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22"/>
  </p:notesMasterIdLst>
  <p:sldIdLst>
    <p:sldId id="257" r:id="rId2"/>
    <p:sldId id="273" r:id="rId3"/>
    <p:sldId id="277" r:id="rId4"/>
    <p:sldId id="268" r:id="rId5"/>
    <p:sldId id="278" r:id="rId6"/>
    <p:sldId id="263" r:id="rId7"/>
    <p:sldId id="269" r:id="rId8"/>
    <p:sldId id="267" r:id="rId9"/>
    <p:sldId id="259" r:id="rId10"/>
    <p:sldId id="260" r:id="rId11"/>
    <p:sldId id="258" r:id="rId12"/>
    <p:sldId id="261" r:id="rId13"/>
    <p:sldId id="262" r:id="rId14"/>
    <p:sldId id="264" r:id="rId15"/>
    <p:sldId id="270" r:id="rId16"/>
    <p:sldId id="280" r:id="rId17"/>
    <p:sldId id="282" r:id="rId18"/>
    <p:sldId id="275" r:id="rId19"/>
    <p:sldId id="279" r:id="rId20"/>
    <p:sldId id="283"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Georgia" panose="02040502050405020303"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Georgia" panose="02040502050405020303"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Georgia" panose="02040502050405020303"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Georgia" panose="02040502050405020303"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Georgia" panose="02040502050405020303"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Georgia" panose="02040502050405020303"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Georgia" panose="02040502050405020303"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Georgia" panose="02040502050405020303"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Georgia" panose="02040502050405020303" pitchFamily="18"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460300"/>
    <a:srgbClr val="C50901"/>
    <a:srgbClr val="7A0501"/>
    <a:srgbClr val="FF0D02"/>
    <a:srgbClr val="000000"/>
    <a:srgbClr val="941100"/>
    <a:srgbClr val="FF2600"/>
    <a:srgbClr val="1124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1" autoAdjust="0"/>
    <p:restoredTop sz="95624" autoAdjust="0"/>
  </p:normalViewPr>
  <p:slideViewPr>
    <p:cSldViewPr>
      <p:cViewPr varScale="1">
        <p:scale>
          <a:sx n="61" d="100"/>
          <a:sy n="61" d="100"/>
        </p:scale>
        <p:origin x="100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2E29B7-B998-487D-A9A4-7E2FBB13517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BAB277FF-090A-4D65-8363-75C8D82F3B2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3C6B0D2B-ABEA-4218-8955-4A0075BF1143}" type="datetimeFigureOut">
              <a:rPr lang="en-US" altLang="en-US"/>
              <a:pPr/>
              <a:t>2/14/19</a:t>
            </a:fld>
            <a:endParaRPr lang="en-US" altLang="en-US"/>
          </a:p>
        </p:txBody>
      </p:sp>
      <p:sp>
        <p:nvSpPr>
          <p:cNvPr id="4" name="Slide Image Placeholder 3">
            <a:extLst>
              <a:ext uri="{FF2B5EF4-FFF2-40B4-BE49-F238E27FC236}">
                <a16:creationId xmlns:a16="http://schemas.microsoft.com/office/drawing/2014/main" id="{44E9AB3E-F4BD-4744-9877-F951F21918C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987D021-92DD-4D96-A2B1-288C176BCEB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249A2E1-D2F9-4CCF-93C9-7FB5228E640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0ABBF76F-6AFA-4C00-BCEC-8852F63FD3F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3D083F2-221F-4115-8A1F-9B4D74DB108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3E76A9F1-2EA4-4679-AF70-CCA4AAA894B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Notes Placeholder 2">
            <a:extLst>
              <a:ext uri="{FF2B5EF4-FFF2-40B4-BE49-F238E27FC236}">
                <a16:creationId xmlns:a16="http://schemas.microsoft.com/office/drawing/2014/main" id="{257B006B-39B8-4EC1-9116-A4C4CBD7E7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1" name="Slide Number Placeholder 3">
            <a:extLst>
              <a:ext uri="{FF2B5EF4-FFF2-40B4-BE49-F238E27FC236}">
                <a16:creationId xmlns:a16="http://schemas.microsoft.com/office/drawing/2014/main" id="{11427B3F-AA6F-4805-B6C1-B76DCEF2CB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eorgia" panose="02040502050405020303" pitchFamily="18" charset="0"/>
                <a:ea typeface="MS PGothic" panose="020B0600070205080204" pitchFamily="34" charset="-128"/>
              </a:defRPr>
            </a:lvl1pPr>
            <a:lvl2pPr marL="742950" indent="-285750" eaLnBrk="0" hangingPunct="0">
              <a:defRPr sz="2400">
                <a:solidFill>
                  <a:schemeClr val="tx1"/>
                </a:solidFill>
                <a:latin typeface="Georgia" panose="02040502050405020303" pitchFamily="18" charset="0"/>
                <a:ea typeface="MS PGothic" panose="020B0600070205080204" pitchFamily="34" charset="-128"/>
              </a:defRPr>
            </a:lvl2pPr>
            <a:lvl3pPr marL="1143000" indent="-228600" eaLnBrk="0" hangingPunct="0">
              <a:defRPr sz="2400">
                <a:solidFill>
                  <a:schemeClr val="tx1"/>
                </a:solidFill>
                <a:latin typeface="Georgia" panose="02040502050405020303" pitchFamily="18" charset="0"/>
                <a:ea typeface="MS PGothic" panose="020B0600070205080204" pitchFamily="34" charset="-128"/>
              </a:defRPr>
            </a:lvl3pPr>
            <a:lvl4pPr marL="1600200" indent="-228600" eaLnBrk="0" hangingPunct="0">
              <a:defRPr sz="2400">
                <a:solidFill>
                  <a:schemeClr val="tx1"/>
                </a:solidFill>
                <a:latin typeface="Georgia" panose="02040502050405020303" pitchFamily="18" charset="0"/>
                <a:ea typeface="MS PGothic" panose="020B0600070205080204" pitchFamily="34" charset="-128"/>
              </a:defRPr>
            </a:lvl4pPr>
            <a:lvl5pPr marL="2057400" indent="-228600" eaLnBrk="0" hangingPunct="0">
              <a:defRPr sz="2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9pPr>
          </a:lstStyle>
          <a:p>
            <a:pPr eaLnBrk="1" hangingPunct="1"/>
            <a:fld id="{48FD4419-7C03-4130-8986-428CCC50E2C2}" type="slidenum">
              <a:rPr lang="en-US" altLang="en-US" sz="1200">
                <a:latin typeface="Calibri" panose="020F0502020204030204" pitchFamily="34" charset="0"/>
              </a:rPr>
              <a:pPr eaLnBrk="1" hangingPunct="1"/>
              <a:t>0</a:t>
            </a:fld>
            <a:endParaRPr lang="en-US"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studies compare efficacy to some clinical outcome: RR, WOB, SaO2</a:t>
            </a:r>
          </a:p>
          <a:p>
            <a:r>
              <a:rPr lang="en-US" dirty="0"/>
              <a:t>McKiernan: retrospective observational cohort of 115 </a:t>
            </a:r>
            <a:r>
              <a:rPr lang="en-US" dirty="0" err="1"/>
              <a:t>bronchilitics</a:t>
            </a:r>
            <a:r>
              <a:rPr lang="en-US" dirty="0"/>
              <a:t> in PICU, intubated decreased from 23 to 9%</a:t>
            </a:r>
          </a:p>
          <a:p>
            <a:r>
              <a:rPr lang="en-US" dirty="0"/>
              <a:t>Wing: Retrospective case control: 848 PICU pts intubation rate decreased from 23 to 8%</a:t>
            </a:r>
          </a:p>
          <a:p>
            <a:r>
              <a:rPr lang="en-US" dirty="0" err="1"/>
              <a:t>Riese</a:t>
            </a:r>
            <a:r>
              <a:rPr lang="en-US" dirty="0"/>
              <a:t>: 120 </a:t>
            </a:r>
            <a:r>
              <a:rPr lang="en-US" dirty="0" err="1"/>
              <a:t>bronchiolitics</a:t>
            </a:r>
            <a:r>
              <a:rPr lang="en-US" dirty="0"/>
              <a:t> in PICU (CPAP available): PICU LOS less by 1 day</a:t>
            </a:r>
          </a:p>
          <a:p>
            <a:r>
              <a:rPr lang="en-US" dirty="0" err="1"/>
              <a:t>Metge</a:t>
            </a:r>
            <a:r>
              <a:rPr lang="en-US" dirty="0"/>
              <a:t>: 34 </a:t>
            </a:r>
            <a:r>
              <a:rPr lang="en-US" dirty="0" err="1"/>
              <a:t>bronchiolitics</a:t>
            </a:r>
            <a:r>
              <a:rPr lang="en-US" dirty="0"/>
              <a:t> in PICU (CPAP available): no changes in any parameters</a:t>
            </a:r>
          </a:p>
          <a:p>
            <a:endParaRPr lang="en-US" dirty="0"/>
          </a:p>
          <a:p>
            <a:r>
              <a:rPr lang="en-US" sz="1200" b="0" i="0" kern="1200" dirty="0">
                <a:solidFill>
                  <a:schemeClr val="tx1"/>
                </a:solidFill>
                <a:effectLst/>
                <a:latin typeface="+mn-lt"/>
                <a:ea typeface="MS PGothic" panose="020B0600070205080204" pitchFamily="34" charset="-128"/>
                <a:cs typeface="ＭＳ Ｐゴシック" charset="0"/>
              </a:rPr>
              <a:t>Infants receiving HFNC who are clinically deteriorating may develop significant respiratory acidosis (hypercapnia) despite high oxygen saturations (if they are receiving supplemental O</a:t>
            </a:r>
            <a:r>
              <a:rPr lang="en-US" sz="1200" b="0" i="0" kern="1200" baseline="-25000" dirty="0">
                <a:solidFill>
                  <a:schemeClr val="tx1"/>
                </a:solidFill>
                <a:effectLst/>
                <a:latin typeface="+mn-lt"/>
                <a:ea typeface="MS PGothic" panose="020B0600070205080204" pitchFamily="34" charset="-128"/>
                <a:cs typeface="ＭＳ Ｐゴシック" charset="0"/>
              </a:rPr>
              <a:t>2</a:t>
            </a:r>
            <a:r>
              <a:rPr lang="en-US" sz="1200" b="0" i="0" kern="1200" dirty="0">
                <a:solidFill>
                  <a:schemeClr val="tx1"/>
                </a:solidFill>
                <a:effectLst/>
                <a:latin typeface="+mn-lt"/>
                <a:ea typeface="MS PGothic" panose="020B0600070205080204" pitchFamily="34" charset="-128"/>
                <a:cs typeface="ＭＳ Ｐゴシック" charset="0"/>
              </a:rPr>
              <a:t>). Oxygen saturation is a poor indicator of impending respiratory failure, which is better indicated by marked retractions, decreased or absent breath sounds, fatigue, and poor responsiveness to stimulation (</a:t>
            </a:r>
            <a:r>
              <a:rPr lang="en-US" sz="1200" b="0" i="0" kern="1200" dirty="0" err="1">
                <a:solidFill>
                  <a:schemeClr val="tx1"/>
                </a:solidFill>
                <a:effectLst/>
                <a:latin typeface="+mn-lt"/>
                <a:ea typeface="MS PGothic" panose="020B0600070205080204" pitchFamily="34" charset="-128"/>
                <a:cs typeface="ＭＳ Ｐゴシック" charset="0"/>
              </a:rPr>
              <a:t>eg</a:t>
            </a:r>
            <a:r>
              <a:rPr lang="en-US" sz="1200" b="0" i="0" kern="1200" dirty="0">
                <a:solidFill>
                  <a:schemeClr val="tx1"/>
                </a:solidFill>
                <a:effectLst/>
                <a:latin typeface="+mn-lt"/>
                <a:ea typeface="MS PGothic" panose="020B0600070205080204" pitchFamily="34" charset="-128"/>
                <a:cs typeface="ＭＳ Ｐゴシック" charset="0"/>
              </a:rPr>
              <a:t>, weak or no cry). Blood gas analysis to assess ventilation (</a:t>
            </a:r>
            <a:r>
              <a:rPr lang="en-US" sz="1200" b="0" i="0" kern="1200" dirty="0" err="1">
                <a:solidFill>
                  <a:schemeClr val="tx1"/>
                </a:solidFill>
                <a:effectLst/>
                <a:latin typeface="+mn-lt"/>
                <a:ea typeface="MS PGothic" panose="020B0600070205080204" pitchFamily="34" charset="-128"/>
                <a:cs typeface="ＭＳ Ｐゴシック" charset="0"/>
              </a:rPr>
              <a:t>ie</a:t>
            </a:r>
            <a:r>
              <a:rPr lang="en-US" sz="1200" b="0" i="0" kern="1200" dirty="0">
                <a:solidFill>
                  <a:schemeClr val="tx1"/>
                </a:solidFill>
                <a:effectLst/>
                <a:latin typeface="+mn-lt"/>
                <a:ea typeface="MS PGothic" panose="020B0600070205080204" pitchFamily="34" charset="-128"/>
                <a:cs typeface="ＭＳ Ｐゴシック" charset="0"/>
              </a:rPr>
              <a:t>, PCO</a:t>
            </a:r>
            <a:r>
              <a:rPr lang="en-US" sz="1200" b="0" i="0" kern="1200" baseline="-25000" dirty="0">
                <a:solidFill>
                  <a:schemeClr val="tx1"/>
                </a:solidFill>
                <a:effectLst/>
                <a:latin typeface="+mn-lt"/>
                <a:ea typeface="MS PGothic" panose="020B0600070205080204" pitchFamily="34" charset="-128"/>
                <a:cs typeface="ＭＳ Ｐゴシック" charset="0"/>
              </a:rPr>
              <a:t>2</a:t>
            </a:r>
            <a:r>
              <a:rPr lang="en-US" sz="1200" b="0" i="0" kern="1200" dirty="0">
                <a:solidFill>
                  <a:schemeClr val="tx1"/>
                </a:solidFill>
                <a:effectLst/>
                <a:latin typeface="+mn-lt"/>
                <a:ea typeface="MS PGothic" panose="020B0600070205080204" pitchFamily="34" charset="-128"/>
                <a:cs typeface="ＭＳ Ｐゴシック" charset="0"/>
              </a:rPr>
              <a:t> levels) may be warranted in infants receiving HFNC who become more dyspneic and/or </a:t>
            </a:r>
            <a:r>
              <a:rPr lang="en-US" sz="1200" b="0" i="0" kern="1200" dirty="0" err="1">
                <a:solidFill>
                  <a:schemeClr val="tx1"/>
                </a:solidFill>
                <a:effectLst/>
                <a:latin typeface="+mn-lt"/>
                <a:ea typeface="MS PGothic" panose="020B0600070205080204" pitchFamily="34" charset="-128"/>
                <a:cs typeface="ＭＳ Ｐゴシック" charset="0"/>
              </a:rPr>
              <a:t>tachycardic</a:t>
            </a:r>
            <a:endParaRPr lang="en-US" dirty="0"/>
          </a:p>
        </p:txBody>
      </p:sp>
      <p:sp>
        <p:nvSpPr>
          <p:cNvPr id="4" name="Slide Number Placeholder 3"/>
          <p:cNvSpPr>
            <a:spLocks noGrp="1"/>
          </p:cNvSpPr>
          <p:nvPr>
            <p:ph type="sldNum" sz="quarter" idx="10"/>
          </p:nvPr>
        </p:nvSpPr>
        <p:spPr/>
        <p:txBody>
          <a:bodyPr/>
          <a:lstStyle/>
          <a:p>
            <a:fld id="{C3D083F2-221F-4115-8A1F-9B4D74DB1087}" type="slidenum">
              <a:rPr lang="en-US" altLang="en-US" smtClean="0"/>
              <a:pPr/>
              <a:t>13</a:t>
            </a:fld>
            <a:endParaRPr lang="en-US" altLang="en-US"/>
          </a:p>
        </p:txBody>
      </p:sp>
    </p:spTree>
    <p:extLst>
      <p:ext uri="{BB962C8B-B14F-4D97-AF65-F5344CB8AC3E}">
        <p14:creationId xmlns:p14="http://schemas.microsoft.com/office/powerpoint/2010/main" val="2909148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Yale New Haven Children’s Hospital PICU protocol for weaning of HFNC</a:t>
            </a:r>
          </a:p>
        </p:txBody>
      </p:sp>
      <p:sp>
        <p:nvSpPr>
          <p:cNvPr id="4" name="Slide Number Placeholder 3"/>
          <p:cNvSpPr>
            <a:spLocks noGrp="1"/>
          </p:cNvSpPr>
          <p:nvPr>
            <p:ph type="sldNum" sz="quarter" idx="10"/>
          </p:nvPr>
        </p:nvSpPr>
        <p:spPr/>
        <p:txBody>
          <a:bodyPr/>
          <a:lstStyle/>
          <a:p>
            <a:fld id="{E20ADA86-095A-4799-8086-EE04B960331D}" type="slidenum">
              <a:rPr lang="en-US" altLang="en-US" smtClean="0"/>
              <a:pPr/>
              <a:t>14</a:t>
            </a:fld>
            <a:endParaRPr lang="en-US" altLang="en-US"/>
          </a:p>
        </p:txBody>
      </p:sp>
    </p:spTree>
    <p:extLst>
      <p:ext uri="{BB962C8B-B14F-4D97-AF65-F5344CB8AC3E}">
        <p14:creationId xmlns:p14="http://schemas.microsoft.com/office/powerpoint/2010/main" val="44782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ADA86-095A-4799-8086-EE04B960331D}" type="slidenum">
              <a:rPr lang="en-US" altLang="en-US" smtClean="0"/>
              <a:pPr/>
              <a:t>15</a:t>
            </a:fld>
            <a:endParaRPr lang="en-US" altLang="en-US"/>
          </a:p>
        </p:txBody>
      </p:sp>
    </p:spTree>
    <p:extLst>
      <p:ext uri="{BB962C8B-B14F-4D97-AF65-F5344CB8AC3E}">
        <p14:creationId xmlns:p14="http://schemas.microsoft.com/office/powerpoint/2010/main" val="1383786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BiPAP</a:t>
            </a:r>
            <a:r>
              <a:rPr lang="en-US" dirty="0"/>
              <a:t> adds</a:t>
            </a:r>
            <a:r>
              <a:rPr lang="en-US" baseline="0" dirty="0"/>
              <a:t> increased distending pressure during inspiration</a:t>
            </a:r>
          </a:p>
          <a:p>
            <a:r>
              <a:rPr lang="en-US" baseline="0" dirty="0"/>
              <a:t>NIPPV is asynchronous </a:t>
            </a:r>
            <a:r>
              <a:rPr lang="en-US" baseline="0" dirty="0" err="1"/>
              <a:t>BiPAP</a:t>
            </a:r>
            <a:r>
              <a:rPr lang="en-US" baseline="0" dirty="0"/>
              <a:t> for babies</a:t>
            </a:r>
          </a:p>
          <a:p>
            <a:r>
              <a:rPr lang="en-US" baseline="0" dirty="0"/>
              <a:t>Many different patient-machine interfaces, work with respiratory to optimize</a:t>
            </a:r>
          </a:p>
          <a:p>
            <a:endParaRPr lang="en-US" dirty="0"/>
          </a:p>
        </p:txBody>
      </p:sp>
      <p:sp>
        <p:nvSpPr>
          <p:cNvPr id="4" name="Slide Number Placeholder 3"/>
          <p:cNvSpPr>
            <a:spLocks noGrp="1"/>
          </p:cNvSpPr>
          <p:nvPr>
            <p:ph type="sldNum" sz="quarter" idx="10"/>
          </p:nvPr>
        </p:nvSpPr>
        <p:spPr/>
        <p:txBody>
          <a:bodyPr/>
          <a:lstStyle/>
          <a:p>
            <a:fld id="{E20ADA86-095A-4799-8086-EE04B960331D}" type="slidenum">
              <a:rPr lang="en-US" altLang="en-US" smtClean="0"/>
              <a:pPr/>
              <a:t>17</a:t>
            </a:fld>
            <a:endParaRPr lang="en-US" altLang="en-US"/>
          </a:p>
        </p:txBody>
      </p:sp>
    </p:spTree>
    <p:extLst>
      <p:ext uri="{BB962C8B-B14F-4D97-AF65-F5344CB8AC3E}">
        <p14:creationId xmlns:p14="http://schemas.microsoft.com/office/powerpoint/2010/main" val="145013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Oxygen flow should be turned up all the way in the setting of acute decompensations</a:t>
            </a:r>
          </a:p>
        </p:txBody>
      </p:sp>
      <p:sp>
        <p:nvSpPr>
          <p:cNvPr id="4" name="Slide Number Placeholder 3"/>
          <p:cNvSpPr>
            <a:spLocks noGrp="1"/>
          </p:cNvSpPr>
          <p:nvPr>
            <p:ph type="sldNum" sz="quarter" idx="10"/>
          </p:nvPr>
        </p:nvSpPr>
        <p:spPr/>
        <p:txBody>
          <a:bodyPr/>
          <a:lstStyle/>
          <a:p>
            <a:fld id="{E20ADA86-095A-4799-8086-EE04B960331D}" type="slidenum">
              <a:rPr lang="en-US" altLang="en-US" smtClean="0"/>
              <a:pPr/>
              <a:t>5</a:t>
            </a:fld>
            <a:endParaRPr lang="en-US" altLang="en-US"/>
          </a:p>
        </p:txBody>
      </p:sp>
    </p:spTree>
    <p:extLst>
      <p:ext uri="{BB962C8B-B14F-4D97-AF65-F5344CB8AC3E}">
        <p14:creationId xmlns:p14="http://schemas.microsoft.com/office/powerpoint/2010/main" val="1666229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Non-rebreather masks</a:t>
            </a:r>
            <a:r>
              <a:rPr lang="en-US" baseline="0" dirty="0"/>
              <a:t> don’t really exist because the patient could suffocate if oxygen flow is interrupted</a:t>
            </a:r>
          </a:p>
          <a:p>
            <a:r>
              <a:rPr lang="en-US" baseline="0" dirty="0"/>
              <a:t>We use simple masks and rebreathing reservoir masks that don’t deliver as much O2 </a:t>
            </a:r>
            <a:endParaRPr lang="en-US" dirty="0"/>
          </a:p>
        </p:txBody>
      </p:sp>
      <p:sp>
        <p:nvSpPr>
          <p:cNvPr id="4" name="Slide Number Placeholder 3"/>
          <p:cNvSpPr>
            <a:spLocks noGrp="1"/>
          </p:cNvSpPr>
          <p:nvPr>
            <p:ph type="sldNum" sz="quarter" idx="10"/>
          </p:nvPr>
        </p:nvSpPr>
        <p:spPr/>
        <p:txBody>
          <a:bodyPr/>
          <a:lstStyle/>
          <a:p>
            <a:fld id="{E20ADA86-095A-4799-8086-EE04B960331D}" type="slidenum">
              <a:rPr lang="en-US" altLang="en-US" smtClean="0"/>
              <a:pPr/>
              <a:t>6</a:t>
            </a:fld>
            <a:endParaRPr lang="en-US" altLang="en-US"/>
          </a:p>
        </p:txBody>
      </p:sp>
    </p:spTree>
    <p:extLst>
      <p:ext uri="{BB962C8B-B14F-4D97-AF65-F5344CB8AC3E}">
        <p14:creationId xmlns:p14="http://schemas.microsoft.com/office/powerpoint/2010/main" val="177477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HFNC: Typically defined as flow &gt; 4 LPM</a:t>
            </a:r>
          </a:p>
          <a:p>
            <a:r>
              <a:rPr lang="en-US" dirty="0"/>
              <a:t>Infants 5 to 20 LPM, adults may go</a:t>
            </a:r>
            <a:r>
              <a:rPr lang="en-US" baseline="0" dirty="0"/>
              <a:t> up to 80 LPM</a:t>
            </a:r>
          </a:p>
          <a:p>
            <a:r>
              <a:rPr lang="en-US" baseline="0" dirty="0"/>
              <a:t>Oxygen is blended, from 21 to 100%</a:t>
            </a:r>
          </a:p>
          <a:p>
            <a:endParaRPr lang="en-US" dirty="0"/>
          </a:p>
          <a:p>
            <a:pPr eaLnBrk="1" hangingPunct="1">
              <a:spcBef>
                <a:spcPct val="0"/>
              </a:spcBef>
            </a:pPr>
            <a:r>
              <a:rPr lang="en-US" sz="1200" b="0" i="0" kern="1200" dirty="0">
                <a:solidFill>
                  <a:schemeClr val="tx1"/>
                </a:solidFill>
                <a:effectLst/>
                <a:latin typeface="+mn-lt"/>
                <a:ea typeface="MS PGothic" panose="020B0600070205080204" pitchFamily="34" charset="-128"/>
                <a:cs typeface="ＭＳ Ｐゴシック" charset="0"/>
              </a:rPr>
              <a:t>Contraindications to HFNC include abnormalities of the face or airway that preclude an appropriate-fitting nasal cannula. Relative contraindications include confusion or agitation, vomiting, excessive secretions, and bowel obstruction. In an observational study, nonresponse to HFNC was been associated with lower pretherapy pH and higher pretherapy PCO</a:t>
            </a:r>
            <a:r>
              <a:rPr lang="en-US" sz="1200" b="0" i="0" kern="1200" baseline="-25000" dirty="0">
                <a:solidFill>
                  <a:schemeClr val="tx1"/>
                </a:solidFill>
                <a:effectLst/>
                <a:latin typeface="+mn-lt"/>
                <a:ea typeface="MS PGothic" panose="020B0600070205080204" pitchFamily="34" charset="-128"/>
                <a:cs typeface="ＭＳ Ｐゴシック" charset="0"/>
              </a:rPr>
              <a:t>2</a:t>
            </a:r>
            <a:r>
              <a:rPr lang="en-US" sz="1200" b="0" i="0" kern="1200" dirty="0">
                <a:solidFill>
                  <a:schemeClr val="tx1"/>
                </a:solidFill>
                <a:effectLst/>
                <a:latin typeface="+mn-lt"/>
                <a:ea typeface="MS PGothic" panose="020B0600070205080204" pitchFamily="34" charset="-128"/>
                <a:cs typeface="ＭＳ Ｐゴシック" charset="0"/>
              </a:rPr>
              <a:t>, highlighting the importance of early initiation</a:t>
            </a:r>
          </a:p>
          <a:p>
            <a:pPr eaLnBrk="1" hangingPunct="1">
              <a:spcBef>
                <a:spcPct val="0"/>
              </a:spcBef>
            </a:pPr>
            <a:r>
              <a:rPr lang="en-US" sz="1200" b="0" i="0" kern="1200" dirty="0">
                <a:solidFill>
                  <a:schemeClr val="tx1"/>
                </a:solidFill>
                <a:effectLst/>
                <a:latin typeface="+mn-lt"/>
                <a:ea typeface="MS PGothic" panose="020B0600070205080204" pitchFamily="34" charset="-128"/>
                <a:cs typeface="ＭＳ Ｐゴシック" charset="0"/>
              </a:rPr>
              <a:t>Complications of HFNC include abdominal distension, aspiration, barotrauma, and pneumothorax (rare). However, the risk of pneumothorax is lower with HFNC than with mechanical ventilation following endotracheal intubation</a:t>
            </a:r>
            <a:endParaRPr lang="en-US" altLang="en-US" dirty="0"/>
          </a:p>
          <a:p>
            <a:endParaRPr lang="en-US" dirty="0"/>
          </a:p>
        </p:txBody>
      </p:sp>
      <p:sp>
        <p:nvSpPr>
          <p:cNvPr id="4" name="Slide Number Placeholder 3"/>
          <p:cNvSpPr>
            <a:spLocks noGrp="1"/>
          </p:cNvSpPr>
          <p:nvPr>
            <p:ph type="sldNum" sz="quarter" idx="10"/>
          </p:nvPr>
        </p:nvSpPr>
        <p:spPr/>
        <p:txBody>
          <a:bodyPr/>
          <a:lstStyle/>
          <a:p>
            <a:fld id="{C3D083F2-221F-4115-8A1F-9B4D74DB1087}" type="slidenum">
              <a:rPr lang="en-US" altLang="en-US" smtClean="0"/>
              <a:pPr/>
              <a:t>7</a:t>
            </a:fld>
            <a:endParaRPr lang="en-US" altLang="en-US"/>
          </a:p>
        </p:txBody>
      </p:sp>
    </p:spTree>
    <p:extLst>
      <p:ext uri="{BB962C8B-B14F-4D97-AF65-F5344CB8AC3E}">
        <p14:creationId xmlns:p14="http://schemas.microsoft.com/office/powerpoint/2010/main" val="799017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Improvement of airway conductance and pulmonary compliance by reducing the effect of cold air; an in vitro study has shown that inspired gas with low humidity even for short periods may result in worsened function of human airway epithelial cells inflammatory indices along with reduction of the metabolic cost of gas conditions by providing air with 100 % relative humidity</a:t>
            </a:r>
          </a:p>
        </p:txBody>
      </p:sp>
      <p:sp>
        <p:nvSpPr>
          <p:cNvPr id="4" name="Slide Number Placeholder 3"/>
          <p:cNvSpPr>
            <a:spLocks noGrp="1"/>
          </p:cNvSpPr>
          <p:nvPr>
            <p:ph type="sldNum" sz="quarter" idx="10"/>
          </p:nvPr>
        </p:nvSpPr>
        <p:spPr/>
        <p:txBody>
          <a:bodyPr/>
          <a:lstStyle/>
          <a:p>
            <a:fld id="{C3D083F2-221F-4115-8A1F-9B4D74DB1087}" type="slidenum">
              <a:rPr lang="en-US" altLang="en-US" smtClean="0"/>
              <a:pPr/>
              <a:t>8</a:t>
            </a:fld>
            <a:endParaRPr lang="en-US" altLang="en-US"/>
          </a:p>
        </p:txBody>
      </p:sp>
    </p:spTree>
    <p:extLst>
      <p:ext uri="{BB962C8B-B14F-4D97-AF65-F5344CB8AC3E}">
        <p14:creationId xmlns:p14="http://schemas.microsoft.com/office/powerpoint/2010/main" val="2462917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and variable amount of positive end-expiratory pressure in the lower airways</a:t>
            </a:r>
          </a:p>
          <a:p>
            <a:r>
              <a:rPr lang="en-US" dirty="0"/>
              <a:t>More significant at higher flow rates with less respiratory effort</a:t>
            </a:r>
          </a:p>
          <a:p>
            <a:r>
              <a:rPr lang="en-US" dirty="0"/>
              <a:t>Probably not super helpful, especially in the acute setting</a:t>
            </a:r>
          </a:p>
        </p:txBody>
      </p:sp>
      <p:sp>
        <p:nvSpPr>
          <p:cNvPr id="4" name="Slide Number Placeholder 3"/>
          <p:cNvSpPr>
            <a:spLocks noGrp="1"/>
          </p:cNvSpPr>
          <p:nvPr>
            <p:ph type="sldNum" sz="quarter" idx="10"/>
          </p:nvPr>
        </p:nvSpPr>
        <p:spPr/>
        <p:txBody>
          <a:bodyPr/>
          <a:lstStyle/>
          <a:p>
            <a:fld id="{C3D083F2-221F-4115-8A1F-9B4D74DB1087}" type="slidenum">
              <a:rPr lang="en-US" altLang="en-US" smtClean="0"/>
              <a:pPr/>
              <a:t>9</a:t>
            </a:fld>
            <a:endParaRPr lang="en-US" altLang="en-US"/>
          </a:p>
        </p:txBody>
      </p:sp>
    </p:spTree>
    <p:extLst>
      <p:ext uri="{BB962C8B-B14F-4D97-AF65-F5344CB8AC3E}">
        <p14:creationId xmlns:p14="http://schemas.microsoft.com/office/powerpoint/2010/main" val="1393157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Constant distending flow of the upper airways decreased resistance to inspiratory flow</a:t>
            </a:r>
          </a:p>
          <a:p>
            <a:r>
              <a:rPr lang="en-US" dirty="0"/>
              <a:t>Up to 50% of total airway resistance in infants is from the upper airway, more if nasal congestion is present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Immediate benefit in WOB</a:t>
            </a:r>
          </a:p>
          <a:p>
            <a:endParaRPr lang="en-US" dirty="0"/>
          </a:p>
        </p:txBody>
      </p:sp>
      <p:sp>
        <p:nvSpPr>
          <p:cNvPr id="4" name="Slide Number Placeholder 3"/>
          <p:cNvSpPr>
            <a:spLocks noGrp="1"/>
          </p:cNvSpPr>
          <p:nvPr>
            <p:ph type="sldNum" sz="quarter" idx="10"/>
          </p:nvPr>
        </p:nvSpPr>
        <p:spPr/>
        <p:txBody>
          <a:bodyPr/>
          <a:lstStyle/>
          <a:p>
            <a:fld id="{C3D083F2-221F-4115-8A1F-9B4D74DB1087}" type="slidenum">
              <a:rPr lang="en-US" altLang="en-US" smtClean="0"/>
              <a:pPr/>
              <a:t>10</a:t>
            </a:fld>
            <a:endParaRPr lang="en-US" altLang="en-US"/>
          </a:p>
        </p:txBody>
      </p:sp>
    </p:spTree>
    <p:extLst>
      <p:ext uri="{BB962C8B-B14F-4D97-AF65-F5344CB8AC3E}">
        <p14:creationId xmlns:p14="http://schemas.microsoft.com/office/powerpoint/2010/main" val="251450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FiO2 due to decreased entrainment of ambient air</a:t>
            </a:r>
          </a:p>
          <a:p>
            <a:r>
              <a:rPr lang="en-US" dirty="0"/>
              <a:t>At higher flow rates FiO2 may match set FiO2</a:t>
            </a:r>
          </a:p>
          <a:p>
            <a:r>
              <a:rPr lang="en-US" dirty="0"/>
              <a:t>Infants peak inspiratory flow may be between 8 and 12 LPM</a:t>
            </a:r>
          </a:p>
          <a:p>
            <a:r>
              <a:rPr lang="en-US" dirty="0"/>
              <a:t>Immediate benefit to oxygenation</a:t>
            </a:r>
          </a:p>
        </p:txBody>
      </p:sp>
      <p:sp>
        <p:nvSpPr>
          <p:cNvPr id="4" name="Slide Number Placeholder 3"/>
          <p:cNvSpPr>
            <a:spLocks noGrp="1"/>
          </p:cNvSpPr>
          <p:nvPr>
            <p:ph type="sldNum" sz="quarter" idx="10"/>
          </p:nvPr>
        </p:nvSpPr>
        <p:spPr/>
        <p:txBody>
          <a:bodyPr/>
          <a:lstStyle/>
          <a:p>
            <a:fld id="{C3D083F2-221F-4115-8A1F-9B4D74DB1087}" type="slidenum">
              <a:rPr lang="en-US" altLang="en-US" smtClean="0"/>
              <a:pPr/>
              <a:t>11</a:t>
            </a:fld>
            <a:endParaRPr lang="en-US" altLang="en-US"/>
          </a:p>
        </p:txBody>
      </p:sp>
    </p:spTree>
    <p:extLst>
      <p:ext uri="{BB962C8B-B14F-4D97-AF65-F5344CB8AC3E}">
        <p14:creationId xmlns:p14="http://schemas.microsoft.com/office/powerpoint/2010/main" val="3900116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Constant flow replaced </a:t>
            </a:r>
            <a:r>
              <a:rPr lang="en-US" dirty="0" err="1"/>
              <a:t>naso</a:t>
            </a:r>
            <a:r>
              <a:rPr lang="en-US" dirty="0"/>
              <a:t>-pharyngeal </a:t>
            </a:r>
            <a:r>
              <a:rPr lang="en-US" dirty="0" err="1"/>
              <a:t>deadspace</a:t>
            </a:r>
            <a:r>
              <a:rPr lang="en-US" dirty="0"/>
              <a:t> gas with high O2 low CO2 gas</a:t>
            </a:r>
          </a:p>
          <a:p>
            <a:r>
              <a:rPr lang="en-US" dirty="0"/>
              <a:t>Effectively decreases anatomic </a:t>
            </a:r>
            <a:r>
              <a:rPr lang="en-US" dirty="0" err="1"/>
              <a:t>deadspace</a:t>
            </a:r>
            <a:r>
              <a:rPr lang="en-US" dirty="0"/>
              <a:t>, making every breath more efficient</a:t>
            </a:r>
          </a:p>
          <a:p>
            <a:r>
              <a:rPr lang="en-US" dirty="0"/>
              <a:t>Immediate benefit for ventilation</a:t>
            </a:r>
          </a:p>
        </p:txBody>
      </p:sp>
      <p:sp>
        <p:nvSpPr>
          <p:cNvPr id="4" name="Slide Number Placeholder 3"/>
          <p:cNvSpPr>
            <a:spLocks noGrp="1"/>
          </p:cNvSpPr>
          <p:nvPr>
            <p:ph type="sldNum" sz="quarter" idx="10"/>
          </p:nvPr>
        </p:nvSpPr>
        <p:spPr/>
        <p:txBody>
          <a:bodyPr/>
          <a:lstStyle/>
          <a:p>
            <a:fld id="{C3D083F2-221F-4115-8A1F-9B4D74DB1087}" type="slidenum">
              <a:rPr lang="en-US" altLang="en-US" smtClean="0"/>
              <a:pPr/>
              <a:t>12</a:t>
            </a:fld>
            <a:endParaRPr lang="en-US" altLang="en-US"/>
          </a:p>
        </p:txBody>
      </p:sp>
    </p:spTree>
    <p:extLst>
      <p:ext uri="{BB962C8B-B14F-4D97-AF65-F5344CB8AC3E}">
        <p14:creationId xmlns:p14="http://schemas.microsoft.com/office/powerpoint/2010/main" val="4235555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816DB384-3AE4-4690-B40B-7F9C9E53D02A}"/>
              </a:ext>
            </a:extLst>
          </p:cNvPr>
          <p:cNvSpPr>
            <a:spLocks noChangeArrowheads="1"/>
          </p:cNvSpPr>
          <p:nvPr/>
        </p:nvSpPr>
        <p:spPr bwMode="auto">
          <a:xfrm>
            <a:off x="0" y="960438"/>
            <a:ext cx="9144000" cy="228600"/>
          </a:xfrm>
          <a:prstGeom prst="rect">
            <a:avLst/>
          </a:prstGeom>
          <a:solidFill>
            <a:schemeClr val="bg2">
              <a:lumMod val="60000"/>
              <a:lumOff val="40000"/>
            </a:schemeClr>
          </a:solidFill>
          <a:ln w="9525">
            <a:noFill/>
            <a:miter lim="800000"/>
            <a:headEnd/>
            <a:tailEnd/>
          </a:ln>
        </p:spPr>
        <p:txBody>
          <a:bodyPr wrap="none" anchor="ctr"/>
          <a:lstStyle/>
          <a:p>
            <a:pPr fontAlgn="auto">
              <a:spcBef>
                <a:spcPts val="0"/>
              </a:spcBef>
              <a:spcAft>
                <a:spcPts val="0"/>
              </a:spcAft>
              <a:defRPr/>
            </a:pPr>
            <a:endParaRPr lang="en-US" sz="1800">
              <a:latin typeface="Helvetica"/>
              <a:ea typeface="ＭＳ Ｐゴシック" pitchFamily="-108" charset="-128"/>
              <a:cs typeface="Helvetica"/>
            </a:endParaRPr>
          </a:p>
        </p:txBody>
      </p:sp>
      <p:sp>
        <p:nvSpPr>
          <p:cNvPr id="6" name="Rectangle 22">
            <a:extLst>
              <a:ext uri="{FF2B5EF4-FFF2-40B4-BE49-F238E27FC236}">
                <a16:creationId xmlns:a16="http://schemas.microsoft.com/office/drawing/2014/main" id="{9012010D-DA90-4666-A408-7E9E80B4E9A8}"/>
              </a:ext>
            </a:extLst>
          </p:cNvPr>
          <p:cNvSpPr>
            <a:spLocks noChangeArrowheads="1"/>
          </p:cNvSpPr>
          <p:nvPr/>
        </p:nvSpPr>
        <p:spPr bwMode="auto">
          <a:xfrm>
            <a:off x="0" y="-7938"/>
            <a:ext cx="9144000" cy="1163638"/>
          </a:xfrm>
          <a:prstGeom prst="rect">
            <a:avLst/>
          </a:prstGeom>
          <a:solidFill>
            <a:srgbClr val="11245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Georgia" panose="02040502050405020303" pitchFamily="18" charset="0"/>
                <a:ea typeface="MS PGothic" panose="020B0600070205080204" pitchFamily="34" charset="-128"/>
              </a:defRPr>
            </a:lvl1pPr>
            <a:lvl2pPr marL="742950" indent="-285750" eaLnBrk="0" hangingPunct="0">
              <a:defRPr sz="2400">
                <a:solidFill>
                  <a:schemeClr val="tx1"/>
                </a:solidFill>
                <a:latin typeface="Georgia" panose="02040502050405020303" pitchFamily="18" charset="0"/>
                <a:ea typeface="MS PGothic" panose="020B0600070205080204" pitchFamily="34" charset="-128"/>
              </a:defRPr>
            </a:lvl2pPr>
            <a:lvl3pPr marL="1143000" indent="-228600" eaLnBrk="0" hangingPunct="0">
              <a:defRPr sz="2400">
                <a:solidFill>
                  <a:schemeClr val="tx1"/>
                </a:solidFill>
                <a:latin typeface="Georgia" panose="02040502050405020303" pitchFamily="18" charset="0"/>
                <a:ea typeface="MS PGothic" panose="020B0600070205080204" pitchFamily="34" charset="-128"/>
              </a:defRPr>
            </a:lvl3pPr>
            <a:lvl4pPr marL="1600200" indent="-228600" eaLnBrk="0" hangingPunct="0">
              <a:defRPr sz="2400">
                <a:solidFill>
                  <a:schemeClr val="tx1"/>
                </a:solidFill>
                <a:latin typeface="Georgia" panose="02040502050405020303" pitchFamily="18" charset="0"/>
                <a:ea typeface="MS PGothic" panose="020B0600070205080204" pitchFamily="34" charset="-128"/>
              </a:defRPr>
            </a:lvl4pPr>
            <a:lvl5pPr marL="2057400" indent="-228600" eaLnBrk="0" hangingPunct="0">
              <a:defRPr sz="2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9pPr>
          </a:lstStyle>
          <a:p>
            <a:pPr eaLnBrk="1" hangingPunct="1"/>
            <a:endParaRPr lang="en-US" altLang="en-US" sz="1800">
              <a:latin typeface="Helvetica" panose="020B0604020202020204" pitchFamily="34" charset="0"/>
            </a:endParaRPr>
          </a:p>
        </p:txBody>
      </p:sp>
      <p:sp>
        <p:nvSpPr>
          <p:cNvPr id="7" name="Text Box 7">
            <a:extLst>
              <a:ext uri="{FF2B5EF4-FFF2-40B4-BE49-F238E27FC236}">
                <a16:creationId xmlns:a16="http://schemas.microsoft.com/office/drawing/2014/main" id="{1C7FFEE4-A473-4BDC-AC5D-29D2D460E0BD}"/>
              </a:ext>
            </a:extLst>
          </p:cNvPr>
          <p:cNvSpPr txBox="1">
            <a:spLocks noChangeArrowheads="1"/>
          </p:cNvSpPr>
          <p:nvPr/>
        </p:nvSpPr>
        <p:spPr bwMode="auto">
          <a:xfrm>
            <a:off x="7704138" y="6584950"/>
            <a:ext cx="1295400"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Georgia" panose="02040502050405020303" pitchFamily="18" charset="0"/>
                <a:ea typeface="MS PGothic" panose="020B0600070205080204" pitchFamily="34" charset="-128"/>
              </a:defRPr>
            </a:lvl1pPr>
            <a:lvl2pPr marL="742950" indent="-285750" eaLnBrk="0" hangingPunct="0">
              <a:defRPr sz="2400">
                <a:solidFill>
                  <a:schemeClr val="tx1"/>
                </a:solidFill>
                <a:latin typeface="Georgia" panose="02040502050405020303" pitchFamily="18" charset="0"/>
                <a:ea typeface="MS PGothic" panose="020B0600070205080204" pitchFamily="34" charset="-128"/>
              </a:defRPr>
            </a:lvl2pPr>
            <a:lvl3pPr marL="1143000" indent="-228600" eaLnBrk="0" hangingPunct="0">
              <a:defRPr sz="2400">
                <a:solidFill>
                  <a:schemeClr val="tx1"/>
                </a:solidFill>
                <a:latin typeface="Georgia" panose="02040502050405020303" pitchFamily="18" charset="0"/>
                <a:ea typeface="MS PGothic" panose="020B0600070205080204" pitchFamily="34" charset="-128"/>
              </a:defRPr>
            </a:lvl3pPr>
            <a:lvl4pPr marL="1600200" indent="-228600" eaLnBrk="0" hangingPunct="0">
              <a:defRPr sz="2400">
                <a:solidFill>
                  <a:schemeClr val="tx1"/>
                </a:solidFill>
                <a:latin typeface="Georgia" panose="02040502050405020303" pitchFamily="18" charset="0"/>
                <a:ea typeface="MS PGothic" panose="020B0600070205080204" pitchFamily="34" charset="-128"/>
              </a:defRPr>
            </a:lvl4pPr>
            <a:lvl5pPr marL="2057400" indent="-228600" eaLnBrk="0" hangingPunct="0">
              <a:defRPr sz="2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9pPr>
          </a:lstStyle>
          <a:p>
            <a:pPr algn="r" eaLnBrk="1" hangingPunct="1">
              <a:spcBef>
                <a:spcPct val="50000"/>
              </a:spcBef>
            </a:pPr>
            <a:r>
              <a:rPr lang="en-US" altLang="ko-KR" sz="800" b="1">
                <a:solidFill>
                  <a:schemeClr val="tx2"/>
                </a:solidFill>
                <a:latin typeface="Helvetica" panose="020B0604020202020204" pitchFamily="34" charset="0"/>
              </a:rPr>
              <a:t>S L I D E  </a:t>
            </a:r>
            <a:fld id="{0EA21605-33E0-4EEF-A7FC-219897E4E809}" type="slidenum">
              <a:rPr lang="en-US" altLang="ko-KR" sz="800" b="1">
                <a:solidFill>
                  <a:schemeClr val="tx2"/>
                </a:solidFill>
                <a:latin typeface="Helvetica" panose="020B0604020202020204" pitchFamily="34" charset="0"/>
              </a:rPr>
              <a:pPr algn="r" eaLnBrk="1" hangingPunct="1">
                <a:spcBef>
                  <a:spcPct val="50000"/>
                </a:spcBef>
              </a:pPr>
              <a:t>‹#›</a:t>
            </a:fld>
            <a:endParaRPr lang="en-US" altLang="ko-KR" sz="800" b="1">
              <a:solidFill>
                <a:schemeClr val="tx2"/>
              </a:solidFill>
              <a:latin typeface="Helvetica" panose="020B0604020202020204" pitchFamily="34" charset="0"/>
            </a:endParaRPr>
          </a:p>
        </p:txBody>
      </p:sp>
      <p:sp>
        <p:nvSpPr>
          <p:cNvPr id="8" name="Rectangle 22">
            <a:extLst>
              <a:ext uri="{FF2B5EF4-FFF2-40B4-BE49-F238E27FC236}">
                <a16:creationId xmlns:a16="http://schemas.microsoft.com/office/drawing/2014/main" id="{06FF6658-11B3-4596-993A-61002E7B44A7}"/>
              </a:ext>
            </a:extLst>
          </p:cNvPr>
          <p:cNvSpPr>
            <a:spLocks noChangeArrowheads="1"/>
          </p:cNvSpPr>
          <p:nvPr/>
        </p:nvSpPr>
        <p:spPr bwMode="auto">
          <a:xfrm>
            <a:off x="0" y="6451600"/>
            <a:ext cx="9144000" cy="58738"/>
          </a:xfrm>
          <a:prstGeom prst="rect">
            <a:avLst/>
          </a:prstGeom>
          <a:solidFill>
            <a:schemeClr val="bg2">
              <a:lumMod val="60000"/>
              <a:lumOff val="40000"/>
            </a:schemeClr>
          </a:solidFill>
          <a:ln w="9525">
            <a:noFill/>
            <a:miter lim="800000"/>
            <a:headEnd/>
            <a:tailEnd/>
          </a:ln>
          <a:effectLst/>
        </p:spPr>
        <p:txBody>
          <a:bodyPr wrap="none" anchor="ctr"/>
          <a:lstStyle/>
          <a:p>
            <a:pPr fontAlgn="auto">
              <a:spcBef>
                <a:spcPts val="0"/>
              </a:spcBef>
              <a:spcAft>
                <a:spcPts val="0"/>
              </a:spcAft>
              <a:defRPr/>
            </a:pPr>
            <a:endParaRPr lang="en-US" sz="1800">
              <a:latin typeface="Helvetica"/>
              <a:cs typeface="Helvetica"/>
            </a:endParaRPr>
          </a:p>
        </p:txBody>
      </p:sp>
      <p:pic>
        <p:nvPicPr>
          <p:cNvPr id="9" name="Picture 9" descr="YSM_Black_80%.eps">
            <a:extLst>
              <a:ext uri="{FF2B5EF4-FFF2-40B4-BE49-F238E27FC236}">
                <a16:creationId xmlns:a16="http://schemas.microsoft.com/office/drawing/2014/main" id="{0641370F-3FF2-4FF9-9208-BA56012BD3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163" y="6591300"/>
            <a:ext cx="2154237"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a:extLst>
              <a:ext uri="{FF2B5EF4-FFF2-40B4-BE49-F238E27FC236}">
                <a16:creationId xmlns:a16="http://schemas.microsoft.com/office/drawing/2014/main" id="{67B55397-2F82-4299-B921-5A147264A8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650" y="6527800"/>
            <a:ext cx="31908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1AE6CA04-8397-4C3C-9675-EB5F10DC4921}"/>
              </a:ext>
            </a:extLst>
          </p:cNvPr>
          <p:cNvSpPr/>
          <p:nvPr/>
        </p:nvSpPr>
        <p:spPr>
          <a:xfrm>
            <a:off x="0" y="-76200"/>
            <a:ext cx="9144000"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latin typeface="Helvetica"/>
              <a:cs typeface="Helvetica"/>
            </a:endParaRPr>
          </a:p>
        </p:txBody>
      </p:sp>
      <p:sp>
        <p:nvSpPr>
          <p:cNvPr id="12" name="Rectangle 12">
            <a:extLst>
              <a:ext uri="{FF2B5EF4-FFF2-40B4-BE49-F238E27FC236}">
                <a16:creationId xmlns:a16="http://schemas.microsoft.com/office/drawing/2014/main" id="{F37DB69F-5B8C-4071-AFD4-21A023F91EE0}"/>
              </a:ext>
            </a:extLst>
          </p:cNvPr>
          <p:cNvSpPr>
            <a:spLocks noChangeArrowheads="1"/>
          </p:cNvSpPr>
          <p:nvPr/>
        </p:nvSpPr>
        <p:spPr bwMode="auto">
          <a:xfrm>
            <a:off x="0" y="6011863"/>
            <a:ext cx="9144000" cy="998537"/>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Georgia" panose="02040502050405020303" pitchFamily="18" charset="0"/>
                <a:ea typeface="MS PGothic" panose="020B0600070205080204" pitchFamily="34" charset="-128"/>
              </a:defRPr>
            </a:lvl1pPr>
            <a:lvl2pPr marL="742950" indent="-285750" eaLnBrk="0" hangingPunct="0">
              <a:defRPr sz="2400">
                <a:solidFill>
                  <a:schemeClr val="tx1"/>
                </a:solidFill>
                <a:latin typeface="Georgia" panose="02040502050405020303" pitchFamily="18" charset="0"/>
                <a:ea typeface="MS PGothic" panose="020B0600070205080204" pitchFamily="34" charset="-128"/>
              </a:defRPr>
            </a:lvl2pPr>
            <a:lvl3pPr marL="1143000" indent="-228600" eaLnBrk="0" hangingPunct="0">
              <a:defRPr sz="2400">
                <a:solidFill>
                  <a:schemeClr val="tx1"/>
                </a:solidFill>
                <a:latin typeface="Georgia" panose="02040502050405020303" pitchFamily="18" charset="0"/>
                <a:ea typeface="MS PGothic" panose="020B0600070205080204" pitchFamily="34" charset="-128"/>
              </a:defRPr>
            </a:lvl3pPr>
            <a:lvl4pPr marL="1600200" indent="-228600" eaLnBrk="0" hangingPunct="0">
              <a:defRPr sz="2400">
                <a:solidFill>
                  <a:schemeClr val="tx1"/>
                </a:solidFill>
                <a:latin typeface="Georgia" panose="02040502050405020303" pitchFamily="18" charset="0"/>
                <a:ea typeface="MS PGothic" panose="020B0600070205080204" pitchFamily="34" charset="-128"/>
              </a:defRPr>
            </a:lvl4pPr>
            <a:lvl5pPr marL="2057400" indent="-228600" eaLnBrk="0" hangingPunct="0">
              <a:defRPr sz="2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9pPr>
          </a:lstStyle>
          <a:p>
            <a:pPr algn="ctr" eaLnBrk="1" hangingPunct="1"/>
            <a:endParaRPr lang="en-US" altLang="en-US" sz="1800">
              <a:solidFill>
                <a:srgbClr val="FFFFFF"/>
              </a:solidFill>
              <a:latin typeface="Helvetica" panose="020B0604020202020204" pitchFamily="34" charset="0"/>
            </a:endParaRPr>
          </a:p>
        </p:txBody>
      </p:sp>
      <p:sp>
        <p:nvSpPr>
          <p:cNvPr id="14" name="Rectangle 3">
            <a:extLst>
              <a:ext uri="{FF2B5EF4-FFF2-40B4-BE49-F238E27FC236}">
                <a16:creationId xmlns:a16="http://schemas.microsoft.com/office/drawing/2014/main" id="{D4F65A93-8934-4BF1-8CE4-E566328C2428}"/>
              </a:ext>
            </a:extLst>
          </p:cNvPr>
          <p:cNvSpPr>
            <a:spLocks noChangeArrowheads="1"/>
          </p:cNvSpPr>
          <p:nvPr/>
        </p:nvSpPr>
        <p:spPr bwMode="auto">
          <a:xfrm>
            <a:off x="0" y="5748338"/>
            <a:ext cx="9144000" cy="228600"/>
          </a:xfrm>
          <a:prstGeom prst="rect">
            <a:avLst/>
          </a:prstGeom>
          <a:solidFill>
            <a:schemeClr val="bg2">
              <a:lumMod val="60000"/>
              <a:lumOff val="40000"/>
            </a:schemeClr>
          </a:solidFill>
          <a:ln w="9525">
            <a:noFill/>
            <a:miter lim="800000"/>
            <a:headEnd/>
            <a:tailEnd/>
          </a:ln>
        </p:spPr>
        <p:txBody>
          <a:bodyPr wrap="none" anchor="ctr"/>
          <a:lstStyle/>
          <a:p>
            <a:pPr fontAlgn="auto">
              <a:spcBef>
                <a:spcPts val="0"/>
              </a:spcBef>
              <a:spcAft>
                <a:spcPts val="0"/>
              </a:spcAft>
              <a:defRPr/>
            </a:pPr>
            <a:endParaRPr lang="en-US" sz="1800">
              <a:latin typeface="Helvetica"/>
              <a:ea typeface="ＭＳ Ｐゴシック" pitchFamily="-108" charset="-128"/>
              <a:cs typeface="Helvetica"/>
            </a:endParaRPr>
          </a:p>
        </p:txBody>
      </p:sp>
      <p:sp>
        <p:nvSpPr>
          <p:cNvPr id="15" name="Rectangle 4">
            <a:extLst>
              <a:ext uri="{FF2B5EF4-FFF2-40B4-BE49-F238E27FC236}">
                <a16:creationId xmlns:a16="http://schemas.microsoft.com/office/drawing/2014/main" id="{CE62C31F-5736-44E0-B281-93A1D43D71FD}"/>
              </a:ext>
            </a:extLst>
          </p:cNvPr>
          <p:cNvSpPr>
            <a:spLocks noChangeArrowheads="1"/>
          </p:cNvSpPr>
          <p:nvPr/>
        </p:nvSpPr>
        <p:spPr bwMode="auto">
          <a:xfrm>
            <a:off x="0" y="228600"/>
            <a:ext cx="9144000" cy="5664200"/>
          </a:xfrm>
          <a:prstGeom prst="rect">
            <a:avLst/>
          </a:prstGeom>
          <a:solidFill>
            <a:srgbClr val="11245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Georgia" panose="02040502050405020303" pitchFamily="18" charset="0"/>
                <a:ea typeface="MS PGothic" panose="020B0600070205080204" pitchFamily="34" charset="-128"/>
              </a:defRPr>
            </a:lvl1pPr>
            <a:lvl2pPr marL="742950" indent="-285750" eaLnBrk="0" hangingPunct="0">
              <a:defRPr sz="2400">
                <a:solidFill>
                  <a:schemeClr val="tx1"/>
                </a:solidFill>
                <a:latin typeface="Georgia" panose="02040502050405020303" pitchFamily="18" charset="0"/>
                <a:ea typeface="MS PGothic" panose="020B0600070205080204" pitchFamily="34" charset="-128"/>
              </a:defRPr>
            </a:lvl2pPr>
            <a:lvl3pPr marL="1143000" indent="-228600" eaLnBrk="0" hangingPunct="0">
              <a:defRPr sz="2400">
                <a:solidFill>
                  <a:schemeClr val="tx1"/>
                </a:solidFill>
                <a:latin typeface="Georgia" panose="02040502050405020303" pitchFamily="18" charset="0"/>
                <a:ea typeface="MS PGothic" panose="020B0600070205080204" pitchFamily="34" charset="-128"/>
              </a:defRPr>
            </a:lvl3pPr>
            <a:lvl4pPr marL="1600200" indent="-228600" eaLnBrk="0" hangingPunct="0">
              <a:defRPr sz="2400">
                <a:solidFill>
                  <a:schemeClr val="tx1"/>
                </a:solidFill>
                <a:latin typeface="Georgia" panose="02040502050405020303" pitchFamily="18" charset="0"/>
                <a:ea typeface="MS PGothic" panose="020B0600070205080204" pitchFamily="34" charset="-128"/>
              </a:defRPr>
            </a:lvl4pPr>
            <a:lvl5pPr marL="2057400" indent="-228600" eaLnBrk="0" hangingPunct="0">
              <a:defRPr sz="2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9pPr>
          </a:lstStyle>
          <a:p>
            <a:pPr eaLnBrk="1" hangingPunct="1"/>
            <a:endParaRPr lang="en-US" altLang="en-US" sz="1800">
              <a:latin typeface="Helvetica" panose="020B0604020202020204" pitchFamily="34" charset="0"/>
            </a:endParaRPr>
          </a:p>
        </p:txBody>
      </p:sp>
      <p:pic>
        <p:nvPicPr>
          <p:cNvPr id="16" name="Picture 12" descr="YSM_Shield_CMYK.jpg">
            <a:extLst>
              <a:ext uri="{FF2B5EF4-FFF2-40B4-BE49-F238E27FC236}">
                <a16:creationId xmlns:a16="http://schemas.microsoft.com/office/drawing/2014/main" id="{B3CD4796-578D-4212-87DB-4B24D7DF00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4475" y="6019800"/>
            <a:ext cx="60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Z:\Justin\Logos\YSM\New Brand\YSM_YaleBlue_CMYK.png">
            <a:extLst>
              <a:ext uri="{FF2B5EF4-FFF2-40B4-BE49-F238E27FC236}">
                <a16:creationId xmlns:a16="http://schemas.microsoft.com/office/drawing/2014/main" id="{97218A80-C3A9-4D54-9174-1692431986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763" y="6286500"/>
            <a:ext cx="36528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7">
            <a:extLst>
              <a:ext uri="{FF2B5EF4-FFF2-40B4-BE49-F238E27FC236}">
                <a16:creationId xmlns:a16="http://schemas.microsoft.com/office/drawing/2014/main" id="{DC9A4687-F675-4646-A74D-9E8F522EF9E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16888" y="6019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Placeholder 14"/>
          <p:cNvSpPr>
            <a:spLocks noGrp="1"/>
          </p:cNvSpPr>
          <p:nvPr>
            <p:ph type="title"/>
          </p:nvPr>
        </p:nvSpPr>
        <p:spPr>
          <a:xfrm>
            <a:off x="533400" y="990600"/>
            <a:ext cx="8229600" cy="1541463"/>
          </a:xfrm>
          <a:prstGeom prst="rect">
            <a:avLst/>
          </a:prstGeom>
        </p:spPr>
        <p:txBody>
          <a:bodyPr rtlCol="0" anchor="b">
            <a:normAutofit/>
          </a:bodyPr>
          <a:lstStyle>
            <a:lvl1pPr algn="l" defTabSz="914400" rtl="0" eaLnBrk="1" latinLnBrk="0" hangingPunct="1">
              <a:spcBef>
                <a:spcPct val="0"/>
              </a:spcBef>
              <a:buNone/>
              <a:defRPr lang="en-US" sz="4400" kern="1200" baseline="0" dirty="0">
                <a:solidFill>
                  <a:schemeClr val="bg1"/>
                </a:solidFill>
                <a:latin typeface="Helvetica"/>
                <a:ea typeface="ＭＳ Ｐゴシック" pitchFamily="34" charset="-128"/>
                <a:cs typeface="Helvetica"/>
              </a:defRPr>
            </a:lvl1pPr>
          </a:lstStyle>
          <a:p>
            <a:r>
              <a:rPr lang="en-US"/>
              <a:t>Click to edit Master title style</a:t>
            </a:r>
            <a:endParaRPr lang="en-US" dirty="0"/>
          </a:p>
        </p:txBody>
      </p:sp>
      <p:sp>
        <p:nvSpPr>
          <p:cNvPr id="17" name="Text Placeholder 16"/>
          <p:cNvSpPr>
            <a:spLocks noGrp="1"/>
          </p:cNvSpPr>
          <p:nvPr>
            <p:ph type="body" sz="quarter" idx="10"/>
          </p:nvPr>
        </p:nvSpPr>
        <p:spPr>
          <a:xfrm>
            <a:off x="533400" y="2514600"/>
            <a:ext cx="8229600" cy="914400"/>
          </a:xfr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en-US" sz="2000" kern="1200" noProof="0">
                <a:solidFill>
                  <a:schemeClr val="bg1"/>
                </a:solidFill>
                <a:latin typeface="Helvetica"/>
                <a:ea typeface="ＭＳ Ｐゴシック" pitchFamily="34" charset="-128"/>
                <a:cs typeface="Helvetica"/>
              </a:defRPr>
            </a:lvl1pPr>
          </a:lstStyle>
          <a:p>
            <a:pPr lvl="0"/>
            <a:r>
              <a:rPr lang="en-US" noProof="0"/>
              <a:t>Edit Master text styles</a:t>
            </a:r>
          </a:p>
        </p:txBody>
      </p:sp>
      <p:sp>
        <p:nvSpPr>
          <p:cNvPr id="19" name="Text Placeholder 18"/>
          <p:cNvSpPr>
            <a:spLocks noGrp="1"/>
          </p:cNvSpPr>
          <p:nvPr>
            <p:ph type="body" sz="quarter" idx="11"/>
          </p:nvPr>
        </p:nvSpPr>
        <p:spPr>
          <a:xfrm>
            <a:off x="533400" y="3657600"/>
            <a:ext cx="8229600" cy="762000"/>
          </a:xfrm>
        </p:spPr>
        <p:txBody>
          <a:bodyPr/>
          <a:lstStyle>
            <a:lvl1pPr>
              <a:buNone/>
              <a:defRPr lang="en-US" sz="1800" i="1" kern="1200" baseline="0" dirty="0" smtClean="0">
                <a:solidFill>
                  <a:schemeClr val="bg1"/>
                </a:solidFill>
                <a:latin typeface="Helvetica"/>
                <a:ea typeface="ＭＳ Ｐゴシック" pitchFamily="34" charset="-128"/>
                <a:cs typeface="Helvetica"/>
              </a:defRPr>
            </a:lvl1pPr>
          </a:lstStyle>
          <a:p>
            <a:pPr lvl="0"/>
            <a:r>
              <a:rPr lang="en-US"/>
              <a:t>Edit Master text styles</a:t>
            </a:r>
          </a:p>
        </p:txBody>
      </p:sp>
    </p:spTree>
    <p:extLst>
      <p:ext uri="{BB962C8B-B14F-4D97-AF65-F5344CB8AC3E}">
        <p14:creationId xmlns:p14="http://schemas.microsoft.com/office/powerpoint/2010/main" val="337352368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102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DED32A-72B4-464F-B00C-1047EB01B2A4}"/>
              </a:ext>
            </a:extLst>
          </p:cNvPr>
          <p:cNvSpPr>
            <a:spLocks noChangeArrowheads="1"/>
          </p:cNvSpPr>
          <p:nvPr/>
        </p:nvSpPr>
        <p:spPr bwMode="auto">
          <a:xfrm>
            <a:off x="0" y="960438"/>
            <a:ext cx="9144000" cy="228600"/>
          </a:xfrm>
          <a:prstGeom prst="rect">
            <a:avLst/>
          </a:prstGeom>
          <a:solidFill>
            <a:schemeClr val="bg2">
              <a:lumMod val="60000"/>
              <a:lumOff val="40000"/>
            </a:schemeClr>
          </a:solidFill>
          <a:ln w="9525">
            <a:noFill/>
            <a:miter lim="800000"/>
            <a:headEnd/>
            <a:tailEnd/>
          </a:ln>
        </p:spPr>
        <p:txBody>
          <a:bodyPr wrap="none" anchor="ctr"/>
          <a:lstStyle/>
          <a:p>
            <a:pPr fontAlgn="auto">
              <a:spcBef>
                <a:spcPts val="0"/>
              </a:spcBef>
              <a:spcAft>
                <a:spcPts val="0"/>
              </a:spcAft>
              <a:defRPr/>
            </a:pPr>
            <a:endParaRPr lang="en-US" sz="1800">
              <a:latin typeface="Helvetica"/>
              <a:ea typeface="ＭＳ Ｐゴシック" pitchFamily="-108" charset="-128"/>
              <a:cs typeface="Helvetica"/>
            </a:endParaRPr>
          </a:p>
        </p:txBody>
      </p:sp>
      <p:sp>
        <p:nvSpPr>
          <p:cNvPr id="5" name="Rectangle 22">
            <a:extLst>
              <a:ext uri="{FF2B5EF4-FFF2-40B4-BE49-F238E27FC236}">
                <a16:creationId xmlns:a16="http://schemas.microsoft.com/office/drawing/2014/main" id="{1ABCA9DE-D501-406D-AE76-B80692652D85}"/>
              </a:ext>
            </a:extLst>
          </p:cNvPr>
          <p:cNvSpPr>
            <a:spLocks noChangeArrowheads="1"/>
          </p:cNvSpPr>
          <p:nvPr/>
        </p:nvSpPr>
        <p:spPr bwMode="auto">
          <a:xfrm>
            <a:off x="0" y="-7938"/>
            <a:ext cx="9144000" cy="1163638"/>
          </a:xfrm>
          <a:prstGeom prst="rect">
            <a:avLst/>
          </a:prstGeom>
          <a:solidFill>
            <a:srgbClr val="11245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Georgia" panose="02040502050405020303" pitchFamily="18" charset="0"/>
                <a:ea typeface="MS PGothic" panose="020B0600070205080204" pitchFamily="34" charset="-128"/>
              </a:defRPr>
            </a:lvl1pPr>
            <a:lvl2pPr marL="742950" indent="-285750" eaLnBrk="0" hangingPunct="0">
              <a:defRPr sz="2400">
                <a:solidFill>
                  <a:schemeClr val="tx1"/>
                </a:solidFill>
                <a:latin typeface="Georgia" panose="02040502050405020303" pitchFamily="18" charset="0"/>
                <a:ea typeface="MS PGothic" panose="020B0600070205080204" pitchFamily="34" charset="-128"/>
              </a:defRPr>
            </a:lvl2pPr>
            <a:lvl3pPr marL="1143000" indent="-228600" eaLnBrk="0" hangingPunct="0">
              <a:defRPr sz="2400">
                <a:solidFill>
                  <a:schemeClr val="tx1"/>
                </a:solidFill>
                <a:latin typeface="Georgia" panose="02040502050405020303" pitchFamily="18" charset="0"/>
                <a:ea typeface="MS PGothic" panose="020B0600070205080204" pitchFamily="34" charset="-128"/>
              </a:defRPr>
            </a:lvl3pPr>
            <a:lvl4pPr marL="1600200" indent="-228600" eaLnBrk="0" hangingPunct="0">
              <a:defRPr sz="2400">
                <a:solidFill>
                  <a:schemeClr val="tx1"/>
                </a:solidFill>
                <a:latin typeface="Georgia" panose="02040502050405020303" pitchFamily="18" charset="0"/>
                <a:ea typeface="MS PGothic" panose="020B0600070205080204" pitchFamily="34" charset="-128"/>
              </a:defRPr>
            </a:lvl4pPr>
            <a:lvl5pPr marL="2057400" indent="-228600" eaLnBrk="0" hangingPunct="0">
              <a:defRPr sz="2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9pPr>
          </a:lstStyle>
          <a:p>
            <a:pPr eaLnBrk="1" hangingPunct="1"/>
            <a:endParaRPr lang="en-US" altLang="en-US" sz="1800">
              <a:latin typeface="Helvetica" panose="020B0604020202020204" pitchFamily="34" charset="0"/>
            </a:endParaRPr>
          </a:p>
        </p:txBody>
      </p:sp>
      <p:sp>
        <p:nvSpPr>
          <p:cNvPr id="6" name="Text Box 7">
            <a:extLst>
              <a:ext uri="{FF2B5EF4-FFF2-40B4-BE49-F238E27FC236}">
                <a16:creationId xmlns:a16="http://schemas.microsoft.com/office/drawing/2014/main" id="{BBD4C673-81C5-44D6-8045-0FD7FE32ED33}"/>
              </a:ext>
            </a:extLst>
          </p:cNvPr>
          <p:cNvSpPr txBox="1">
            <a:spLocks noChangeArrowheads="1"/>
          </p:cNvSpPr>
          <p:nvPr/>
        </p:nvSpPr>
        <p:spPr bwMode="auto">
          <a:xfrm>
            <a:off x="7704138" y="6584950"/>
            <a:ext cx="1295400"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Georgia" panose="02040502050405020303" pitchFamily="18" charset="0"/>
                <a:ea typeface="MS PGothic" panose="020B0600070205080204" pitchFamily="34" charset="-128"/>
              </a:defRPr>
            </a:lvl1pPr>
            <a:lvl2pPr marL="742950" indent="-285750" eaLnBrk="0" hangingPunct="0">
              <a:defRPr sz="2400">
                <a:solidFill>
                  <a:schemeClr val="tx1"/>
                </a:solidFill>
                <a:latin typeface="Georgia" panose="02040502050405020303" pitchFamily="18" charset="0"/>
                <a:ea typeface="MS PGothic" panose="020B0600070205080204" pitchFamily="34" charset="-128"/>
              </a:defRPr>
            </a:lvl2pPr>
            <a:lvl3pPr marL="1143000" indent="-228600" eaLnBrk="0" hangingPunct="0">
              <a:defRPr sz="2400">
                <a:solidFill>
                  <a:schemeClr val="tx1"/>
                </a:solidFill>
                <a:latin typeface="Georgia" panose="02040502050405020303" pitchFamily="18" charset="0"/>
                <a:ea typeface="MS PGothic" panose="020B0600070205080204" pitchFamily="34" charset="-128"/>
              </a:defRPr>
            </a:lvl3pPr>
            <a:lvl4pPr marL="1600200" indent="-228600" eaLnBrk="0" hangingPunct="0">
              <a:defRPr sz="2400">
                <a:solidFill>
                  <a:schemeClr val="tx1"/>
                </a:solidFill>
                <a:latin typeface="Georgia" panose="02040502050405020303" pitchFamily="18" charset="0"/>
                <a:ea typeface="MS PGothic" panose="020B0600070205080204" pitchFamily="34" charset="-128"/>
              </a:defRPr>
            </a:lvl4pPr>
            <a:lvl5pPr marL="2057400" indent="-228600" eaLnBrk="0" hangingPunct="0">
              <a:defRPr sz="2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9pPr>
          </a:lstStyle>
          <a:p>
            <a:pPr algn="r" eaLnBrk="1" hangingPunct="1">
              <a:spcBef>
                <a:spcPct val="50000"/>
              </a:spcBef>
            </a:pPr>
            <a:r>
              <a:rPr lang="en-US" altLang="ko-KR" sz="800" b="1">
                <a:solidFill>
                  <a:schemeClr val="tx2"/>
                </a:solidFill>
                <a:latin typeface="Helvetica" panose="020B0604020202020204" pitchFamily="34" charset="0"/>
              </a:rPr>
              <a:t>S L I D E  </a:t>
            </a:r>
            <a:fld id="{77212B4E-3BC9-4953-841E-906D757DB299}" type="slidenum">
              <a:rPr lang="en-US" altLang="ko-KR" sz="800" b="1">
                <a:solidFill>
                  <a:schemeClr val="tx2"/>
                </a:solidFill>
                <a:latin typeface="Helvetica" panose="020B0604020202020204" pitchFamily="34" charset="0"/>
              </a:rPr>
              <a:pPr algn="r" eaLnBrk="1" hangingPunct="1">
                <a:spcBef>
                  <a:spcPct val="50000"/>
                </a:spcBef>
              </a:pPr>
              <a:t>‹#›</a:t>
            </a:fld>
            <a:endParaRPr lang="en-US" altLang="ko-KR" sz="800" b="1">
              <a:solidFill>
                <a:schemeClr val="tx2"/>
              </a:solidFill>
              <a:latin typeface="Helvetica" panose="020B0604020202020204" pitchFamily="34" charset="0"/>
            </a:endParaRPr>
          </a:p>
        </p:txBody>
      </p:sp>
      <p:sp>
        <p:nvSpPr>
          <p:cNvPr id="7" name="Rectangle 22">
            <a:extLst>
              <a:ext uri="{FF2B5EF4-FFF2-40B4-BE49-F238E27FC236}">
                <a16:creationId xmlns:a16="http://schemas.microsoft.com/office/drawing/2014/main" id="{562773B2-0E46-47A9-9486-43496B74D129}"/>
              </a:ext>
            </a:extLst>
          </p:cNvPr>
          <p:cNvSpPr>
            <a:spLocks noChangeArrowheads="1"/>
          </p:cNvSpPr>
          <p:nvPr/>
        </p:nvSpPr>
        <p:spPr bwMode="auto">
          <a:xfrm>
            <a:off x="0" y="6451600"/>
            <a:ext cx="9144000" cy="58738"/>
          </a:xfrm>
          <a:prstGeom prst="rect">
            <a:avLst/>
          </a:prstGeom>
          <a:solidFill>
            <a:schemeClr val="bg2">
              <a:lumMod val="60000"/>
              <a:lumOff val="40000"/>
            </a:schemeClr>
          </a:solidFill>
          <a:ln w="9525">
            <a:noFill/>
            <a:miter lim="800000"/>
            <a:headEnd/>
            <a:tailEnd/>
          </a:ln>
          <a:effectLst/>
        </p:spPr>
        <p:txBody>
          <a:bodyPr wrap="none" anchor="ctr"/>
          <a:lstStyle/>
          <a:p>
            <a:pPr fontAlgn="auto">
              <a:spcBef>
                <a:spcPts val="0"/>
              </a:spcBef>
              <a:spcAft>
                <a:spcPts val="0"/>
              </a:spcAft>
              <a:defRPr/>
            </a:pPr>
            <a:endParaRPr lang="en-US" sz="1800">
              <a:latin typeface="Helvetica"/>
              <a:cs typeface="Helvetica"/>
            </a:endParaRPr>
          </a:p>
        </p:txBody>
      </p:sp>
      <p:pic>
        <p:nvPicPr>
          <p:cNvPr id="8" name="Picture 9" descr="YSM_Black_80%.eps">
            <a:extLst>
              <a:ext uri="{FF2B5EF4-FFF2-40B4-BE49-F238E27FC236}">
                <a16:creationId xmlns:a16="http://schemas.microsoft.com/office/drawing/2014/main" id="{E56E4B66-A34C-45A1-87DA-C71886FB6C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163" y="6591300"/>
            <a:ext cx="2154237"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62500595-9F3E-415A-94B0-FD77FBB896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650" y="6527800"/>
            <a:ext cx="31908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47B56098-F99F-4137-8E14-10CBC89CE424}"/>
              </a:ext>
            </a:extLst>
          </p:cNvPr>
          <p:cNvSpPr/>
          <p:nvPr/>
        </p:nvSpPr>
        <p:spPr>
          <a:xfrm>
            <a:off x="0" y="-76200"/>
            <a:ext cx="9144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latin typeface="Helvetica"/>
              <a:cs typeface="Helvetica"/>
            </a:endParaRPr>
          </a:p>
        </p:txBody>
      </p:sp>
      <p:sp>
        <p:nvSpPr>
          <p:cNvPr id="3" name="Content Placeholder 2"/>
          <p:cNvSpPr>
            <a:spLocks noGrp="1"/>
          </p:cNvSpPr>
          <p:nvPr>
            <p:ph idx="1"/>
          </p:nvPr>
        </p:nvSpPr>
        <p:spPr>
          <a:xfrm>
            <a:off x="538163" y="152400"/>
            <a:ext cx="8123237" cy="5956300"/>
          </a:xfr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6753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2C3D57D3-1D3C-440F-A2AB-A2468B278619}"/>
              </a:ext>
            </a:extLst>
          </p:cNvPr>
          <p:cNvSpPr>
            <a:spLocks noChangeArrowheads="1"/>
          </p:cNvSpPr>
          <p:nvPr/>
        </p:nvSpPr>
        <p:spPr bwMode="auto">
          <a:xfrm>
            <a:off x="0" y="960438"/>
            <a:ext cx="9144000" cy="228600"/>
          </a:xfrm>
          <a:prstGeom prst="rect">
            <a:avLst/>
          </a:prstGeom>
          <a:solidFill>
            <a:schemeClr val="bg2">
              <a:lumMod val="60000"/>
              <a:lumOff val="40000"/>
            </a:schemeClr>
          </a:solidFill>
          <a:ln w="9525">
            <a:noFill/>
            <a:miter lim="800000"/>
            <a:headEnd/>
            <a:tailEnd/>
          </a:ln>
        </p:spPr>
        <p:txBody>
          <a:bodyPr wrap="none" anchor="ctr"/>
          <a:lstStyle/>
          <a:p>
            <a:pPr fontAlgn="auto">
              <a:spcBef>
                <a:spcPts val="0"/>
              </a:spcBef>
              <a:spcAft>
                <a:spcPts val="0"/>
              </a:spcAft>
              <a:defRPr/>
            </a:pPr>
            <a:endParaRPr lang="en-US" sz="1800">
              <a:latin typeface="Helvetica"/>
              <a:ea typeface="ＭＳ Ｐゴシック" pitchFamily="-108" charset="-128"/>
              <a:cs typeface="Helvetica"/>
            </a:endParaRPr>
          </a:p>
        </p:txBody>
      </p:sp>
      <p:sp>
        <p:nvSpPr>
          <p:cNvPr id="1027" name="Rectangle 22">
            <a:extLst>
              <a:ext uri="{FF2B5EF4-FFF2-40B4-BE49-F238E27FC236}">
                <a16:creationId xmlns:a16="http://schemas.microsoft.com/office/drawing/2014/main" id="{6BCE0ADF-C3D4-4CF6-9347-24F0C124EB69}"/>
              </a:ext>
            </a:extLst>
          </p:cNvPr>
          <p:cNvSpPr>
            <a:spLocks noChangeArrowheads="1"/>
          </p:cNvSpPr>
          <p:nvPr/>
        </p:nvSpPr>
        <p:spPr bwMode="auto">
          <a:xfrm>
            <a:off x="0" y="-7938"/>
            <a:ext cx="9144000" cy="1163638"/>
          </a:xfrm>
          <a:prstGeom prst="rect">
            <a:avLst/>
          </a:prstGeom>
          <a:solidFill>
            <a:srgbClr val="11245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Georgia" panose="02040502050405020303" pitchFamily="18" charset="0"/>
                <a:ea typeface="MS PGothic" panose="020B0600070205080204" pitchFamily="34" charset="-128"/>
              </a:defRPr>
            </a:lvl1pPr>
            <a:lvl2pPr marL="742950" indent="-285750" eaLnBrk="0" hangingPunct="0">
              <a:defRPr sz="2400">
                <a:solidFill>
                  <a:schemeClr val="tx1"/>
                </a:solidFill>
                <a:latin typeface="Georgia" panose="02040502050405020303" pitchFamily="18" charset="0"/>
                <a:ea typeface="MS PGothic" panose="020B0600070205080204" pitchFamily="34" charset="-128"/>
              </a:defRPr>
            </a:lvl2pPr>
            <a:lvl3pPr marL="1143000" indent="-228600" eaLnBrk="0" hangingPunct="0">
              <a:defRPr sz="2400">
                <a:solidFill>
                  <a:schemeClr val="tx1"/>
                </a:solidFill>
                <a:latin typeface="Georgia" panose="02040502050405020303" pitchFamily="18" charset="0"/>
                <a:ea typeface="MS PGothic" panose="020B0600070205080204" pitchFamily="34" charset="-128"/>
              </a:defRPr>
            </a:lvl3pPr>
            <a:lvl4pPr marL="1600200" indent="-228600" eaLnBrk="0" hangingPunct="0">
              <a:defRPr sz="2400">
                <a:solidFill>
                  <a:schemeClr val="tx1"/>
                </a:solidFill>
                <a:latin typeface="Georgia" panose="02040502050405020303" pitchFamily="18" charset="0"/>
                <a:ea typeface="MS PGothic" panose="020B0600070205080204" pitchFamily="34" charset="-128"/>
              </a:defRPr>
            </a:lvl4pPr>
            <a:lvl5pPr marL="2057400" indent="-228600" eaLnBrk="0" hangingPunct="0">
              <a:defRPr sz="2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9pPr>
          </a:lstStyle>
          <a:p>
            <a:pPr eaLnBrk="1" hangingPunct="1"/>
            <a:endParaRPr lang="en-US" altLang="en-US" sz="1800">
              <a:latin typeface="Helvetica" panose="020B0604020202020204" pitchFamily="34" charset="0"/>
            </a:endParaRPr>
          </a:p>
        </p:txBody>
      </p:sp>
      <p:sp>
        <p:nvSpPr>
          <p:cNvPr id="1028" name="Rectangle 4">
            <a:extLst>
              <a:ext uri="{FF2B5EF4-FFF2-40B4-BE49-F238E27FC236}">
                <a16:creationId xmlns:a16="http://schemas.microsoft.com/office/drawing/2014/main" id="{6DDA4DC8-2AE8-43CC-B0B9-907313E21F98}"/>
              </a:ext>
            </a:extLst>
          </p:cNvPr>
          <p:cNvSpPr>
            <a:spLocks noGrp="1" noChangeArrowheads="1"/>
          </p:cNvSpPr>
          <p:nvPr>
            <p:ph type="title"/>
          </p:nvPr>
        </p:nvSpPr>
        <p:spPr bwMode="auto">
          <a:xfrm>
            <a:off x="538163" y="152400"/>
            <a:ext cx="81359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a:t>Slide title goes here even if it goes longer than a line</a:t>
            </a:r>
            <a:endParaRPr lang="ko-KR" altLang="en-US"/>
          </a:p>
        </p:txBody>
      </p:sp>
      <p:sp>
        <p:nvSpPr>
          <p:cNvPr id="1029" name="Rectangle 6">
            <a:extLst>
              <a:ext uri="{FF2B5EF4-FFF2-40B4-BE49-F238E27FC236}">
                <a16:creationId xmlns:a16="http://schemas.microsoft.com/office/drawing/2014/main" id="{E63B47BB-F7CB-47A2-8207-2874068E37E6}"/>
              </a:ext>
            </a:extLst>
          </p:cNvPr>
          <p:cNvSpPr>
            <a:spLocks noGrp="1" noChangeArrowheads="1"/>
          </p:cNvSpPr>
          <p:nvPr>
            <p:ph type="body" idx="1"/>
          </p:nvPr>
        </p:nvSpPr>
        <p:spPr bwMode="auto">
          <a:xfrm>
            <a:off x="538163" y="1447800"/>
            <a:ext cx="8123237"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1030" name="Text Box 7">
            <a:extLst>
              <a:ext uri="{FF2B5EF4-FFF2-40B4-BE49-F238E27FC236}">
                <a16:creationId xmlns:a16="http://schemas.microsoft.com/office/drawing/2014/main" id="{418E7FBC-B690-4AB2-8EA5-9FB27F9320BA}"/>
              </a:ext>
            </a:extLst>
          </p:cNvPr>
          <p:cNvSpPr txBox="1">
            <a:spLocks noChangeArrowheads="1"/>
          </p:cNvSpPr>
          <p:nvPr/>
        </p:nvSpPr>
        <p:spPr bwMode="auto">
          <a:xfrm>
            <a:off x="7704138" y="6584950"/>
            <a:ext cx="1295400"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Georgia" panose="02040502050405020303" pitchFamily="18" charset="0"/>
                <a:ea typeface="MS PGothic" panose="020B0600070205080204" pitchFamily="34" charset="-128"/>
              </a:defRPr>
            </a:lvl1pPr>
            <a:lvl2pPr marL="742950" indent="-285750" eaLnBrk="0" hangingPunct="0">
              <a:defRPr sz="2400">
                <a:solidFill>
                  <a:schemeClr val="tx1"/>
                </a:solidFill>
                <a:latin typeface="Georgia" panose="02040502050405020303" pitchFamily="18" charset="0"/>
                <a:ea typeface="MS PGothic" panose="020B0600070205080204" pitchFamily="34" charset="-128"/>
              </a:defRPr>
            </a:lvl2pPr>
            <a:lvl3pPr marL="1143000" indent="-228600" eaLnBrk="0" hangingPunct="0">
              <a:defRPr sz="2400">
                <a:solidFill>
                  <a:schemeClr val="tx1"/>
                </a:solidFill>
                <a:latin typeface="Georgia" panose="02040502050405020303" pitchFamily="18" charset="0"/>
                <a:ea typeface="MS PGothic" panose="020B0600070205080204" pitchFamily="34" charset="-128"/>
              </a:defRPr>
            </a:lvl3pPr>
            <a:lvl4pPr marL="1600200" indent="-228600" eaLnBrk="0" hangingPunct="0">
              <a:defRPr sz="2400">
                <a:solidFill>
                  <a:schemeClr val="tx1"/>
                </a:solidFill>
                <a:latin typeface="Georgia" panose="02040502050405020303" pitchFamily="18" charset="0"/>
                <a:ea typeface="MS PGothic" panose="020B0600070205080204" pitchFamily="34" charset="-128"/>
              </a:defRPr>
            </a:lvl4pPr>
            <a:lvl5pPr marL="2057400" indent="-228600" eaLnBrk="0" hangingPunct="0">
              <a:defRPr sz="2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eorgia" panose="02040502050405020303" pitchFamily="18" charset="0"/>
                <a:ea typeface="MS PGothic" panose="020B0600070205080204" pitchFamily="34" charset="-128"/>
              </a:defRPr>
            </a:lvl9pPr>
          </a:lstStyle>
          <a:p>
            <a:pPr algn="r" eaLnBrk="1" hangingPunct="1">
              <a:spcBef>
                <a:spcPct val="50000"/>
              </a:spcBef>
            </a:pPr>
            <a:r>
              <a:rPr lang="en-US" altLang="ko-KR" sz="800" b="1">
                <a:solidFill>
                  <a:schemeClr val="tx2"/>
                </a:solidFill>
                <a:latin typeface="Helvetica" panose="020B0604020202020204" pitchFamily="34" charset="0"/>
              </a:rPr>
              <a:t>S L I D E  </a:t>
            </a:r>
            <a:fld id="{FE5D46A9-CEFA-43E2-A786-342B9DAE5046}" type="slidenum">
              <a:rPr lang="en-US" altLang="ko-KR" sz="800" b="1">
                <a:solidFill>
                  <a:schemeClr val="tx2"/>
                </a:solidFill>
                <a:latin typeface="Helvetica" panose="020B0604020202020204" pitchFamily="34" charset="0"/>
              </a:rPr>
              <a:pPr algn="r" eaLnBrk="1" hangingPunct="1">
                <a:spcBef>
                  <a:spcPct val="50000"/>
                </a:spcBef>
              </a:pPr>
              <a:t>‹#›</a:t>
            </a:fld>
            <a:endParaRPr lang="en-US" altLang="ko-KR" sz="800" b="1">
              <a:solidFill>
                <a:schemeClr val="tx2"/>
              </a:solidFill>
              <a:latin typeface="Helvetica" panose="020B0604020202020204" pitchFamily="34" charset="0"/>
            </a:endParaRPr>
          </a:p>
        </p:txBody>
      </p:sp>
      <p:sp>
        <p:nvSpPr>
          <p:cNvPr id="4118" name="Rectangle 22">
            <a:extLst>
              <a:ext uri="{FF2B5EF4-FFF2-40B4-BE49-F238E27FC236}">
                <a16:creationId xmlns:a16="http://schemas.microsoft.com/office/drawing/2014/main" id="{752490F6-D467-4443-A0D1-768068744A6C}"/>
              </a:ext>
            </a:extLst>
          </p:cNvPr>
          <p:cNvSpPr>
            <a:spLocks noChangeArrowheads="1"/>
          </p:cNvSpPr>
          <p:nvPr/>
        </p:nvSpPr>
        <p:spPr bwMode="auto">
          <a:xfrm>
            <a:off x="0" y="6451600"/>
            <a:ext cx="9144000" cy="58738"/>
          </a:xfrm>
          <a:prstGeom prst="rect">
            <a:avLst/>
          </a:prstGeom>
          <a:solidFill>
            <a:schemeClr val="bg2">
              <a:lumMod val="60000"/>
              <a:lumOff val="40000"/>
            </a:schemeClr>
          </a:solidFill>
          <a:ln w="9525">
            <a:noFill/>
            <a:miter lim="800000"/>
            <a:headEnd/>
            <a:tailEnd/>
          </a:ln>
          <a:effectLst/>
        </p:spPr>
        <p:txBody>
          <a:bodyPr wrap="none" anchor="ctr"/>
          <a:lstStyle/>
          <a:p>
            <a:pPr fontAlgn="auto">
              <a:spcBef>
                <a:spcPts val="0"/>
              </a:spcBef>
              <a:spcAft>
                <a:spcPts val="0"/>
              </a:spcAft>
              <a:defRPr/>
            </a:pPr>
            <a:endParaRPr lang="en-US" sz="1800">
              <a:latin typeface="Helvetica"/>
              <a:cs typeface="Helvetica"/>
            </a:endParaRPr>
          </a:p>
        </p:txBody>
      </p:sp>
      <p:pic>
        <p:nvPicPr>
          <p:cNvPr id="1032" name="Picture 9" descr="YSM_Black_80%.eps">
            <a:extLst>
              <a:ext uri="{FF2B5EF4-FFF2-40B4-BE49-F238E27FC236}">
                <a16:creationId xmlns:a16="http://schemas.microsoft.com/office/drawing/2014/main" id="{75A41FAC-31B8-4832-B1B6-FA2D9BD71F1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8163" y="6591300"/>
            <a:ext cx="2154237"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
            <a:extLst>
              <a:ext uri="{FF2B5EF4-FFF2-40B4-BE49-F238E27FC236}">
                <a16:creationId xmlns:a16="http://schemas.microsoft.com/office/drawing/2014/main" id="{48550809-DB94-4A74-B340-591F9F6CA28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0650" y="6527800"/>
            <a:ext cx="31908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Lst>
  <p:txStyles>
    <p:titleStyle>
      <a:lvl1pPr algn="l" rtl="0" eaLnBrk="1" fontAlgn="base" hangingPunct="1">
        <a:spcBef>
          <a:spcPct val="0"/>
        </a:spcBef>
        <a:spcAft>
          <a:spcPct val="0"/>
        </a:spcAft>
        <a:defRPr sz="2600">
          <a:solidFill>
            <a:schemeClr val="bg1"/>
          </a:solidFill>
          <a:latin typeface="Helvetica"/>
          <a:ea typeface="+mj-ea"/>
          <a:cs typeface="Helvetica"/>
        </a:defRPr>
      </a:lvl1pPr>
      <a:lvl2pPr algn="l" rtl="0" eaLnBrk="1" fontAlgn="base" hangingPunct="1">
        <a:spcBef>
          <a:spcPct val="0"/>
        </a:spcBef>
        <a:spcAft>
          <a:spcPct val="0"/>
        </a:spcAft>
        <a:defRPr sz="2600">
          <a:solidFill>
            <a:schemeClr val="bg1"/>
          </a:solidFill>
          <a:latin typeface="Helvetica"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Helvetica"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Helvetica"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Helvetica"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chemeClr val="tx2"/>
          </a:solidFill>
          <a:latin typeface="Helvetica"/>
          <a:ea typeface="MS PGothic" panose="020B0600070205080204" pitchFamily="34" charset="-128"/>
          <a:cs typeface="Helvetica"/>
        </a:defRPr>
      </a:lvl1pPr>
      <a:lvl2pPr marL="742950" indent="-285750" algn="l" rtl="0" eaLnBrk="1" fontAlgn="base" hangingPunct="1">
        <a:lnSpc>
          <a:spcPct val="90000"/>
        </a:lnSpc>
        <a:spcBef>
          <a:spcPct val="30000"/>
        </a:spcBef>
        <a:spcAft>
          <a:spcPct val="0"/>
        </a:spcAft>
        <a:buChar char="–"/>
        <a:defRPr>
          <a:solidFill>
            <a:schemeClr val="tx2"/>
          </a:solidFill>
          <a:latin typeface="Helvetica"/>
          <a:ea typeface="MS PGothic" panose="020B0600070205080204" pitchFamily="34" charset="-128"/>
          <a:cs typeface="Helvetica"/>
        </a:defRPr>
      </a:lvl2pPr>
      <a:lvl3pPr marL="1143000" indent="-228600" algn="l" rtl="0" eaLnBrk="1" fontAlgn="base" hangingPunct="1">
        <a:lnSpc>
          <a:spcPct val="90000"/>
        </a:lnSpc>
        <a:spcBef>
          <a:spcPct val="20000"/>
        </a:spcBef>
        <a:spcAft>
          <a:spcPct val="0"/>
        </a:spcAft>
        <a:buChar char="•"/>
        <a:defRPr sz="1600">
          <a:solidFill>
            <a:schemeClr val="tx2"/>
          </a:solidFill>
          <a:latin typeface="Helvetica"/>
          <a:ea typeface="MS PGothic" panose="020B0600070205080204" pitchFamily="34" charset="-128"/>
          <a:cs typeface="Helvetica"/>
        </a:defRPr>
      </a:lvl3pPr>
      <a:lvl4pPr marL="1600200" indent="-228600" algn="l" rtl="0" eaLnBrk="1" fontAlgn="base" hangingPunct="1">
        <a:lnSpc>
          <a:spcPct val="90000"/>
        </a:lnSpc>
        <a:spcBef>
          <a:spcPct val="20000"/>
        </a:spcBef>
        <a:spcAft>
          <a:spcPct val="0"/>
        </a:spcAft>
        <a:buChar char="–"/>
        <a:defRPr sz="1600">
          <a:solidFill>
            <a:schemeClr val="tx2"/>
          </a:solidFill>
          <a:latin typeface="Helvetica"/>
          <a:ea typeface="MS PGothic" panose="020B0600070205080204" pitchFamily="34" charset="-128"/>
          <a:cs typeface="Helvetica"/>
        </a:defRPr>
      </a:lvl4pPr>
      <a:lvl5pPr marL="2057400" indent="-228600" algn="l" rtl="0" eaLnBrk="1" fontAlgn="base" hangingPunct="1">
        <a:lnSpc>
          <a:spcPct val="90000"/>
        </a:lnSpc>
        <a:spcBef>
          <a:spcPct val="20000"/>
        </a:spcBef>
        <a:spcAft>
          <a:spcPct val="0"/>
        </a:spcAft>
        <a:buChar char="•"/>
        <a:defRPr sz="1600">
          <a:solidFill>
            <a:schemeClr val="tx2"/>
          </a:solidFill>
          <a:latin typeface="Helvetica"/>
          <a:ea typeface="MS PGothic" panose="020B0600070205080204" pitchFamily="34" charset="-128"/>
          <a:cs typeface="Helvetica"/>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B846D-B716-42A7-8B57-67A1FAE36307}"/>
              </a:ext>
            </a:extLst>
          </p:cNvPr>
          <p:cNvSpPr>
            <a:spLocks noGrp="1"/>
          </p:cNvSpPr>
          <p:nvPr>
            <p:ph type="title"/>
          </p:nvPr>
        </p:nvSpPr>
        <p:spPr>
          <a:xfrm>
            <a:off x="533400" y="1676400"/>
            <a:ext cx="6324600" cy="855663"/>
          </a:xfrm>
        </p:spPr>
        <p:txBody>
          <a:bodyPr>
            <a:normAutofit fontScale="90000"/>
          </a:bodyPr>
          <a:lstStyle/>
          <a:p>
            <a:pPr>
              <a:defRPr/>
            </a:pPr>
            <a:br>
              <a:rPr lang="en-US" sz="3600" dirty="0"/>
            </a:br>
            <a:br>
              <a:rPr lang="en-US" sz="3600" dirty="0"/>
            </a:br>
            <a:br>
              <a:rPr lang="en-US" sz="3600" dirty="0"/>
            </a:br>
            <a:r>
              <a:rPr lang="en-US" sz="3600" b="1" dirty="0"/>
              <a:t>An ET tube to far…</a:t>
            </a:r>
            <a:br>
              <a:rPr lang="en-US" sz="3600" dirty="0"/>
            </a:br>
            <a:r>
              <a:rPr lang="en-US" sz="3100" dirty="0"/>
              <a:t>Respiratory support in non-intubated child with respiratory failure </a:t>
            </a:r>
            <a:endParaRPr sz="3100" dirty="0"/>
          </a:p>
        </p:txBody>
      </p:sp>
      <p:sp>
        <p:nvSpPr>
          <p:cNvPr id="3" name="Text Placeholder 2">
            <a:extLst>
              <a:ext uri="{FF2B5EF4-FFF2-40B4-BE49-F238E27FC236}">
                <a16:creationId xmlns:a16="http://schemas.microsoft.com/office/drawing/2014/main" id="{98223DE3-51E1-45CA-BE47-DC7F6C7CC155}"/>
              </a:ext>
            </a:extLst>
          </p:cNvPr>
          <p:cNvSpPr>
            <a:spLocks noGrp="1"/>
          </p:cNvSpPr>
          <p:nvPr>
            <p:ph type="body" sz="quarter" idx="10"/>
          </p:nvPr>
        </p:nvSpPr>
        <p:spPr>
          <a:xfrm>
            <a:off x="533400" y="3065463"/>
            <a:ext cx="8229600" cy="914400"/>
          </a:xfrm>
        </p:spPr>
        <p:txBody>
          <a:bodyPr/>
          <a:lstStyle/>
          <a:p>
            <a:pPr>
              <a:defRPr/>
            </a:pPr>
            <a:r>
              <a:rPr lang="en-US" dirty="0"/>
              <a:t>PEM ECHO Conference Series</a:t>
            </a:r>
          </a:p>
          <a:p>
            <a:pPr>
              <a:defRPr/>
            </a:pPr>
            <a:r>
              <a:rPr lang="en-US" dirty="0"/>
              <a:t>February 14</a:t>
            </a:r>
            <a:r>
              <a:rPr lang="en-US" baseline="30000" dirty="0"/>
              <a:t>th</a:t>
            </a:r>
            <a:r>
              <a:rPr lang="en-US" dirty="0"/>
              <a:t> 2019</a:t>
            </a:r>
            <a:endParaRPr dirty="0"/>
          </a:p>
        </p:txBody>
      </p:sp>
      <p:sp>
        <p:nvSpPr>
          <p:cNvPr id="4" name="Text Placeholder 3">
            <a:extLst>
              <a:ext uri="{FF2B5EF4-FFF2-40B4-BE49-F238E27FC236}">
                <a16:creationId xmlns:a16="http://schemas.microsoft.com/office/drawing/2014/main" id="{8AEC14B4-4A7A-456C-876C-0F1D16017D21}"/>
              </a:ext>
            </a:extLst>
          </p:cNvPr>
          <p:cNvSpPr>
            <a:spLocks noGrp="1"/>
          </p:cNvSpPr>
          <p:nvPr>
            <p:ph type="body" sz="quarter" idx="11"/>
          </p:nvPr>
        </p:nvSpPr>
        <p:spPr>
          <a:xfrm>
            <a:off x="533400" y="4208463"/>
            <a:ext cx="8229600" cy="762000"/>
          </a:xfrm>
        </p:spPr>
        <p:txBody>
          <a:bodyPr/>
          <a:lstStyle/>
          <a:p>
            <a:pPr>
              <a:defRPr/>
            </a:pPr>
            <a:r>
              <a:rPr lang="en-US" dirty="0"/>
              <a:t>Ric Pierce</a:t>
            </a:r>
          </a:p>
          <a:p>
            <a:pPr>
              <a:defRPr/>
            </a:pPr>
            <a:r>
              <a:rPr lang="en-US" sz="1400" dirty="0"/>
              <a:t>Assistant Professor or Pediatrics</a:t>
            </a:r>
          </a:p>
          <a:p>
            <a:pPr>
              <a:defRPr/>
            </a:pPr>
            <a:r>
              <a:rPr lang="en-US" sz="1400" dirty="0"/>
              <a:t>Yale School of Medicine</a:t>
            </a:r>
          </a:p>
          <a:p>
            <a:pPr>
              <a:defRPr/>
            </a:pPr>
            <a:r>
              <a:rPr lang="en-US" sz="1400" dirty="0"/>
              <a:t>Section of Pediatric Critical Care Medicine</a:t>
            </a:r>
            <a:endParaRPr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a:extLst>
              <a:ext uri="{FF2B5EF4-FFF2-40B4-BE49-F238E27FC236}">
                <a16:creationId xmlns:a16="http://schemas.microsoft.com/office/drawing/2014/main" id="{D00BA0EF-6152-4A91-A835-5D3E8CCA9218}"/>
              </a:ext>
            </a:extLst>
          </p:cNvPr>
          <p:cNvSpPr>
            <a:spLocks noGrp="1"/>
          </p:cNvSpPr>
          <p:nvPr>
            <p:ph type="title"/>
          </p:nvPr>
        </p:nvSpPr>
        <p:spPr>
          <a:xfrm>
            <a:off x="538163" y="152400"/>
            <a:ext cx="8135937" cy="914400"/>
          </a:xfrm>
        </p:spPr>
        <p:txBody>
          <a:bodyPr/>
          <a:lstStyle/>
          <a:p>
            <a:r>
              <a:rPr lang="en-US" altLang="en-US" dirty="0">
                <a:latin typeface="Helvetica" panose="020B0604020202020204" pitchFamily="34" charset="0"/>
              </a:rPr>
              <a:t>How does HHHFNC provide respiratory support?	</a:t>
            </a:r>
          </a:p>
        </p:txBody>
      </p:sp>
      <p:sp>
        <p:nvSpPr>
          <p:cNvPr id="5122" name="Content Placeholder 2">
            <a:extLst>
              <a:ext uri="{FF2B5EF4-FFF2-40B4-BE49-F238E27FC236}">
                <a16:creationId xmlns:a16="http://schemas.microsoft.com/office/drawing/2014/main" id="{CEA713B5-6A4C-4702-A706-752E0F03A5F5}"/>
              </a:ext>
            </a:extLst>
          </p:cNvPr>
          <p:cNvSpPr>
            <a:spLocks noGrp="1"/>
          </p:cNvSpPr>
          <p:nvPr>
            <p:ph idx="1"/>
          </p:nvPr>
        </p:nvSpPr>
        <p:spPr>
          <a:xfrm>
            <a:off x="228601" y="1447800"/>
            <a:ext cx="3809999" cy="4660900"/>
          </a:xfrm>
        </p:spPr>
        <p:txBody>
          <a:bodyPr/>
          <a:lstStyle/>
          <a:p>
            <a:pPr marL="0" indent="0">
              <a:buNone/>
            </a:pPr>
            <a:r>
              <a:rPr lang="en-US" altLang="en-US" dirty="0">
                <a:solidFill>
                  <a:srgbClr val="009900"/>
                </a:solidFill>
                <a:latin typeface="Helvetica" panose="020B0604020202020204" pitchFamily="34" charset="0"/>
              </a:rPr>
              <a:t>1. </a:t>
            </a:r>
          </a:p>
          <a:p>
            <a:pPr marL="0" indent="0">
              <a:buNone/>
            </a:pPr>
            <a:endParaRPr lang="en-US" altLang="en-US" dirty="0">
              <a:solidFill>
                <a:srgbClr val="009900"/>
              </a:solidFill>
              <a:latin typeface="Helvetica" panose="020B0604020202020204" pitchFamily="34" charset="0"/>
            </a:endParaRPr>
          </a:p>
          <a:p>
            <a:pPr marL="0" indent="0">
              <a:buNone/>
            </a:pPr>
            <a:endParaRPr lang="en-US" altLang="en-US" dirty="0">
              <a:solidFill>
                <a:srgbClr val="009900"/>
              </a:solidFill>
              <a:latin typeface="Helvetica" panose="020B0604020202020204" pitchFamily="34" charset="0"/>
            </a:endParaRPr>
          </a:p>
          <a:p>
            <a:pPr marL="0" indent="0">
              <a:buNone/>
            </a:pPr>
            <a:r>
              <a:rPr lang="en-US" altLang="en-US" dirty="0">
                <a:solidFill>
                  <a:srgbClr val="009900"/>
                </a:solidFill>
                <a:latin typeface="Helvetica" panose="020B0604020202020204" pitchFamily="34" charset="0"/>
              </a:rPr>
              <a:t>2. </a:t>
            </a:r>
          </a:p>
          <a:p>
            <a:pPr marL="0" indent="0">
              <a:buNone/>
            </a:pPr>
            <a:endParaRPr lang="en-US" altLang="en-US" dirty="0">
              <a:solidFill>
                <a:srgbClr val="009900"/>
              </a:solidFill>
              <a:latin typeface="Helvetica" panose="020B0604020202020204" pitchFamily="34" charset="0"/>
            </a:endParaRPr>
          </a:p>
          <a:p>
            <a:pPr marL="0" indent="0">
              <a:buNone/>
            </a:pPr>
            <a:r>
              <a:rPr lang="en-US" altLang="en-US" dirty="0">
                <a:solidFill>
                  <a:srgbClr val="009900"/>
                </a:solidFill>
                <a:latin typeface="Helvetica" panose="020B0604020202020204" pitchFamily="34" charset="0"/>
              </a:rPr>
              <a:t>3. </a:t>
            </a:r>
          </a:p>
          <a:p>
            <a:pPr marL="0" indent="0">
              <a:buNone/>
            </a:pPr>
            <a:endParaRPr lang="en-US" altLang="en-US" dirty="0">
              <a:solidFill>
                <a:schemeClr val="tx1"/>
              </a:solidFill>
              <a:latin typeface="Helvetica" panose="020B0604020202020204" pitchFamily="34" charset="0"/>
            </a:endParaRPr>
          </a:p>
          <a:p>
            <a:pPr marL="0" indent="0">
              <a:buNone/>
            </a:pPr>
            <a:endParaRPr lang="en-US" altLang="en-US" dirty="0">
              <a:solidFill>
                <a:schemeClr val="tx1"/>
              </a:solidFill>
              <a:latin typeface="Helvetica" panose="020B0604020202020204" pitchFamily="34" charset="0"/>
            </a:endParaRPr>
          </a:p>
          <a:p>
            <a:pPr marL="0" indent="0">
              <a:buNone/>
            </a:pPr>
            <a:r>
              <a:rPr lang="en-US" altLang="en-US" dirty="0">
                <a:latin typeface="Helvetica" panose="020B0604020202020204" pitchFamily="34" charset="0"/>
              </a:rPr>
              <a:t>4. </a:t>
            </a:r>
            <a:r>
              <a:rPr lang="en-US" altLang="en-US" dirty="0">
                <a:solidFill>
                  <a:schemeClr val="tx1"/>
                </a:solidFill>
                <a:latin typeface="Helvetica" panose="020B0604020202020204" pitchFamily="34" charset="0"/>
              </a:rPr>
              <a:t>Small and variable about of lower airway pressure (PEEP)</a:t>
            </a:r>
          </a:p>
          <a:p>
            <a:pPr marL="0" indent="0">
              <a:buNone/>
            </a:pPr>
            <a:endParaRPr lang="en-US" altLang="en-US" dirty="0">
              <a:solidFill>
                <a:schemeClr val="tx1"/>
              </a:solidFill>
              <a:latin typeface="Helvetica" panose="020B0604020202020204" pitchFamily="34" charset="0"/>
            </a:endParaRPr>
          </a:p>
          <a:p>
            <a:pPr marL="0" indent="0">
              <a:buNone/>
            </a:pPr>
            <a:r>
              <a:rPr lang="en-US" altLang="en-US" dirty="0">
                <a:latin typeface="Helvetica" panose="020B0604020202020204" pitchFamily="34" charset="0"/>
              </a:rPr>
              <a:t>5. Magical properties of pre-heated and humidified gas</a:t>
            </a:r>
          </a:p>
        </p:txBody>
      </p:sp>
      <p:pic>
        <p:nvPicPr>
          <p:cNvPr id="5" name="Picture 4">
            <a:extLst>
              <a:ext uri="{FF2B5EF4-FFF2-40B4-BE49-F238E27FC236}">
                <a16:creationId xmlns:a16="http://schemas.microsoft.com/office/drawing/2014/main" id="{5E102774-9921-4F2E-8041-1FAD87906F0B}"/>
              </a:ext>
            </a:extLst>
          </p:cNvPr>
          <p:cNvPicPr>
            <a:picLocks noChangeAspect="1"/>
          </p:cNvPicPr>
          <p:nvPr/>
        </p:nvPicPr>
        <p:blipFill rotWithShape="1">
          <a:blip r:embed="rId3">
            <a:extLst>
              <a:ext uri="{28A0092B-C50C-407E-A947-70E740481C1C}">
                <a14:useLocalDpi xmlns:a14="http://schemas.microsoft.com/office/drawing/2010/main" val="0"/>
              </a:ext>
            </a:extLst>
          </a:blip>
          <a:srcRect t="547"/>
          <a:stretch/>
        </p:blipFill>
        <p:spPr>
          <a:xfrm>
            <a:off x="4495800" y="1219200"/>
            <a:ext cx="4113737" cy="5159855"/>
          </a:xfrm>
          <a:prstGeom prst="rect">
            <a:avLst/>
          </a:prstGeom>
        </p:spPr>
      </p:pic>
    </p:spTree>
    <p:extLst>
      <p:ext uri="{BB962C8B-B14F-4D97-AF65-F5344CB8AC3E}">
        <p14:creationId xmlns:p14="http://schemas.microsoft.com/office/powerpoint/2010/main" val="3100725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a:extLst>
              <a:ext uri="{FF2B5EF4-FFF2-40B4-BE49-F238E27FC236}">
                <a16:creationId xmlns:a16="http://schemas.microsoft.com/office/drawing/2014/main" id="{D00BA0EF-6152-4A91-A835-5D3E8CCA9218}"/>
              </a:ext>
            </a:extLst>
          </p:cNvPr>
          <p:cNvSpPr>
            <a:spLocks noGrp="1"/>
          </p:cNvSpPr>
          <p:nvPr>
            <p:ph type="title"/>
          </p:nvPr>
        </p:nvSpPr>
        <p:spPr/>
        <p:txBody>
          <a:bodyPr/>
          <a:lstStyle/>
          <a:p>
            <a:r>
              <a:rPr lang="en-US" altLang="en-US" dirty="0">
                <a:latin typeface="Helvetica" panose="020B0604020202020204" pitchFamily="34" charset="0"/>
              </a:rPr>
              <a:t>How does HHHFNC provide respiratory support?	</a:t>
            </a:r>
          </a:p>
        </p:txBody>
      </p:sp>
      <p:sp>
        <p:nvSpPr>
          <p:cNvPr id="5122" name="Content Placeholder 2">
            <a:extLst>
              <a:ext uri="{FF2B5EF4-FFF2-40B4-BE49-F238E27FC236}">
                <a16:creationId xmlns:a16="http://schemas.microsoft.com/office/drawing/2014/main" id="{CEA713B5-6A4C-4702-A706-752E0F03A5F5}"/>
              </a:ext>
            </a:extLst>
          </p:cNvPr>
          <p:cNvSpPr>
            <a:spLocks noGrp="1"/>
          </p:cNvSpPr>
          <p:nvPr>
            <p:ph idx="1"/>
          </p:nvPr>
        </p:nvSpPr>
        <p:spPr>
          <a:xfrm>
            <a:off x="228601" y="1447800"/>
            <a:ext cx="3809999" cy="4660900"/>
          </a:xfrm>
        </p:spPr>
        <p:txBody>
          <a:bodyPr/>
          <a:lstStyle/>
          <a:p>
            <a:pPr marL="0" indent="0">
              <a:buNone/>
            </a:pPr>
            <a:r>
              <a:rPr lang="en-US" altLang="en-US" dirty="0">
                <a:solidFill>
                  <a:srgbClr val="009900"/>
                </a:solidFill>
                <a:latin typeface="Helvetica" panose="020B0604020202020204" pitchFamily="34" charset="0"/>
              </a:rPr>
              <a:t>1. </a:t>
            </a:r>
          </a:p>
          <a:p>
            <a:pPr marL="0" indent="0">
              <a:buNone/>
            </a:pPr>
            <a:endParaRPr lang="en-US" altLang="en-US" dirty="0">
              <a:solidFill>
                <a:srgbClr val="009900"/>
              </a:solidFill>
              <a:latin typeface="Helvetica" panose="020B0604020202020204" pitchFamily="34" charset="0"/>
            </a:endParaRPr>
          </a:p>
          <a:p>
            <a:pPr marL="0" indent="0">
              <a:buNone/>
            </a:pPr>
            <a:endParaRPr lang="en-US" altLang="en-US" dirty="0">
              <a:solidFill>
                <a:srgbClr val="009900"/>
              </a:solidFill>
              <a:latin typeface="Helvetica" panose="020B0604020202020204" pitchFamily="34" charset="0"/>
            </a:endParaRPr>
          </a:p>
          <a:p>
            <a:pPr marL="0" indent="0">
              <a:buNone/>
            </a:pPr>
            <a:r>
              <a:rPr lang="en-US" altLang="en-US" dirty="0">
                <a:solidFill>
                  <a:srgbClr val="009900"/>
                </a:solidFill>
                <a:latin typeface="Helvetica" panose="020B0604020202020204" pitchFamily="34" charset="0"/>
              </a:rPr>
              <a:t>2. </a:t>
            </a:r>
          </a:p>
          <a:p>
            <a:pPr marL="0" indent="0">
              <a:buNone/>
            </a:pPr>
            <a:endParaRPr lang="en-US" altLang="en-US" dirty="0">
              <a:solidFill>
                <a:schemeClr val="tx1"/>
              </a:solidFill>
              <a:latin typeface="Helvetica" panose="020B0604020202020204" pitchFamily="34" charset="0"/>
            </a:endParaRPr>
          </a:p>
          <a:p>
            <a:pPr marL="0" indent="0">
              <a:buNone/>
            </a:pPr>
            <a:r>
              <a:rPr lang="en-US" altLang="en-US" dirty="0">
                <a:solidFill>
                  <a:srgbClr val="009900"/>
                </a:solidFill>
                <a:latin typeface="Helvetica" panose="020B0604020202020204" pitchFamily="34" charset="0"/>
              </a:rPr>
              <a:t>3. Decreased resistance to flow in the upper airways</a:t>
            </a:r>
          </a:p>
          <a:p>
            <a:pPr marL="0" indent="0">
              <a:buNone/>
            </a:pPr>
            <a:endParaRPr lang="en-US" altLang="en-US" dirty="0">
              <a:solidFill>
                <a:schemeClr val="tx1"/>
              </a:solidFill>
              <a:latin typeface="Helvetica" panose="020B0604020202020204" pitchFamily="34" charset="0"/>
            </a:endParaRPr>
          </a:p>
          <a:p>
            <a:pPr marL="0" indent="0">
              <a:buNone/>
            </a:pPr>
            <a:r>
              <a:rPr lang="en-US" altLang="en-US" dirty="0">
                <a:latin typeface="Helvetica" panose="020B0604020202020204" pitchFamily="34" charset="0"/>
              </a:rPr>
              <a:t>4. Small and variable about of lower airway pressure (PEEP)</a:t>
            </a:r>
          </a:p>
          <a:p>
            <a:pPr marL="0" indent="0">
              <a:buNone/>
            </a:pPr>
            <a:endParaRPr lang="en-US" altLang="en-US" dirty="0">
              <a:latin typeface="Helvetica" panose="020B0604020202020204" pitchFamily="34" charset="0"/>
            </a:endParaRPr>
          </a:p>
          <a:p>
            <a:pPr marL="0" indent="0">
              <a:buNone/>
            </a:pPr>
            <a:r>
              <a:rPr lang="en-US" altLang="en-US" dirty="0">
                <a:latin typeface="Helvetica" panose="020B0604020202020204" pitchFamily="34" charset="0"/>
              </a:rPr>
              <a:t>5. Magical properties of pre-heated and humidified gas</a:t>
            </a:r>
          </a:p>
        </p:txBody>
      </p:sp>
      <p:pic>
        <p:nvPicPr>
          <p:cNvPr id="4" name="Picture 4">
            <a:extLst>
              <a:ext uri="{FF2B5EF4-FFF2-40B4-BE49-F238E27FC236}">
                <a16:creationId xmlns:a16="http://schemas.microsoft.com/office/drawing/2014/main" id="{A490E563-54FC-4E49-B606-58E8C7996E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854" t="3998" r="14845" b="8057"/>
          <a:stretch/>
        </p:blipFill>
        <p:spPr bwMode="auto">
          <a:xfrm>
            <a:off x="5029200" y="1263650"/>
            <a:ext cx="3581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981CB105-7D78-B442-A2CF-70A1CDF3818A}"/>
              </a:ext>
            </a:extLst>
          </p:cNvPr>
          <p:cNvCxnSpPr>
            <a:cxnSpLocks/>
          </p:cNvCxnSpPr>
          <p:nvPr/>
        </p:nvCxnSpPr>
        <p:spPr>
          <a:xfrm flipV="1">
            <a:off x="4876800" y="2286000"/>
            <a:ext cx="1219200" cy="685800"/>
          </a:xfrm>
          <a:prstGeom prst="straightConnector1">
            <a:avLst/>
          </a:prstGeom>
          <a:ln w="5715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828E0611-83CF-DB4F-9DF6-16D9957C9309}"/>
              </a:ext>
            </a:extLst>
          </p:cNvPr>
          <p:cNvCxnSpPr>
            <a:cxnSpLocks/>
          </p:cNvCxnSpPr>
          <p:nvPr/>
        </p:nvCxnSpPr>
        <p:spPr>
          <a:xfrm>
            <a:off x="6096000" y="2438400"/>
            <a:ext cx="152400" cy="170658"/>
          </a:xfrm>
          <a:prstGeom prst="straightConnector1">
            <a:avLst/>
          </a:prstGeom>
          <a:ln w="3810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1F12F0CD-574B-3643-8B86-23CF2677E7A6}"/>
              </a:ext>
            </a:extLst>
          </p:cNvPr>
          <p:cNvCxnSpPr>
            <a:cxnSpLocks/>
          </p:cNvCxnSpPr>
          <p:nvPr/>
        </p:nvCxnSpPr>
        <p:spPr>
          <a:xfrm flipV="1">
            <a:off x="6096000" y="1795463"/>
            <a:ext cx="152400" cy="361950"/>
          </a:xfrm>
          <a:prstGeom prst="straightConnector1">
            <a:avLst/>
          </a:prstGeom>
          <a:ln w="3810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24DCA630-D734-DB4F-9403-9CEC6FECE1B3}"/>
              </a:ext>
            </a:extLst>
          </p:cNvPr>
          <p:cNvCxnSpPr>
            <a:cxnSpLocks/>
          </p:cNvCxnSpPr>
          <p:nvPr/>
        </p:nvCxnSpPr>
        <p:spPr>
          <a:xfrm flipV="1">
            <a:off x="6172200" y="2019300"/>
            <a:ext cx="381000" cy="275431"/>
          </a:xfrm>
          <a:prstGeom prst="straightConnector1">
            <a:avLst/>
          </a:prstGeom>
          <a:ln w="3810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6F84CE1-E3A1-424D-8A98-25B62BD6FA5B}"/>
              </a:ext>
            </a:extLst>
          </p:cNvPr>
          <p:cNvCxnSpPr>
            <a:cxnSpLocks/>
          </p:cNvCxnSpPr>
          <p:nvPr/>
        </p:nvCxnSpPr>
        <p:spPr>
          <a:xfrm flipV="1">
            <a:off x="6019800" y="1828800"/>
            <a:ext cx="0" cy="381000"/>
          </a:xfrm>
          <a:prstGeom prst="straightConnector1">
            <a:avLst/>
          </a:prstGeom>
          <a:ln w="3810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7B2E5041-76E7-444D-B52D-3ED7BBE44F8D}"/>
              </a:ext>
            </a:extLst>
          </p:cNvPr>
          <p:cNvCxnSpPr>
            <a:cxnSpLocks/>
          </p:cNvCxnSpPr>
          <p:nvPr/>
        </p:nvCxnSpPr>
        <p:spPr>
          <a:xfrm>
            <a:off x="6172199" y="2391568"/>
            <a:ext cx="457200" cy="149225"/>
          </a:xfrm>
          <a:prstGeom prst="straightConnector1">
            <a:avLst/>
          </a:prstGeom>
          <a:ln w="3810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28BFB297-F384-C84B-9937-06C4D7AA6CB4}"/>
              </a:ext>
            </a:extLst>
          </p:cNvPr>
          <p:cNvCxnSpPr>
            <a:cxnSpLocks/>
          </p:cNvCxnSpPr>
          <p:nvPr/>
        </p:nvCxnSpPr>
        <p:spPr>
          <a:xfrm flipH="1" flipV="1">
            <a:off x="5581149" y="2286000"/>
            <a:ext cx="249155" cy="8732"/>
          </a:xfrm>
          <a:prstGeom prst="straightConnector1">
            <a:avLst/>
          </a:prstGeom>
          <a:ln w="3810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3B121957-184D-A741-B7C1-8B7F726AB375}"/>
              </a:ext>
            </a:extLst>
          </p:cNvPr>
          <p:cNvCxnSpPr>
            <a:cxnSpLocks/>
          </p:cNvCxnSpPr>
          <p:nvPr/>
        </p:nvCxnSpPr>
        <p:spPr>
          <a:xfrm flipH="1" flipV="1">
            <a:off x="5715001" y="2077046"/>
            <a:ext cx="180223" cy="140295"/>
          </a:xfrm>
          <a:prstGeom prst="straightConnector1">
            <a:avLst/>
          </a:prstGeom>
          <a:ln w="3810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a:extLst>
              <a:ext uri="{FF2B5EF4-FFF2-40B4-BE49-F238E27FC236}">
                <a16:creationId xmlns:a16="http://schemas.microsoft.com/office/drawing/2014/main" id="{D00BA0EF-6152-4A91-A835-5D3E8CCA9218}"/>
              </a:ext>
            </a:extLst>
          </p:cNvPr>
          <p:cNvSpPr>
            <a:spLocks noGrp="1"/>
          </p:cNvSpPr>
          <p:nvPr>
            <p:ph type="title"/>
          </p:nvPr>
        </p:nvSpPr>
        <p:spPr/>
        <p:txBody>
          <a:bodyPr/>
          <a:lstStyle/>
          <a:p>
            <a:r>
              <a:rPr lang="en-US" altLang="en-US" dirty="0">
                <a:latin typeface="Helvetica" panose="020B0604020202020204" pitchFamily="34" charset="0"/>
              </a:rPr>
              <a:t>How does HHHFNC provide respiratory support?	</a:t>
            </a:r>
          </a:p>
        </p:txBody>
      </p:sp>
      <p:sp>
        <p:nvSpPr>
          <p:cNvPr id="5122" name="Content Placeholder 2">
            <a:extLst>
              <a:ext uri="{FF2B5EF4-FFF2-40B4-BE49-F238E27FC236}">
                <a16:creationId xmlns:a16="http://schemas.microsoft.com/office/drawing/2014/main" id="{CEA713B5-6A4C-4702-A706-752E0F03A5F5}"/>
              </a:ext>
            </a:extLst>
          </p:cNvPr>
          <p:cNvSpPr>
            <a:spLocks noGrp="1"/>
          </p:cNvSpPr>
          <p:nvPr>
            <p:ph idx="1"/>
          </p:nvPr>
        </p:nvSpPr>
        <p:spPr>
          <a:xfrm>
            <a:off x="228601" y="1447800"/>
            <a:ext cx="3809999" cy="4660900"/>
          </a:xfrm>
        </p:spPr>
        <p:txBody>
          <a:bodyPr/>
          <a:lstStyle/>
          <a:p>
            <a:pPr marL="0" indent="0">
              <a:buNone/>
            </a:pPr>
            <a:r>
              <a:rPr lang="en-US" altLang="en-US" dirty="0">
                <a:solidFill>
                  <a:srgbClr val="009900"/>
                </a:solidFill>
                <a:latin typeface="Helvetica" panose="020B0604020202020204" pitchFamily="34" charset="0"/>
              </a:rPr>
              <a:t>1. </a:t>
            </a:r>
          </a:p>
          <a:p>
            <a:pPr marL="0" indent="0">
              <a:buNone/>
            </a:pPr>
            <a:endParaRPr lang="en-US" altLang="en-US" dirty="0">
              <a:solidFill>
                <a:srgbClr val="009900"/>
              </a:solidFill>
              <a:latin typeface="Helvetica" panose="020B0604020202020204" pitchFamily="34" charset="0"/>
            </a:endParaRPr>
          </a:p>
          <a:p>
            <a:pPr marL="0" indent="0">
              <a:buNone/>
            </a:pPr>
            <a:endParaRPr lang="en-US" altLang="en-US" dirty="0">
              <a:solidFill>
                <a:srgbClr val="009900"/>
              </a:solidFill>
              <a:latin typeface="Helvetica" panose="020B0604020202020204" pitchFamily="34" charset="0"/>
            </a:endParaRPr>
          </a:p>
          <a:p>
            <a:pPr marL="0" indent="0">
              <a:buNone/>
            </a:pPr>
            <a:r>
              <a:rPr lang="en-US" altLang="en-US" dirty="0">
                <a:solidFill>
                  <a:srgbClr val="009900"/>
                </a:solidFill>
                <a:latin typeface="Helvetica" panose="020B0604020202020204" pitchFamily="34" charset="0"/>
              </a:rPr>
              <a:t>2. Increased FiO</a:t>
            </a:r>
            <a:r>
              <a:rPr lang="en-US" altLang="en-US" baseline="-25000" dirty="0">
                <a:solidFill>
                  <a:srgbClr val="009900"/>
                </a:solidFill>
                <a:latin typeface="Helvetica" panose="020B0604020202020204" pitchFamily="34" charset="0"/>
              </a:rPr>
              <a:t>2</a:t>
            </a:r>
          </a:p>
          <a:p>
            <a:pPr marL="0" indent="0">
              <a:buNone/>
            </a:pPr>
            <a:endParaRPr lang="en-US" altLang="en-US" dirty="0">
              <a:solidFill>
                <a:srgbClr val="009900"/>
              </a:solidFill>
              <a:latin typeface="Helvetica" panose="020B0604020202020204" pitchFamily="34" charset="0"/>
            </a:endParaRPr>
          </a:p>
          <a:p>
            <a:pPr marL="0" indent="0">
              <a:buNone/>
            </a:pPr>
            <a:r>
              <a:rPr lang="en-US" altLang="en-US" dirty="0">
                <a:solidFill>
                  <a:srgbClr val="009900"/>
                </a:solidFill>
                <a:latin typeface="Helvetica" panose="020B0604020202020204" pitchFamily="34" charset="0"/>
              </a:rPr>
              <a:t>3. Decreased resistance to flow in the upper airways</a:t>
            </a:r>
          </a:p>
          <a:p>
            <a:pPr marL="0" indent="0">
              <a:buNone/>
            </a:pPr>
            <a:endParaRPr lang="en-US" altLang="en-US" dirty="0">
              <a:solidFill>
                <a:schemeClr val="tx1"/>
              </a:solidFill>
              <a:latin typeface="Helvetica" panose="020B0604020202020204" pitchFamily="34" charset="0"/>
            </a:endParaRPr>
          </a:p>
          <a:p>
            <a:pPr marL="0" indent="0">
              <a:buNone/>
            </a:pPr>
            <a:r>
              <a:rPr lang="en-US" altLang="en-US" dirty="0">
                <a:latin typeface="Helvetica" panose="020B0604020202020204" pitchFamily="34" charset="0"/>
              </a:rPr>
              <a:t>4. Small and variable about of lower airway pressure (PEEP)</a:t>
            </a:r>
          </a:p>
          <a:p>
            <a:pPr marL="0" indent="0">
              <a:buNone/>
            </a:pPr>
            <a:endParaRPr lang="en-US" altLang="en-US" dirty="0">
              <a:latin typeface="Helvetica" panose="020B0604020202020204" pitchFamily="34" charset="0"/>
            </a:endParaRPr>
          </a:p>
          <a:p>
            <a:pPr marL="0" indent="0">
              <a:buNone/>
            </a:pPr>
            <a:r>
              <a:rPr lang="en-US" altLang="en-US" dirty="0">
                <a:latin typeface="Helvetica" panose="020B0604020202020204" pitchFamily="34" charset="0"/>
              </a:rPr>
              <a:t>5. Magical properties of pre-heated and humidified gas</a:t>
            </a:r>
          </a:p>
        </p:txBody>
      </p:sp>
      <p:pic>
        <p:nvPicPr>
          <p:cNvPr id="2" name="Picture 1">
            <a:extLst>
              <a:ext uri="{FF2B5EF4-FFF2-40B4-BE49-F238E27FC236}">
                <a16:creationId xmlns:a16="http://schemas.microsoft.com/office/drawing/2014/main" id="{0BCC34D8-C139-4F52-8D22-E7878E4D4FDA}"/>
              </a:ext>
            </a:extLst>
          </p:cNvPr>
          <p:cNvPicPr>
            <a:picLocks noChangeAspect="1"/>
          </p:cNvPicPr>
          <p:nvPr/>
        </p:nvPicPr>
        <p:blipFill rotWithShape="1">
          <a:blip r:embed="rId3"/>
          <a:srcRect l="6667" t="28824" r="55832" b="15253"/>
          <a:stretch/>
        </p:blipFill>
        <p:spPr>
          <a:xfrm>
            <a:off x="3970436" y="1981200"/>
            <a:ext cx="5013128" cy="3810071"/>
          </a:xfrm>
          <a:prstGeom prst="rect">
            <a:avLst/>
          </a:prstGeom>
        </p:spPr>
      </p:pic>
      <p:sp>
        <p:nvSpPr>
          <p:cNvPr id="3" name="Rectangle 2">
            <a:extLst>
              <a:ext uri="{FF2B5EF4-FFF2-40B4-BE49-F238E27FC236}">
                <a16:creationId xmlns:a16="http://schemas.microsoft.com/office/drawing/2014/main" id="{868333E9-9A35-4F37-BF9B-AE64D114E99C}"/>
              </a:ext>
            </a:extLst>
          </p:cNvPr>
          <p:cNvSpPr/>
          <p:nvPr/>
        </p:nvSpPr>
        <p:spPr>
          <a:xfrm>
            <a:off x="7696200" y="1295400"/>
            <a:ext cx="9779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4F441BB-DDED-4E73-9151-D482265C7236}"/>
              </a:ext>
            </a:extLst>
          </p:cNvPr>
          <p:cNvSpPr/>
          <p:nvPr/>
        </p:nvSpPr>
        <p:spPr>
          <a:xfrm>
            <a:off x="8401707" y="4343399"/>
            <a:ext cx="658058" cy="16002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151F68C-B02A-4C12-B43E-A2A838C21DE8}"/>
              </a:ext>
            </a:extLst>
          </p:cNvPr>
          <p:cNvSpPr/>
          <p:nvPr/>
        </p:nvSpPr>
        <p:spPr>
          <a:xfrm>
            <a:off x="8108846" y="5186473"/>
            <a:ext cx="9779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E0BE5C4-F1FC-4042-907C-6A16BAB9C3A9}"/>
              </a:ext>
            </a:extLst>
          </p:cNvPr>
          <p:cNvSpPr/>
          <p:nvPr/>
        </p:nvSpPr>
        <p:spPr>
          <a:xfrm>
            <a:off x="7673555" y="5626242"/>
            <a:ext cx="1056728" cy="698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C4B351-41A7-4852-896F-BC13B75D6CDA}"/>
              </a:ext>
            </a:extLst>
          </p:cNvPr>
          <p:cNvSpPr/>
          <p:nvPr/>
        </p:nvSpPr>
        <p:spPr>
          <a:xfrm>
            <a:off x="7180755" y="6006520"/>
            <a:ext cx="1220952" cy="4250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DEBEF6-AB38-45BE-9559-EA146AFE4BD7}"/>
              </a:ext>
            </a:extLst>
          </p:cNvPr>
          <p:cNvSpPr/>
          <p:nvPr/>
        </p:nvSpPr>
        <p:spPr>
          <a:xfrm>
            <a:off x="3887208" y="4646137"/>
            <a:ext cx="721930" cy="1365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BE7FD12-FDC6-43AF-85BA-34BB4556DD65}"/>
              </a:ext>
            </a:extLst>
          </p:cNvPr>
          <p:cNvSpPr/>
          <p:nvPr/>
        </p:nvSpPr>
        <p:spPr>
          <a:xfrm>
            <a:off x="4594808" y="4832710"/>
            <a:ext cx="195755" cy="11109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5054195-BA4C-4CB6-AD69-5F08A63D61D5}"/>
              </a:ext>
            </a:extLst>
          </p:cNvPr>
          <p:cNvSpPr/>
          <p:nvPr/>
        </p:nvSpPr>
        <p:spPr>
          <a:xfrm rot="19653949">
            <a:off x="4553754" y="4815839"/>
            <a:ext cx="381000" cy="9046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6275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a:extLst>
              <a:ext uri="{FF2B5EF4-FFF2-40B4-BE49-F238E27FC236}">
                <a16:creationId xmlns:a16="http://schemas.microsoft.com/office/drawing/2014/main" id="{D00BA0EF-6152-4A91-A835-5D3E8CCA9218}"/>
              </a:ext>
            </a:extLst>
          </p:cNvPr>
          <p:cNvSpPr>
            <a:spLocks noGrp="1"/>
          </p:cNvSpPr>
          <p:nvPr>
            <p:ph type="title"/>
          </p:nvPr>
        </p:nvSpPr>
        <p:spPr/>
        <p:txBody>
          <a:bodyPr/>
          <a:lstStyle/>
          <a:p>
            <a:r>
              <a:rPr lang="en-US" altLang="en-US" dirty="0">
                <a:latin typeface="Helvetica" panose="020B0604020202020204" pitchFamily="34" charset="0"/>
              </a:rPr>
              <a:t>How does HHHFNC provide respiratory support?	</a:t>
            </a:r>
          </a:p>
        </p:txBody>
      </p:sp>
      <p:sp>
        <p:nvSpPr>
          <p:cNvPr id="5122" name="Content Placeholder 2">
            <a:extLst>
              <a:ext uri="{FF2B5EF4-FFF2-40B4-BE49-F238E27FC236}">
                <a16:creationId xmlns:a16="http://schemas.microsoft.com/office/drawing/2014/main" id="{CEA713B5-6A4C-4702-A706-752E0F03A5F5}"/>
              </a:ext>
            </a:extLst>
          </p:cNvPr>
          <p:cNvSpPr>
            <a:spLocks noGrp="1"/>
          </p:cNvSpPr>
          <p:nvPr>
            <p:ph idx="1"/>
          </p:nvPr>
        </p:nvSpPr>
        <p:spPr>
          <a:xfrm>
            <a:off x="228601" y="1447800"/>
            <a:ext cx="3962399" cy="4660900"/>
          </a:xfrm>
        </p:spPr>
        <p:txBody>
          <a:bodyPr/>
          <a:lstStyle/>
          <a:p>
            <a:pPr marL="0" indent="0">
              <a:buNone/>
            </a:pPr>
            <a:r>
              <a:rPr lang="en-US" altLang="en-US" dirty="0">
                <a:solidFill>
                  <a:srgbClr val="009900"/>
                </a:solidFill>
                <a:latin typeface="Helvetica" panose="020B0604020202020204" pitchFamily="34" charset="0"/>
              </a:rPr>
              <a:t>1. Conditioning of nasopharyngeal dead-space gas</a:t>
            </a:r>
          </a:p>
          <a:p>
            <a:pPr marL="0" indent="0">
              <a:buNone/>
            </a:pPr>
            <a:endParaRPr lang="en-US" altLang="en-US" dirty="0">
              <a:solidFill>
                <a:srgbClr val="009900"/>
              </a:solidFill>
              <a:latin typeface="Helvetica" panose="020B0604020202020204" pitchFamily="34" charset="0"/>
            </a:endParaRPr>
          </a:p>
          <a:p>
            <a:pPr marL="0" indent="0">
              <a:buNone/>
            </a:pPr>
            <a:r>
              <a:rPr lang="en-US" altLang="en-US" dirty="0">
                <a:solidFill>
                  <a:srgbClr val="009900"/>
                </a:solidFill>
                <a:latin typeface="Helvetica" panose="020B0604020202020204" pitchFamily="34" charset="0"/>
              </a:rPr>
              <a:t>2. Increased FiO</a:t>
            </a:r>
            <a:r>
              <a:rPr lang="en-US" altLang="en-US" baseline="-25000" dirty="0">
                <a:solidFill>
                  <a:srgbClr val="009900"/>
                </a:solidFill>
                <a:latin typeface="Helvetica" panose="020B0604020202020204" pitchFamily="34" charset="0"/>
              </a:rPr>
              <a:t>2</a:t>
            </a:r>
          </a:p>
          <a:p>
            <a:pPr marL="0" indent="0">
              <a:buNone/>
            </a:pPr>
            <a:endParaRPr lang="en-US" altLang="en-US" dirty="0">
              <a:solidFill>
                <a:srgbClr val="009900"/>
              </a:solidFill>
              <a:latin typeface="Helvetica" panose="020B0604020202020204" pitchFamily="34" charset="0"/>
            </a:endParaRPr>
          </a:p>
          <a:p>
            <a:pPr marL="0" indent="0">
              <a:buNone/>
            </a:pPr>
            <a:r>
              <a:rPr lang="en-US" altLang="en-US" dirty="0">
                <a:solidFill>
                  <a:srgbClr val="009900"/>
                </a:solidFill>
                <a:latin typeface="Helvetica" panose="020B0604020202020204" pitchFamily="34" charset="0"/>
              </a:rPr>
              <a:t>3. Decreased resistance to flow in the upper airways</a:t>
            </a:r>
          </a:p>
          <a:p>
            <a:pPr marL="0" indent="0">
              <a:buNone/>
            </a:pPr>
            <a:endParaRPr lang="en-US" altLang="en-US" dirty="0">
              <a:solidFill>
                <a:schemeClr val="tx1"/>
              </a:solidFill>
              <a:latin typeface="Helvetica" panose="020B0604020202020204" pitchFamily="34" charset="0"/>
            </a:endParaRPr>
          </a:p>
          <a:p>
            <a:pPr marL="0" indent="0">
              <a:buNone/>
            </a:pPr>
            <a:r>
              <a:rPr lang="en-US" altLang="en-US" dirty="0">
                <a:latin typeface="Helvetica" panose="020B0604020202020204" pitchFamily="34" charset="0"/>
              </a:rPr>
              <a:t>4. Small and variable about of lower airway pressure (PEEP)</a:t>
            </a:r>
          </a:p>
          <a:p>
            <a:pPr marL="0" indent="0">
              <a:buNone/>
            </a:pPr>
            <a:endParaRPr lang="en-US" altLang="en-US" dirty="0">
              <a:latin typeface="Helvetica" panose="020B0604020202020204" pitchFamily="34" charset="0"/>
            </a:endParaRPr>
          </a:p>
          <a:p>
            <a:pPr marL="0" indent="0">
              <a:buNone/>
            </a:pPr>
            <a:r>
              <a:rPr lang="en-US" altLang="en-US" dirty="0">
                <a:latin typeface="Helvetica" panose="020B0604020202020204" pitchFamily="34" charset="0"/>
              </a:rPr>
              <a:t>5. Magical properties of pre-heated and humidified gas</a:t>
            </a:r>
          </a:p>
        </p:txBody>
      </p:sp>
      <p:pic>
        <p:nvPicPr>
          <p:cNvPr id="4" name="Picture 4">
            <a:extLst>
              <a:ext uri="{FF2B5EF4-FFF2-40B4-BE49-F238E27FC236}">
                <a16:creationId xmlns:a16="http://schemas.microsoft.com/office/drawing/2014/main" id="{A490E563-54FC-4E49-B606-58E8C7996E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854" t="3998" r="14845" b="8057"/>
          <a:stretch/>
        </p:blipFill>
        <p:spPr bwMode="auto">
          <a:xfrm>
            <a:off x="5029200" y="1263650"/>
            <a:ext cx="3581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412E65EB-AAF9-6C46-929E-6C366548CEB8}"/>
              </a:ext>
            </a:extLst>
          </p:cNvPr>
          <p:cNvCxnSpPr>
            <a:cxnSpLocks/>
          </p:cNvCxnSpPr>
          <p:nvPr/>
        </p:nvCxnSpPr>
        <p:spPr>
          <a:xfrm flipV="1">
            <a:off x="4876800" y="2286000"/>
            <a:ext cx="1219200" cy="685800"/>
          </a:xfrm>
          <a:prstGeom prst="straightConnector1">
            <a:avLst/>
          </a:prstGeom>
          <a:ln w="5715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418D4E59-5DA8-3348-9719-749EEACAC224}"/>
              </a:ext>
            </a:extLst>
          </p:cNvPr>
          <p:cNvCxnSpPr>
            <a:cxnSpLocks/>
          </p:cNvCxnSpPr>
          <p:nvPr/>
        </p:nvCxnSpPr>
        <p:spPr>
          <a:xfrm>
            <a:off x="6134100" y="2306053"/>
            <a:ext cx="1028700" cy="437147"/>
          </a:xfrm>
          <a:prstGeom prst="straightConnector1">
            <a:avLst/>
          </a:prstGeom>
          <a:ln w="5715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F6DA71AE-AF18-EE4E-B01A-DE43527F2C03}"/>
              </a:ext>
            </a:extLst>
          </p:cNvPr>
          <p:cNvCxnSpPr>
            <a:cxnSpLocks/>
          </p:cNvCxnSpPr>
          <p:nvPr/>
        </p:nvCxnSpPr>
        <p:spPr>
          <a:xfrm>
            <a:off x="7162800" y="2819400"/>
            <a:ext cx="0" cy="609600"/>
          </a:xfrm>
          <a:prstGeom prst="straightConnector1">
            <a:avLst/>
          </a:prstGeom>
          <a:ln w="5715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5AAC1759-02DA-4047-A70E-CDACF647E044}"/>
              </a:ext>
            </a:extLst>
          </p:cNvPr>
          <p:cNvCxnSpPr>
            <a:cxnSpLocks/>
          </p:cNvCxnSpPr>
          <p:nvPr/>
        </p:nvCxnSpPr>
        <p:spPr>
          <a:xfrm flipH="1" flipV="1">
            <a:off x="6400800" y="2971800"/>
            <a:ext cx="685800" cy="457200"/>
          </a:xfrm>
          <a:prstGeom prst="straightConnector1">
            <a:avLst/>
          </a:prstGeom>
          <a:ln w="5715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E76FA1B-BB7B-CF47-8C8B-789892C5E6E0}"/>
              </a:ext>
            </a:extLst>
          </p:cNvPr>
          <p:cNvCxnSpPr>
            <a:cxnSpLocks/>
          </p:cNvCxnSpPr>
          <p:nvPr/>
        </p:nvCxnSpPr>
        <p:spPr>
          <a:xfrm flipH="1">
            <a:off x="4953000" y="2971800"/>
            <a:ext cx="1371600" cy="533400"/>
          </a:xfrm>
          <a:prstGeom prst="straightConnector1">
            <a:avLst/>
          </a:prstGeom>
          <a:ln w="5715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094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03F46-15E4-441B-AC94-D1CE7649E2BC}"/>
              </a:ext>
            </a:extLst>
          </p:cNvPr>
          <p:cNvSpPr>
            <a:spLocks noGrp="1"/>
          </p:cNvSpPr>
          <p:nvPr>
            <p:ph type="title"/>
          </p:nvPr>
        </p:nvSpPr>
        <p:spPr/>
        <p:txBody>
          <a:bodyPr/>
          <a:lstStyle/>
          <a:p>
            <a:r>
              <a:rPr lang="en-US" dirty="0"/>
              <a:t>How effect is HHHFNC in children?	</a:t>
            </a:r>
          </a:p>
        </p:txBody>
      </p:sp>
      <p:sp>
        <p:nvSpPr>
          <p:cNvPr id="3" name="Content Placeholder 2">
            <a:extLst>
              <a:ext uri="{FF2B5EF4-FFF2-40B4-BE49-F238E27FC236}">
                <a16:creationId xmlns:a16="http://schemas.microsoft.com/office/drawing/2014/main" id="{17612925-A2FB-4EDA-BAA2-3C3BAAAF4AA2}"/>
              </a:ext>
            </a:extLst>
          </p:cNvPr>
          <p:cNvSpPr>
            <a:spLocks noGrp="1"/>
          </p:cNvSpPr>
          <p:nvPr>
            <p:ph idx="1"/>
          </p:nvPr>
        </p:nvSpPr>
        <p:spPr/>
        <p:txBody>
          <a:bodyPr/>
          <a:lstStyle/>
          <a:p>
            <a:endParaRPr lang="en-US" dirty="0">
              <a:solidFill>
                <a:schemeClr val="tx1"/>
              </a:solidFill>
            </a:endParaRPr>
          </a:p>
          <a:p>
            <a:r>
              <a:rPr lang="en-US" dirty="0">
                <a:solidFill>
                  <a:schemeClr val="tx1"/>
                </a:solidFill>
              </a:rPr>
              <a:t>Multiple studies have demonstrated safety</a:t>
            </a:r>
          </a:p>
          <a:p>
            <a:endParaRPr lang="en-US" dirty="0">
              <a:solidFill>
                <a:schemeClr val="tx1"/>
              </a:solidFill>
            </a:endParaRPr>
          </a:p>
          <a:p>
            <a:r>
              <a:rPr lang="en-US" dirty="0">
                <a:solidFill>
                  <a:schemeClr val="tx1"/>
                </a:solidFill>
              </a:rPr>
              <a:t>Many small studies comparing “efficacy” to “standard of care”</a:t>
            </a:r>
          </a:p>
          <a:p>
            <a:pPr lvl="1"/>
            <a:r>
              <a:rPr lang="en-US" dirty="0">
                <a:solidFill>
                  <a:schemeClr val="tx1"/>
                </a:solidFill>
              </a:rPr>
              <a:t>How to compare HFNC to low flow NC or CPAP? </a:t>
            </a:r>
          </a:p>
          <a:p>
            <a:pPr lvl="1"/>
            <a:r>
              <a:rPr lang="en-US" dirty="0">
                <a:solidFill>
                  <a:schemeClr val="tx1"/>
                </a:solidFill>
              </a:rPr>
              <a:t>L/min? L/kg/min? L/kg?</a:t>
            </a:r>
          </a:p>
          <a:p>
            <a:endParaRPr lang="en-US" dirty="0">
              <a:solidFill>
                <a:schemeClr val="tx1"/>
              </a:solidFill>
            </a:endParaRPr>
          </a:p>
          <a:p>
            <a:r>
              <a:rPr lang="en-US" b="1" dirty="0">
                <a:solidFill>
                  <a:schemeClr val="tx1"/>
                </a:solidFill>
              </a:rPr>
              <a:t>May</a:t>
            </a:r>
            <a:r>
              <a:rPr lang="en-US" dirty="0">
                <a:solidFill>
                  <a:schemeClr val="tx1"/>
                </a:solidFill>
              </a:rPr>
              <a:t> </a:t>
            </a:r>
            <a:r>
              <a:rPr lang="en-US" b="1" dirty="0">
                <a:solidFill>
                  <a:schemeClr val="tx1"/>
                </a:solidFill>
              </a:rPr>
              <a:t>decrease intubation rates </a:t>
            </a:r>
            <a:r>
              <a:rPr lang="en-US" dirty="0">
                <a:solidFill>
                  <a:schemeClr val="tx1"/>
                </a:solidFill>
              </a:rPr>
              <a:t>(McKiernan, 2010 &amp; Wing 2012)</a:t>
            </a:r>
          </a:p>
          <a:p>
            <a:endParaRPr lang="en-US" dirty="0">
              <a:solidFill>
                <a:schemeClr val="tx1"/>
              </a:solidFill>
            </a:endParaRPr>
          </a:p>
          <a:p>
            <a:r>
              <a:rPr lang="en-US" b="1" dirty="0">
                <a:solidFill>
                  <a:schemeClr val="tx1"/>
                </a:solidFill>
              </a:rPr>
              <a:t>Or not </a:t>
            </a:r>
            <a:r>
              <a:rPr lang="en-US" dirty="0">
                <a:solidFill>
                  <a:schemeClr val="tx1"/>
                </a:solidFill>
              </a:rPr>
              <a:t>(</a:t>
            </a:r>
            <a:r>
              <a:rPr lang="en-US" dirty="0" err="1">
                <a:solidFill>
                  <a:schemeClr val="tx1"/>
                </a:solidFill>
              </a:rPr>
              <a:t>Riese</a:t>
            </a:r>
            <a:r>
              <a:rPr lang="en-US" dirty="0">
                <a:solidFill>
                  <a:schemeClr val="tx1"/>
                </a:solidFill>
              </a:rPr>
              <a:t>, 2012, </a:t>
            </a:r>
            <a:r>
              <a:rPr lang="en-US" dirty="0" err="1">
                <a:solidFill>
                  <a:schemeClr val="tx1"/>
                </a:solidFill>
              </a:rPr>
              <a:t>Metge</a:t>
            </a:r>
            <a:r>
              <a:rPr lang="en-US" dirty="0">
                <a:solidFill>
                  <a:schemeClr val="tx1"/>
                </a:solidFill>
              </a:rPr>
              <a:t> 2014, </a:t>
            </a:r>
            <a:r>
              <a:rPr lang="en-US" dirty="0" err="1">
                <a:solidFill>
                  <a:schemeClr val="tx1"/>
                </a:solidFill>
              </a:rPr>
              <a:t>Essouri</a:t>
            </a:r>
            <a:r>
              <a:rPr lang="en-US" dirty="0">
                <a:solidFill>
                  <a:schemeClr val="tx1"/>
                </a:solidFill>
              </a:rPr>
              <a:t> 2017)</a:t>
            </a:r>
          </a:p>
          <a:p>
            <a:endParaRPr lang="en-US" dirty="0">
              <a:solidFill>
                <a:schemeClr val="tx1"/>
              </a:solidFill>
            </a:endParaRPr>
          </a:p>
          <a:p>
            <a:r>
              <a:rPr lang="en-US" dirty="0">
                <a:solidFill>
                  <a:schemeClr val="tx1"/>
                </a:solidFill>
              </a:rPr>
              <a:t>Generally, success or failure is evident by the first hour</a:t>
            </a:r>
          </a:p>
        </p:txBody>
      </p:sp>
    </p:spTree>
    <p:extLst>
      <p:ext uri="{BB962C8B-B14F-4D97-AF65-F5344CB8AC3E}">
        <p14:creationId xmlns:p14="http://schemas.microsoft.com/office/powerpoint/2010/main" val="2658607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08063" y="152400"/>
            <a:ext cx="8135937" cy="914400"/>
          </a:xfrm>
        </p:spPr>
        <p:txBody>
          <a:bodyPr/>
          <a:lstStyle/>
          <a:p>
            <a:r>
              <a:rPr lang="en-US" dirty="0"/>
              <a:t>Humidified High Flow Nasal Cannula</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0"/>
            <a:ext cx="5791200" cy="6431000"/>
          </a:xfrm>
          <a:prstGeom prst="rect">
            <a:avLst/>
          </a:prstGeom>
        </p:spPr>
      </p:pic>
    </p:spTree>
    <p:extLst>
      <p:ext uri="{BB962C8B-B14F-4D97-AF65-F5344CB8AC3E}">
        <p14:creationId xmlns:p14="http://schemas.microsoft.com/office/powerpoint/2010/main" val="2902701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Continuous &amp; Bilevel Positive Airway Pressure</a:t>
            </a:r>
          </a:p>
        </p:txBody>
      </p:sp>
      <p:sp>
        <p:nvSpPr>
          <p:cNvPr id="4" name="Content Placeholder 3"/>
          <p:cNvSpPr>
            <a:spLocks noGrp="1"/>
          </p:cNvSpPr>
          <p:nvPr>
            <p:ph idx="1"/>
          </p:nvPr>
        </p:nvSpPr>
        <p:spPr>
          <a:xfrm>
            <a:off x="538163" y="1371600"/>
            <a:ext cx="8453437" cy="4660900"/>
          </a:xfrm>
        </p:spPr>
        <p:txBody>
          <a:bodyPr/>
          <a:lstStyle/>
          <a:p>
            <a:r>
              <a:rPr lang="en-US" dirty="0">
                <a:solidFill>
                  <a:schemeClr val="tx1"/>
                </a:solidFill>
              </a:rPr>
              <a:t>Fixed pressures with variable flow</a:t>
            </a:r>
          </a:p>
          <a:p>
            <a:endParaRPr lang="en-US" dirty="0">
              <a:solidFill>
                <a:schemeClr val="tx1"/>
              </a:solidFill>
            </a:endParaRPr>
          </a:p>
          <a:p>
            <a:r>
              <a:rPr lang="en-US" dirty="0">
                <a:solidFill>
                  <a:schemeClr val="tx1"/>
                </a:solidFill>
              </a:rPr>
              <a:t>Continuous pressure (CPAP) or variable bilevel pressure (BiPAP)</a:t>
            </a:r>
          </a:p>
          <a:p>
            <a:pPr lvl="1"/>
            <a:r>
              <a:rPr lang="en-US" dirty="0">
                <a:solidFill>
                  <a:schemeClr val="tx1"/>
                </a:solidFill>
              </a:rPr>
              <a:t>CPAP: 5 to 12 cmH</a:t>
            </a:r>
            <a:r>
              <a:rPr lang="en-US" baseline="-25000" dirty="0">
                <a:solidFill>
                  <a:schemeClr val="tx1"/>
                </a:solidFill>
              </a:rPr>
              <a:t>2</a:t>
            </a:r>
            <a:r>
              <a:rPr lang="en-US" dirty="0">
                <a:solidFill>
                  <a:schemeClr val="tx1"/>
                </a:solidFill>
              </a:rPr>
              <a:t>O, 21 to 100% FiO</a:t>
            </a:r>
            <a:r>
              <a:rPr lang="en-US" baseline="-25000" dirty="0">
                <a:solidFill>
                  <a:schemeClr val="tx1"/>
                </a:solidFill>
              </a:rPr>
              <a:t>2</a:t>
            </a:r>
            <a:endParaRPr lang="en-US" dirty="0">
              <a:solidFill>
                <a:schemeClr val="tx1"/>
              </a:solidFill>
            </a:endParaRPr>
          </a:p>
          <a:p>
            <a:pPr lvl="1"/>
            <a:r>
              <a:rPr lang="en-US" dirty="0">
                <a:solidFill>
                  <a:schemeClr val="tx1"/>
                </a:solidFill>
              </a:rPr>
              <a:t>BiPAP: 12/5 to 20/10, 21 to 100% FiO</a:t>
            </a:r>
            <a:r>
              <a:rPr lang="en-US" baseline="-25000" dirty="0">
                <a:solidFill>
                  <a:schemeClr val="tx1"/>
                </a:solidFill>
              </a:rPr>
              <a:t>2</a:t>
            </a:r>
          </a:p>
          <a:p>
            <a:pPr marL="0" indent="0">
              <a:buNone/>
            </a:pPr>
            <a:endParaRPr lang="en-US" dirty="0">
              <a:solidFill>
                <a:schemeClr val="tx1"/>
              </a:solidFill>
            </a:endParaRPr>
          </a:p>
          <a:p>
            <a:r>
              <a:rPr lang="en-US" dirty="0">
                <a:solidFill>
                  <a:schemeClr val="tx1"/>
                </a:solidFill>
              </a:rPr>
              <a:t>Synchronous or asynchronous</a:t>
            </a:r>
          </a:p>
          <a:p>
            <a:endParaRPr lang="en-US" dirty="0">
              <a:solidFill>
                <a:schemeClr val="tx1"/>
              </a:solidFill>
            </a:endParaRPr>
          </a:p>
          <a:p>
            <a:r>
              <a:rPr lang="en-US" dirty="0">
                <a:solidFill>
                  <a:schemeClr val="tx1"/>
                </a:solidFill>
              </a:rPr>
              <a:t>May allow for monitoring: Tidal volume or ETCO</a:t>
            </a:r>
            <a:r>
              <a:rPr lang="en-US" baseline="-25000" dirty="0">
                <a:solidFill>
                  <a:schemeClr val="tx1"/>
                </a:solidFill>
              </a:rPr>
              <a:t>2</a:t>
            </a:r>
          </a:p>
          <a:p>
            <a:endParaRPr lang="en-US" dirty="0">
              <a:solidFill>
                <a:schemeClr val="tx1"/>
              </a:solidFill>
            </a:endParaRPr>
          </a:p>
          <a:p>
            <a:r>
              <a:rPr lang="en-US" dirty="0">
                <a:solidFill>
                  <a:schemeClr val="tx1"/>
                </a:solidFill>
              </a:rPr>
              <a:t>May require corporation/sedation</a:t>
            </a:r>
          </a:p>
          <a:p>
            <a:endParaRPr lang="en-US" dirty="0">
              <a:solidFill>
                <a:schemeClr val="tx1"/>
              </a:solidFill>
            </a:endParaRPr>
          </a:p>
          <a:p>
            <a:r>
              <a:rPr lang="en-US" dirty="0">
                <a:solidFill>
                  <a:schemeClr val="tx1"/>
                </a:solidFill>
              </a:rPr>
              <a:t>Multiple patient-machine interfaces</a:t>
            </a:r>
          </a:p>
          <a:p>
            <a:endParaRPr lang="en-US" dirty="0">
              <a:solidFill>
                <a:schemeClr val="tx1"/>
              </a:solidFill>
            </a:endParaRPr>
          </a:p>
        </p:txBody>
      </p:sp>
    </p:spTree>
    <p:extLst>
      <p:ext uri="{BB962C8B-B14F-4D97-AF65-F5344CB8AC3E}">
        <p14:creationId xmlns:p14="http://schemas.microsoft.com/office/powerpoint/2010/main" val="2625287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0DFFC2-E0BA-469D-9083-CF011ABC6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55" y="0"/>
            <a:ext cx="4417312" cy="6418444"/>
          </a:xfrm>
          <a:prstGeom prst="rect">
            <a:avLst/>
          </a:prstGeom>
        </p:spPr>
      </p:pic>
      <p:pic>
        <p:nvPicPr>
          <p:cNvPr id="5" name="Picture 4">
            <a:extLst>
              <a:ext uri="{FF2B5EF4-FFF2-40B4-BE49-F238E27FC236}">
                <a16:creationId xmlns:a16="http://schemas.microsoft.com/office/drawing/2014/main" id="{04338F87-1D28-4FF4-9C9D-B20BCFBB0305}"/>
              </a:ext>
            </a:extLst>
          </p:cNvPr>
          <p:cNvPicPr>
            <a:picLocks noChangeAspect="1"/>
          </p:cNvPicPr>
          <p:nvPr/>
        </p:nvPicPr>
        <p:blipFill>
          <a:blip r:embed="rId3"/>
          <a:stretch>
            <a:fillRect/>
          </a:stretch>
        </p:blipFill>
        <p:spPr>
          <a:xfrm>
            <a:off x="0" y="923222"/>
            <a:ext cx="4697753" cy="4572000"/>
          </a:xfrm>
          <a:prstGeom prst="rect">
            <a:avLst/>
          </a:prstGeom>
        </p:spPr>
      </p:pic>
      <p:sp>
        <p:nvSpPr>
          <p:cNvPr id="6" name="Rectangle 5">
            <a:extLst>
              <a:ext uri="{FF2B5EF4-FFF2-40B4-BE49-F238E27FC236}">
                <a16:creationId xmlns:a16="http://schemas.microsoft.com/office/drawing/2014/main" id="{1B1FE1B1-2D39-4FA9-89EB-1AB9620AF51E}"/>
              </a:ext>
            </a:extLst>
          </p:cNvPr>
          <p:cNvSpPr/>
          <p:nvPr/>
        </p:nvSpPr>
        <p:spPr>
          <a:xfrm>
            <a:off x="2971800" y="6518053"/>
            <a:ext cx="4724400"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RESPIRATORY CARE • JUNE 2017 VOL 62 NO 6</a:t>
            </a:r>
          </a:p>
        </p:txBody>
      </p:sp>
    </p:spTree>
    <p:extLst>
      <p:ext uri="{BB962C8B-B14F-4D97-AF65-F5344CB8AC3E}">
        <p14:creationId xmlns:p14="http://schemas.microsoft.com/office/powerpoint/2010/main" val="532208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Continuous &amp; Bilevel Positive Airway Pressure</a:t>
            </a:r>
          </a:p>
        </p:txBody>
      </p:sp>
      <p:pic>
        <p:nvPicPr>
          <p:cNvPr id="6" name="Picture 5">
            <a:extLst>
              <a:ext uri="{FF2B5EF4-FFF2-40B4-BE49-F238E27FC236}">
                <a16:creationId xmlns:a16="http://schemas.microsoft.com/office/drawing/2014/main" id="{0109B841-963E-4594-9302-69C7D82DEAD9}"/>
              </a:ext>
            </a:extLst>
          </p:cNvPr>
          <p:cNvPicPr>
            <a:picLocks noChangeAspect="1"/>
          </p:cNvPicPr>
          <p:nvPr/>
        </p:nvPicPr>
        <p:blipFill rotWithShape="1">
          <a:blip r:embed="rId3">
            <a:extLst>
              <a:ext uri="{28A0092B-C50C-407E-A947-70E740481C1C}">
                <a14:useLocalDpi xmlns:a14="http://schemas.microsoft.com/office/drawing/2010/main" val="0"/>
              </a:ext>
            </a:extLst>
          </a:blip>
          <a:srcRect l="2792" r="3679"/>
          <a:stretch/>
        </p:blipFill>
        <p:spPr>
          <a:xfrm>
            <a:off x="85876" y="1447800"/>
            <a:ext cx="4943324" cy="4648200"/>
          </a:xfrm>
          <a:prstGeom prst="rect">
            <a:avLst/>
          </a:prstGeom>
        </p:spPr>
      </p:pic>
      <p:sp>
        <p:nvSpPr>
          <p:cNvPr id="7" name="TextBox 6">
            <a:extLst>
              <a:ext uri="{FF2B5EF4-FFF2-40B4-BE49-F238E27FC236}">
                <a16:creationId xmlns:a16="http://schemas.microsoft.com/office/drawing/2014/main" id="{7A02BBB5-0848-4573-98F6-734FCAE485F1}"/>
              </a:ext>
            </a:extLst>
          </p:cNvPr>
          <p:cNvSpPr txBox="1"/>
          <p:nvPr/>
        </p:nvSpPr>
        <p:spPr>
          <a:xfrm>
            <a:off x="5209953" y="2050971"/>
            <a:ext cx="3857847" cy="3816429"/>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A: Airway obstruction</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B: Intraluminal mucus</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C: Atelectasis</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D: Interstitial edema</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E: Respiratory muscle fatigue</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F: Upper airway collapse</a:t>
            </a:r>
          </a:p>
        </p:txBody>
      </p:sp>
      <p:sp>
        <p:nvSpPr>
          <p:cNvPr id="10" name="TextBox 9">
            <a:extLst>
              <a:ext uri="{FF2B5EF4-FFF2-40B4-BE49-F238E27FC236}">
                <a16:creationId xmlns:a16="http://schemas.microsoft.com/office/drawing/2014/main" id="{3C255525-5EB5-4CF4-AF29-0994F1990ABE}"/>
              </a:ext>
            </a:extLst>
          </p:cNvPr>
          <p:cNvSpPr txBox="1"/>
          <p:nvPr/>
        </p:nvSpPr>
        <p:spPr>
          <a:xfrm>
            <a:off x="1399092" y="6096000"/>
            <a:ext cx="2145139"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Sinha et. al., Chest 2015</a:t>
            </a:r>
          </a:p>
        </p:txBody>
      </p:sp>
      <p:sp>
        <p:nvSpPr>
          <p:cNvPr id="8" name="Rectangle 7">
            <a:extLst>
              <a:ext uri="{FF2B5EF4-FFF2-40B4-BE49-F238E27FC236}">
                <a16:creationId xmlns:a16="http://schemas.microsoft.com/office/drawing/2014/main" id="{3C29F843-5A20-BE4C-A88D-855E7929C174}"/>
              </a:ext>
            </a:extLst>
          </p:cNvPr>
          <p:cNvSpPr/>
          <p:nvPr/>
        </p:nvSpPr>
        <p:spPr>
          <a:xfrm rot="16200000">
            <a:off x="4240720" y="1345120"/>
            <a:ext cx="205362" cy="9143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54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01CC94D-413F-427D-A7A7-03657843698B}"/>
              </a:ext>
            </a:extLst>
          </p:cNvPr>
          <p:cNvSpPr>
            <a:spLocks noGrp="1"/>
          </p:cNvSpPr>
          <p:nvPr>
            <p:ph idx="1"/>
          </p:nvPr>
        </p:nvSpPr>
        <p:spPr>
          <a:xfrm>
            <a:off x="0" y="652130"/>
            <a:ext cx="4724400" cy="5986130"/>
          </a:xfrm>
        </p:spPr>
        <p:txBody>
          <a:bodyPr/>
          <a:lstStyle/>
          <a:p>
            <a:pPr marL="0" indent="0" algn="ctr">
              <a:buNone/>
            </a:pPr>
            <a:r>
              <a:rPr lang="en-US" sz="2800" b="1" dirty="0">
                <a:solidFill>
                  <a:srgbClr val="C00000"/>
                </a:solidFill>
              </a:rPr>
              <a:t>HHHFNC</a:t>
            </a:r>
          </a:p>
          <a:p>
            <a:pPr marL="0" indent="0">
              <a:buNone/>
            </a:pPr>
            <a:endParaRPr lang="en-US" sz="1200" dirty="0">
              <a:solidFill>
                <a:srgbClr val="C00000"/>
              </a:solidFill>
            </a:endParaRPr>
          </a:p>
          <a:p>
            <a:r>
              <a:rPr lang="en-US" sz="2200" dirty="0">
                <a:solidFill>
                  <a:srgbClr val="C00000"/>
                </a:solidFill>
              </a:rPr>
              <a:t>Variability in PEEP or FiO</a:t>
            </a:r>
            <a:r>
              <a:rPr lang="en-US" sz="2200" baseline="-25000" dirty="0">
                <a:solidFill>
                  <a:srgbClr val="C00000"/>
                </a:solidFill>
              </a:rPr>
              <a:t>2</a:t>
            </a:r>
          </a:p>
          <a:p>
            <a:endParaRPr lang="en-US" sz="1200" baseline="-25000" dirty="0">
              <a:solidFill>
                <a:srgbClr val="C00000"/>
              </a:solidFill>
            </a:endParaRPr>
          </a:p>
          <a:p>
            <a:r>
              <a:rPr lang="en-US" sz="2200" dirty="0">
                <a:solidFill>
                  <a:srgbClr val="C00000"/>
                </a:solidFill>
              </a:rPr>
              <a:t>Easy to apply</a:t>
            </a:r>
          </a:p>
          <a:p>
            <a:endParaRPr lang="en-US" sz="1200" dirty="0">
              <a:solidFill>
                <a:srgbClr val="C00000"/>
              </a:solidFill>
            </a:endParaRPr>
          </a:p>
          <a:p>
            <a:r>
              <a:rPr lang="en-US" sz="2200" dirty="0">
                <a:solidFill>
                  <a:srgbClr val="C00000"/>
                </a:solidFill>
              </a:rPr>
              <a:t>Minimal sedation required</a:t>
            </a:r>
          </a:p>
          <a:p>
            <a:endParaRPr lang="en-US" sz="1200" dirty="0">
              <a:solidFill>
                <a:srgbClr val="C00000"/>
              </a:solidFill>
            </a:endParaRPr>
          </a:p>
          <a:p>
            <a:r>
              <a:rPr lang="en-US" sz="2200" dirty="0">
                <a:solidFill>
                  <a:srgbClr val="C00000"/>
                </a:solidFill>
              </a:rPr>
              <a:t>Increased institutional comfort</a:t>
            </a:r>
          </a:p>
          <a:p>
            <a:endParaRPr lang="en-US" sz="1200" dirty="0">
              <a:solidFill>
                <a:srgbClr val="C00000"/>
              </a:solidFill>
            </a:endParaRPr>
          </a:p>
          <a:p>
            <a:r>
              <a:rPr lang="en-US" sz="2200" dirty="0">
                <a:solidFill>
                  <a:srgbClr val="C00000"/>
                </a:solidFill>
              </a:rPr>
              <a:t>May allow feeding</a:t>
            </a:r>
          </a:p>
          <a:p>
            <a:endParaRPr lang="en-US" sz="1200" dirty="0">
              <a:solidFill>
                <a:srgbClr val="C00000"/>
              </a:solidFill>
            </a:endParaRPr>
          </a:p>
          <a:p>
            <a:r>
              <a:rPr lang="en-US" sz="2200" dirty="0">
                <a:solidFill>
                  <a:srgbClr val="C00000"/>
                </a:solidFill>
              </a:rPr>
              <a:t>Better secretion management</a:t>
            </a:r>
          </a:p>
        </p:txBody>
      </p:sp>
      <p:sp>
        <p:nvSpPr>
          <p:cNvPr id="5" name="Content Placeholder 3">
            <a:extLst>
              <a:ext uri="{FF2B5EF4-FFF2-40B4-BE49-F238E27FC236}">
                <a16:creationId xmlns:a16="http://schemas.microsoft.com/office/drawing/2014/main" id="{35CC383B-1225-4067-AE2D-F3975B10CC86}"/>
              </a:ext>
            </a:extLst>
          </p:cNvPr>
          <p:cNvSpPr txBox="1">
            <a:spLocks/>
          </p:cNvSpPr>
          <p:nvPr/>
        </p:nvSpPr>
        <p:spPr bwMode="auto">
          <a:xfrm>
            <a:off x="4648200" y="609600"/>
            <a:ext cx="4495800" cy="598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ct val="30000"/>
              </a:spcBef>
              <a:spcAft>
                <a:spcPct val="0"/>
              </a:spcAft>
              <a:buChar char="•"/>
              <a:defRPr sz="2000">
                <a:solidFill>
                  <a:schemeClr val="tx2"/>
                </a:solidFill>
                <a:latin typeface="Helvetica"/>
                <a:ea typeface="MS PGothic" panose="020B0600070205080204" pitchFamily="34" charset="-128"/>
                <a:cs typeface="Helvetica"/>
              </a:defRPr>
            </a:lvl1pPr>
            <a:lvl2pPr marL="742950" indent="-285750" algn="l" rtl="0" eaLnBrk="1" fontAlgn="base" hangingPunct="1">
              <a:lnSpc>
                <a:spcPct val="90000"/>
              </a:lnSpc>
              <a:spcBef>
                <a:spcPct val="30000"/>
              </a:spcBef>
              <a:spcAft>
                <a:spcPct val="0"/>
              </a:spcAft>
              <a:buChar char="–"/>
              <a:defRPr>
                <a:solidFill>
                  <a:schemeClr val="tx2"/>
                </a:solidFill>
                <a:latin typeface="Helvetica"/>
                <a:ea typeface="MS PGothic" panose="020B0600070205080204" pitchFamily="34" charset="-128"/>
                <a:cs typeface="Helvetica"/>
              </a:defRPr>
            </a:lvl2pPr>
            <a:lvl3pPr marL="1143000" indent="-228600" algn="l" rtl="0" eaLnBrk="1" fontAlgn="base" hangingPunct="1">
              <a:lnSpc>
                <a:spcPct val="90000"/>
              </a:lnSpc>
              <a:spcBef>
                <a:spcPct val="20000"/>
              </a:spcBef>
              <a:spcAft>
                <a:spcPct val="0"/>
              </a:spcAft>
              <a:buChar char="•"/>
              <a:defRPr sz="1600">
                <a:solidFill>
                  <a:schemeClr val="tx2"/>
                </a:solidFill>
                <a:latin typeface="Helvetica"/>
                <a:ea typeface="MS PGothic" panose="020B0600070205080204" pitchFamily="34" charset="-128"/>
                <a:cs typeface="Helvetica"/>
              </a:defRPr>
            </a:lvl3pPr>
            <a:lvl4pPr marL="1600200" indent="-228600" algn="l" rtl="0" eaLnBrk="1" fontAlgn="base" hangingPunct="1">
              <a:lnSpc>
                <a:spcPct val="90000"/>
              </a:lnSpc>
              <a:spcBef>
                <a:spcPct val="20000"/>
              </a:spcBef>
              <a:spcAft>
                <a:spcPct val="0"/>
              </a:spcAft>
              <a:buChar char="–"/>
              <a:defRPr sz="1600">
                <a:solidFill>
                  <a:schemeClr val="tx2"/>
                </a:solidFill>
                <a:latin typeface="Helvetica"/>
                <a:ea typeface="MS PGothic" panose="020B0600070205080204" pitchFamily="34" charset="-128"/>
                <a:cs typeface="Helvetica"/>
              </a:defRPr>
            </a:lvl4pPr>
            <a:lvl5pPr marL="2057400" indent="-228600" algn="l" rtl="0" eaLnBrk="1" fontAlgn="base" hangingPunct="1">
              <a:lnSpc>
                <a:spcPct val="90000"/>
              </a:lnSpc>
              <a:spcBef>
                <a:spcPct val="20000"/>
              </a:spcBef>
              <a:spcAft>
                <a:spcPct val="0"/>
              </a:spcAft>
              <a:buChar char="•"/>
              <a:defRPr sz="1600">
                <a:solidFill>
                  <a:schemeClr val="tx2"/>
                </a:solidFill>
                <a:latin typeface="Helvetica"/>
                <a:ea typeface="MS PGothic" panose="020B0600070205080204" pitchFamily="34" charset="-128"/>
                <a:cs typeface="Helvetica"/>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a:lstStyle>
          <a:p>
            <a:pPr marL="0" indent="0" algn="ctr">
              <a:buFontTx/>
              <a:buNone/>
            </a:pPr>
            <a:r>
              <a:rPr lang="en-US" sz="2800" b="1" kern="0" dirty="0">
                <a:solidFill>
                  <a:schemeClr val="accent6">
                    <a:lumMod val="75000"/>
                  </a:schemeClr>
                </a:solidFill>
              </a:rPr>
              <a:t>CPAP or BiPAP</a:t>
            </a:r>
          </a:p>
          <a:p>
            <a:endParaRPr lang="en-US" sz="1200" kern="0" dirty="0">
              <a:solidFill>
                <a:schemeClr val="accent6">
                  <a:lumMod val="75000"/>
                </a:schemeClr>
              </a:solidFill>
            </a:endParaRPr>
          </a:p>
          <a:p>
            <a:r>
              <a:rPr lang="en-US" sz="2200" kern="0" dirty="0">
                <a:solidFill>
                  <a:schemeClr val="accent6">
                    <a:lumMod val="75000"/>
                  </a:schemeClr>
                </a:solidFill>
              </a:rPr>
              <a:t>Tight control of </a:t>
            </a:r>
            <a:r>
              <a:rPr lang="en-US" sz="2200" dirty="0">
                <a:solidFill>
                  <a:schemeClr val="accent6">
                    <a:lumMod val="75000"/>
                  </a:schemeClr>
                </a:solidFill>
              </a:rPr>
              <a:t>PEEP or FiO</a:t>
            </a:r>
            <a:r>
              <a:rPr lang="en-US" sz="2200" baseline="-25000" dirty="0">
                <a:solidFill>
                  <a:schemeClr val="accent6">
                    <a:lumMod val="75000"/>
                  </a:schemeClr>
                </a:solidFill>
              </a:rPr>
              <a:t>2</a:t>
            </a:r>
          </a:p>
          <a:p>
            <a:endParaRPr lang="en-US" sz="1200" kern="0" dirty="0">
              <a:solidFill>
                <a:schemeClr val="accent6">
                  <a:lumMod val="75000"/>
                </a:schemeClr>
              </a:solidFill>
            </a:endParaRPr>
          </a:p>
          <a:p>
            <a:r>
              <a:rPr lang="en-US" sz="2200" kern="0" dirty="0">
                <a:solidFill>
                  <a:schemeClr val="accent6">
                    <a:lumMod val="75000"/>
                  </a:schemeClr>
                </a:solidFill>
              </a:rPr>
              <a:t>Interface may be challenging</a:t>
            </a:r>
          </a:p>
          <a:p>
            <a:endParaRPr lang="en-US" sz="1200" kern="0" dirty="0">
              <a:solidFill>
                <a:schemeClr val="accent6">
                  <a:lumMod val="75000"/>
                </a:schemeClr>
              </a:solidFill>
            </a:endParaRPr>
          </a:p>
          <a:p>
            <a:r>
              <a:rPr lang="en-US" sz="2200" kern="0" dirty="0">
                <a:solidFill>
                  <a:schemeClr val="accent6">
                    <a:lumMod val="75000"/>
                  </a:schemeClr>
                </a:solidFill>
              </a:rPr>
              <a:t>Requires cooperation/sedation</a:t>
            </a:r>
          </a:p>
          <a:p>
            <a:endParaRPr lang="en-US" sz="1200" kern="0" dirty="0">
              <a:solidFill>
                <a:schemeClr val="accent6">
                  <a:lumMod val="75000"/>
                </a:schemeClr>
              </a:solidFill>
            </a:endParaRPr>
          </a:p>
          <a:p>
            <a:r>
              <a:rPr lang="en-US" sz="2200" kern="0" dirty="0">
                <a:solidFill>
                  <a:schemeClr val="accent6">
                    <a:lumMod val="75000"/>
                  </a:schemeClr>
                </a:solidFill>
              </a:rPr>
              <a:t>PICU monitoring</a:t>
            </a:r>
          </a:p>
          <a:p>
            <a:endParaRPr lang="en-US" sz="1200" kern="0" dirty="0">
              <a:solidFill>
                <a:schemeClr val="accent6">
                  <a:lumMod val="75000"/>
                </a:schemeClr>
              </a:solidFill>
            </a:endParaRPr>
          </a:p>
          <a:p>
            <a:r>
              <a:rPr lang="en-US" sz="2200" kern="0" dirty="0">
                <a:solidFill>
                  <a:schemeClr val="accent6">
                    <a:lumMod val="75000"/>
                  </a:schemeClr>
                </a:solidFill>
              </a:rPr>
              <a:t>Generally NPO</a:t>
            </a:r>
          </a:p>
          <a:p>
            <a:endParaRPr lang="en-US" sz="1100" kern="0" dirty="0">
              <a:solidFill>
                <a:schemeClr val="accent6">
                  <a:lumMod val="75000"/>
                </a:schemeClr>
              </a:solidFill>
            </a:endParaRPr>
          </a:p>
          <a:p>
            <a:r>
              <a:rPr lang="en-US" sz="2200" kern="0" dirty="0">
                <a:solidFill>
                  <a:schemeClr val="accent6">
                    <a:lumMod val="75000"/>
                  </a:schemeClr>
                </a:solidFill>
              </a:rPr>
              <a:t>May insufflate stomach</a:t>
            </a:r>
          </a:p>
          <a:p>
            <a:endParaRPr lang="en-US" sz="1200" kern="0" dirty="0">
              <a:solidFill>
                <a:schemeClr val="accent6">
                  <a:lumMod val="75000"/>
                </a:schemeClr>
              </a:solidFill>
            </a:endParaRPr>
          </a:p>
          <a:p>
            <a:r>
              <a:rPr lang="en-US" sz="2200" kern="0" dirty="0">
                <a:solidFill>
                  <a:schemeClr val="accent6">
                    <a:lumMod val="75000"/>
                  </a:schemeClr>
                </a:solidFill>
              </a:rPr>
              <a:t>May allow for V</a:t>
            </a:r>
            <a:r>
              <a:rPr lang="en-US" sz="2200" kern="0" baseline="-25000" dirty="0">
                <a:solidFill>
                  <a:schemeClr val="accent6">
                    <a:lumMod val="75000"/>
                  </a:schemeClr>
                </a:solidFill>
              </a:rPr>
              <a:t>T</a:t>
            </a:r>
            <a:r>
              <a:rPr lang="en-US" sz="2200" kern="0" dirty="0">
                <a:solidFill>
                  <a:schemeClr val="accent6">
                    <a:lumMod val="75000"/>
                  </a:schemeClr>
                </a:solidFill>
              </a:rPr>
              <a:t> or ETCO</a:t>
            </a:r>
            <a:r>
              <a:rPr lang="en-US" sz="2200" kern="0" baseline="-25000" dirty="0">
                <a:solidFill>
                  <a:schemeClr val="accent6">
                    <a:lumMod val="75000"/>
                  </a:schemeClr>
                </a:solidFill>
              </a:rPr>
              <a:t>2</a:t>
            </a:r>
          </a:p>
          <a:p>
            <a:endParaRPr lang="en-US" kern="0" dirty="0">
              <a:solidFill>
                <a:schemeClr val="accent6">
                  <a:lumMod val="75000"/>
                </a:schemeClr>
              </a:solidFill>
            </a:endParaRPr>
          </a:p>
        </p:txBody>
      </p:sp>
      <p:sp>
        <p:nvSpPr>
          <p:cNvPr id="6" name="TextBox 5">
            <a:extLst>
              <a:ext uri="{FF2B5EF4-FFF2-40B4-BE49-F238E27FC236}">
                <a16:creationId xmlns:a16="http://schemas.microsoft.com/office/drawing/2014/main" id="{4F956E75-430E-4F31-BDFE-D80B666648D8}"/>
              </a:ext>
            </a:extLst>
          </p:cNvPr>
          <p:cNvSpPr txBox="1"/>
          <p:nvPr/>
        </p:nvSpPr>
        <p:spPr>
          <a:xfrm>
            <a:off x="2045450" y="5791200"/>
            <a:ext cx="4900701"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Both modalities are available on transport</a:t>
            </a:r>
          </a:p>
        </p:txBody>
      </p:sp>
    </p:spTree>
    <p:extLst>
      <p:ext uri="{BB962C8B-B14F-4D97-AF65-F5344CB8AC3E}">
        <p14:creationId xmlns:p14="http://schemas.microsoft.com/office/powerpoint/2010/main" val="3525590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E5B42-9363-49D1-B250-01300D995696}"/>
              </a:ext>
            </a:extLst>
          </p:cNvPr>
          <p:cNvSpPr>
            <a:spLocks noGrp="1"/>
          </p:cNvSpPr>
          <p:nvPr>
            <p:ph type="title"/>
          </p:nvPr>
        </p:nvSpPr>
        <p:spPr/>
        <p:txBody>
          <a:bodyPr/>
          <a:lstStyle/>
          <a:p>
            <a:r>
              <a:rPr lang="en-US" dirty="0"/>
              <a:t>Disclosures	</a:t>
            </a:r>
          </a:p>
        </p:txBody>
      </p:sp>
      <p:sp>
        <p:nvSpPr>
          <p:cNvPr id="3" name="Content Placeholder 2">
            <a:extLst>
              <a:ext uri="{FF2B5EF4-FFF2-40B4-BE49-F238E27FC236}">
                <a16:creationId xmlns:a16="http://schemas.microsoft.com/office/drawing/2014/main" id="{C78985C9-BC68-4D64-BF15-ED153DE436D9}"/>
              </a:ext>
            </a:extLst>
          </p:cNvPr>
          <p:cNvSpPr>
            <a:spLocks noGrp="1"/>
          </p:cNvSpPr>
          <p:nvPr>
            <p:ph idx="1"/>
          </p:nvPr>
        </p:nvSpPr>
        <p:spPr/>
        <p:txBody>
          <a:bodyPr/>
          <a:lstStyle/>
          <a:p>
            <a:r>
              <a:rPr lang="en-US" dirty="0"/>
              <a:t>I have no relevant financial interests to disclose</a:t>
            </a:r>
          </a:p>
        </p:txBody>
      </p:sp>
    </p:spTree>
    <p:extLst>
      <p:ext uri="{BB962C8B-B14F-4D97-AF65-F5344CB8AC3E}">
        <p14:creationId xmlns:p14="http://schemas.microsoft.com/office/powerpoint/2010/main" val="2863113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6B9EB6-1268-411E-956B-3F1FD74543A5}"/>
              </a:ext>
            </a:extLst>
          </p:cNvPr>
          <p:cNvSpPr>
            <a:spLocks noGrp="1"/>
          </p:cNvSpPr>
          <p:nvPr>
            <p:ph idx="1"/>
          </p:nvPr>
        </p:nvSpPr>
        <p:spPr>
          <a:xfrm>
            <a:off x="538163" y="1219200"/>
            <a:ext cx="8123237" cy="381000"/>
          </a:xfrm>
        </p:spPr>
        <p:txBody>
          <a:bodyPr/>
          <a:lstStyle/>
          <a:p>
            <a:pPr marL="0" indent="0">
              <a:buNone/>
            </a:pPr>
            <a:r>
              <a:rPr lang="en-US" dirty="0">
                <a:solidFill>
                  <a:schemeClr val="tx1"/>
                </a:solidFill>
              </a:rPr>
              <a:t>Thank you and on to the cases!</a:t>
            </a:r>
          </a:p>
        </p:txBody>
      </p:sp>
      <p:pic>
        <p:nvPicPr>
          <p:cNvPr id="5" name="Picture 4">
            <a:extLst>
              <a:ext uri="{FF2B5EF4-FFF2-40B4-BE49-F238E27FC236}">
                <a16:creationId xmlns:a16="http://schemas.microsoft.com/office/drawing/2014/main" id="{CCC6CE9E-D6BD-8E42-A9F9-B2173001F120}"/>
              </a:ext>
            </a:extLst>
          </p:cNvPr>
          <p:cNvPicPr>
            <a:picLocks noChangeAspect="1"/>
          </p:cNvPicPr>
          <p:nvPr/>
        </p:nvPicPr>
        <p:blipFill rotWithShape="1">
          <a:blip r:embed="rId2"/>
          <a:srcRect l="1627" r="1511"/>
          <a:stretch/>
        </p:blipFill>
        <p:spPr>
          <a:xfrm>
            <a:off x="76200" y="2008734"/>
            <a:ext cx="8991600" cy="3249066"/>
          </a:xfrm>
          <a:prstGeom prst="rect">
            <a:avLst/>
          </a:prstGeom>
        </p:spPr>
      </p:pic>
    </p:spTree>
    <p:extLst>
      <p:ext uri="{BB962C8B-B14F-4D97-AF65-F5344CB8AC3E}">
        <p14:creationId xmlns:p14="http://schemas.microsoft.com/office/powerpoint/2010/main" val="2311896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0A1E2-E6EC-45EF-8D22-09E298D67646}"/>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id="{4EFF0B20-8B83-4EFA-BFBD-CBF733DD9945}"/>
              </a:ext>
            </a:extLst>
          </p:cNvPr>
          <p:cNvSpPr>
            <a:spLocks noGrp="1"/>
          </p:cNvSpPr>
          <p:nvPr>
            <p:ph idx="1"/>
          </p:nvPr>
        </p:nvSpPr>
        <p:spPr/>
        <p:txBody>
          <a:bodyPr/>
          <a:lstStyle/>
          <a:p>
            <a:endParaRPr lang="en-US" dirty="0"/>
          </a:p>
          <a:p>
            <a:r>
              <a:rPr lang="en-US" dirty="0"/>
              <a:t>Understand the physiologic benefits and practical applications of heated humidified high flow nasal cannula in children (HFNC)</a:t>
            </a:r>
          </a:p>
          <a:p>
            <a:endParaRPr lang="en-US" dirty="0"/>
          </a:p>
          <a:p>
            <a:r>
              <a:rPr lang="en-US" dirty="0"/>
              <a:t>Understand the physiologic benefits and practical applications of continuous or bilevel pressure support in children (CPAP or BiPAP)</a:t>
            </a:r>
          </a:p>
          <a:p>
            <a:endParaRPr lang="en-US" dirty="0"/>
          </a:p>
          <a:p>
            <a:r>
              <a:rPr lang="en-US" dirty="0"/>
              <a:t>Understand the indications, benefits and risks of applying HFNC, CPAP or BiPAP to critically ill children with respiratory failure</a:t>
            </a:r>
          </a:p>
          <a:p>
            <a:endParaRPr lang="en-US" dirty="0"/>
          </a:p>
          <a:p>
            <a:r>
              <a:rPr lang="en-US" dirty="0"/>
              <a:t>Case Discussions</a:t>
            </a:r>
          </a:p>
        </p:txBody>
      </p:sp>
    </p:spTree>
    <p:extLst>
      <p:ext uri="{BB962C8B-B14F-4D97-AF65-F5344CB8AC3E}">
        <p14:creationId xmlns:p14="http://schemas.microsoft.com/office/powerpoint/2010/main" val="1179142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1083E-777F-479C-92FB-8235522FF360}"/>
              </a:ext>
            </a:extLst>
          </p:cNvPr>
          <p:cNvSpPr>
            <a:spLocks noGrp="1"/>
          </p:cNvSpPr>
          <p:nvPr>
            <p:ph type="title"/>
          </p:nvPr>
        </p:nvSpPr>
        <p:spPr/>
        <p:txBody>
          <a:bodyPr/>
          <a:lstStyle/>
          <a:p>
            <a:r>
              <a:rPr lang="en-US" dirty="0"/>
              <a:t>Spectrum of respiratory support in critically ill children</a:t>
            </a:r>
          </a:p>
        </p:txBody>
      </p:sp>
      <p:sp>
        <p:nvSpPr>
          <p:cNvPr id="4" name="TextBox 3">
            <a:extLst>
              <a:ext uri="{FF2B5EF4-FFF2-40B4-BE49-F238E27FC236}">
                <a16:creationId xmlns:a16="http://schemas.microsoft.com/office/drawing/2014/main" id="{0D3434A1-139A-451D-B5DA-67A630EB4F28}"/>
              </a:ext>
            </a:extLst>
          </p:cNvPr>
          <p:cNvSpPr txBox="1"/>
          <p:nvPr/>
        </p:nvSpPr>
        <p:spPr>
          <a:xfrm>
            <a:off x="0" y="1261500"/>
            <a:ext cx="1558247" cy="461665"/>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Room Air</a:t>
            </a:r>
          </a:p>
        </p:txBody>
      </p:sp>
      <p:sp>
        <p:nvSpPr>
          <p:cNvPr id="5" name="TextBox 4">
            <a:extLst>
              <a:ext uri="{FF2B5EF4-FFF2-40B4-BE49-F238E27FC236}">
                <a16:creationId xmlns:a16="http://schemas.microsoft.com/office/drawing/2014/main" id="{4F7AB624-B4AD-42D4-8E24-7B8FAD54B0DB}"/>
              </a:ext>
            </a:extLst>
          </p:cNvPr>
          <p:cNvSpPr txBox="1"/>
          <p:nvPr/>
        </p:nvSpPr>
        <p:spPr>
          <a:xfrm>
            <a:off x="1219200" y="1715296"/>
            <a:ext cx="630301" cy="461665"/>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NC</a:t>
            </a:r>
          </a:p>
        </p:txBody>
      </p:sp>
      <p:sp>
        <p:nvSpPr>
          <p:cNvPr id="6" name="TextBox 5">
            <a:extLst>
              <a:ext uri="{FF2B5EF4-FFF2-40B4-BE49-F238E27FC236}">
                <a16:creationId xmlns:a16="http://schemas.microsoft.com/office/drawing/2014/main" id="{6C93B207-B2AD-4D12-B498-4A781718C491}"/>
              </a:ext>
            </a:extLst>
          </p:cNvPr>
          <p:cNvSpPr txBox="1"/>
          <p:nvPr/>
        </p:nvSpPr>
        <p:spPr>
          <a:xfrm>
            <a:off x="2399896" y="2622888"/>
            <a:ext cx="1486304" cy="461665"/>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HHHFNC</a:t>
            </a:r>
          </a:p>
        </p:txBody>
      </p:sp>
      <p:sp>
        <p:nvSpPr>
          <p:cNvPr id="7" name="TextBox 6">
            <a:extLst>
              <a:ext uri="{FF2B5EF4-FFF2-40B4-BE49-F238E27FC236}">
                <a16:creationId xmlns:a16="http://schemas.microsoft.com/office/drawing/2014/main" id="{1873184F-6236-4938-A3B5-2CF1876BC484}"/>
              </a:ext>
            </a:extLst>
          </p:cNvPr>
          <p:cNvSpPr txBox="1"/>
          <p:nvPr/>
        </p:nvSpPr>
        <p:spPr>
          <a:xfrm>
            <a:off x="3401757" y="3076684"/>
            <a:ext cx="1017843" cy="461665"/>
          </a:xfrm>
          <a:prstGeom prst="rect">
            <a:avLst/>
          </a:prstGeom>
          <a:noFill/>
        </p:spPr>
        <p:txBody>
          <a:bodyPr wrap="none" rtlCol="0">
            <a:spAutoFit/>
          </a:bodyPr>
          <a:lstStyle/>
          <a:p>
            <a:r>
              <a:rPr lang="en-US" b="1" dirty="0">
                <a:solidFill>
                  <a:srgbClr val="009900"/>
                </a:solidFill>
                <a:latin typeface="Arial" panose="020B0604020202020204" pitchFamily="34" charset="0"/>
                <a:cs typeface="Arial" panose="020B0604020202020204" pitchFamily="34" charset="0"/>
              </a:rPr>
              <a:t>CPAP</a:t>
            </a:r>
          </a:p>
        </p:txBody>
      </p:sp>
      <p:sp>
        <p:nvSpPr>
          <p:cNvPr id="8" name="TextBox 7">
            <a:extLst>
              <a:ext uri="{FF2B5EF4-FFF2-40B4-BE49-F238E27FC236}">
                <a16:creationId xmlns:a16="http://schemas.microsoft.com/office/drawing/2014/main" id="{48907BD3-AED0-4E94-8D18-E88BFAAB06D6}"/>
              </a:ext>
            </a:extLst>
          </p:cNvPr>
          <p:cNvSpPr txBox="1"/>
          <p:nvPr/>
        </p:nvSpPr>
        <p:spPr>
          <a:xfrm>
            <a:off x="4002598" y="3530480"/>
            <a:ext cx="1102802" cy="461665"/>
          </a:xfrm>
          <a:prstGeom prst="rect">
            <a:avLst/>
          </a:prstGeom>
          <a:noFill/>
        </p:spPr>
        <p:txBody>
          <a:bodyPr wrap="none" rtlCol="0">
            <a:spAutoFit/>
          </a:bodyPr>
          <a:lstStyle/>
          <a:p>
            <a:r>
              <a:rPr lang="en-US" b="1" dirty="0">
                <a:solidFill>
                  <a:srgbClr val="009900"/>
                </a:solidFill>
                <a:latin typeface="Arial" panose="020B0604020202020204" pitchFamily="34" charset="0"/>
                <a:cs typeface="Arial" panose="020B0604020202020204" pitchFamily="34" charset="0"/>
              </a:rPr>
              <a:t>BiPAP</a:t>
            </a:r>
          </a:p>
        </p:txBody>
      </p:sp>
      <p:sp>
        <p:nvSpPr>
          <p:cNvPr id="9" name="TextBox 8">
            <a:extLst>
              <a:ext uri="{FF2B5EF4-FFF2-40B4-BE49-F238E27FC236}">
                <a16:creationId xmlns:a16="http://schemas.microsoft.com/office/drawing/2014/main" id="{432A5ADE-0143-4A4C-BE3B-24E503CB924A}"/>
              </a:ext>
            </a:extLst>
          </p:cNvPr>
          <p:cNvSpPr txBox="1"/>
          <p:nvPr/>
        </p:nvSpPr>
        <p:spPr>
          <a:xfrm>
            <a:off x="4733452" y="3984276"/>
            <a:ext cx="2132315" cy="830997"/>
          </a:xfrm>
          <a:prstGeom prst="rect">
            <a:avLst/>
          </a:prstGeom>
          <a:noFill/>
        </p:spPr>
        <p:txBody>
          <a:bodyPr wrap="none" rtlCol="0">
            <a:spAutoFit/>
          </a:bodyPr>
          <a:lstStyle/>
          <a:p>
            <a:r>
              <a:rPr lang="en-US" b="1" dirty="0">
                <a:solidFill>
                  <a:srgbClr val="009900"/>
                </a:solidFill>
                <a:latin typeface="Arial" panose="020B0604020202020204" pitchFamily="34" charset="0"/>
                <a:cs typeface="Arial" panose="020B0604020202020204" pitchFamily="34" charset="0"/>
              </a:rPr>
              <a:t>Conventional</a:t>
            </a:r>
          </a:p>
          <a:p>
            <a:r>
              <a:rPr lang="en-US" b="1" dirty="0">
                <a:solidFill>
                  <a:srgbClr val="009900"/>
                </a:solidFill>
                <a:latin typeface="Arial" panose="020B0604020202020204" pitchFamily="34" charset="0"/>
                <a:cs typeface="Arial" panose="020B0604020202020204" pitchFamily="34" charset="0"/>
              </a:rPr>
              <a:t>Ventilation</a:t>
            </a:r>
          </a:p>
        </p:txBody>
      </p:sp>
      <p:sp>
        <p:nvSpPr>
          <p:cNvPr id="10" name="TextBox 9">
            <a:extLst>
              <a:ext uri="{FF2B5EF4-FFF2-40B4-BE49-F238E27FC236}">
                <a16:creationId xmlns:a16="http://schemas.microsoft.com/office/drawing/2014/main" id="{41C455A1-84FD-419B-ABC2-3DDCE208CAB7}"/>
              </a:ext>
            </a:extLst>
          </p:cNvPr>
          <p:cNvSpPr txBox="1"/>
          <p:nvPr/>
        </p:nvSpPr>
        <p:spPr>
          <a:xfrm>
            <a:off x="6500054" y="4807404"/>
            <a:ext cx="1035092" cy="461665"/>
          </a:xfrm>
          <a:prstGeom prst="rect">
            <a:avLst/>
          </a:prstGeom>
          <a:noFill/>
        </p:spPr>
        <p:txBody>
          <a:bodyPr wrap="none" rtlCol="0">
            <a:spAutoFit/>
          </a:bodyPr>
          <a:lstStyle/>
          <a:p>
            <a:r>
              <a:rPr lang="en-US" b="1" dirty="0">
                <a:solidFill>
                  <a:srgbClr val="009900"/>
                </a:solidFill>
                <a:latin typeface="Arial" panose="020B0604020202020204" pitchFamily="34" charset="0"/>
                <a:cs typeface="Arial" panose="020B0604020202020204" pitchFamily="34" charset="0"/>
              </a:rPr>
              <a:t>APRV</a:t>
            </a:r>
          </a:p>
        </p:txBody>
      </p:sp>
      <p:sp>
        <p:nvSpPr>
          <p:cNvPr id="11" name="TextBox 10">
            <a:extLst>
              <a:ext uri="{FF2B5EF4-FFF2-40B4-BE49-F238E27FC236}">
                <a16:creationId xmlns:a16="http://schemas.microsoft.com/office/drawing/2014/main" id="{6A1370AF-A9FB-46F1-95FB-C8DBC2A3DF72}"/>
              </a:ext>
            </a:extLst>
          </p:cNvPr>
          <p:cNvSpPr txBox="1"/>
          <p:nvPr/>
        </p:nvSpPr>
        <p:spPr>
          <a:xfrm>
            <a:off x="7299275" y="5261200"/>
            <a:ext cx="1039067" cy="461665"/>
          </a:xfrm>
          <a:prstGeom prst="rect">
            <a:avLst/>
          </a:prstGeom>
          <a:noFill/>
        </p:spPr>
        <p:txBody>
          <a:bodyPr wrap="none" rtlCol="0">
            <a:spAutoFit/>
          </a:bodyPr>
          <a:lstStyle/>
          <a:p>
            <a:r>
              <a:rPr lang="en-US" b="1" dirty="0">
                <a:solidFill>
                  <a:srgbClr val="7030A0"/>
                </a:solidFill>
                <a:latin typeface="Arial" panose="020B0604020202020204" pitchFamily="34" charset="0"/>
                <a:cs typeface="Arial" panose="020B0604020202020204" pitchFamily="34" charset="0"/>
              </a:rPr>
              <a:t>HFOV</a:t>
            </a:r>
          </a:p>
        </p:txBody>
      </p:sp>
      <p:sp>
        <p:nvSpPr>
          <p:cNvPr id="12" name="TextBox 11">
            <a:extLst>
              <a:ext uri="{FF2B5EF4-FFF2-40B4-BE49-F238E27FC236}">
                <a16:creationId xmlns:a16="http://schemas.microsoft.com/office/drawing/2014/main" id="{E9A90977-689A-4879-94FB-3B7487F76E0E}"/>
              </a:ext>
            </a:extLst>
          </p:cNvPr>
          <p:cNvSpPr txBox="1"/>
          <p:nvPr/>
        </p:nvSpPr>
        <p:spPr>
          <a:xfrm>
            <a:off x="8120102" y="5715000"/>
            <a:ext cx="1107996" cy="461665"/>
          </a:xfrm>
          <a:prstGeom prst="rect">
            <a:avLst/>
          </a:prstGeom>
          <a:noFill/>
        </p:spPr>
        <p:txBody>
          <a:bodyPr wrap="none" rtlCol="0">
            <a:spAutoFit/>
          </a:bodyPr>
          <a:lstStyle/>
          <a:p>
            <a:r>
              <a:rPr lang="en-US" b="1" dirty="0">
                <a:solidFill>
                  <a:srgbClr val="7030A0"/>
                </a:solidFill>
                <a:latin typeface="Arial" panose="020B0604020202020204" pitchFamily="34" charset="0"/>
                <a:cs typeface="Arial" panose="020B0604020202020204" pitchFamily="34" charset="0"/>
              </a:rPr>
              <a:t>ECMO</a:t>
            </a:r>
          </a:p>
        </p:txBody>
      </p:sp>
      <p:sp>
        <p:nvSpPr>
          <p:cNvPr id="22" name="Oval 21">
            <a:extLst>
              <a:ext uri="{FF2B5EF4-FFF2-40B4-BE49-F238E27FC236}">
                <a16:creationId xmlns:a16="http://schemas.microsoft.com/office/drawing/2014/main" id="{E07DB2CD-D861-404F-A35B-6D859B3FAAD5}"/>
              </a:ext>
            </a:extLst>
          </p:cNvPr>
          <p:cNvSpPr/>
          <p:nvPr/>
        </p:nvSpPr>
        <p:spPr>
          <a:xfrm rot="1621410">
            <a:off x="939395" y="1906731"/>
            <a:ext cx="4429773" cy="1915911"/>
          </a:xfrm>
          <a:prstGeom prst="ellipse">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6647274D-15D6-4E29-A015-D6ED946D4885}"/>
              </a:ext>
            </a:extLst>
          </p:cNvPr>
          <p:cNvSpPr txBox="1"/>
          <p:nvPr/>
        </p:nvSpPr>
        <p:spPr>
          <a:xfrm>
            <a:off x="623549" y="5086568"/>
            <a:ext cx="4488729" cy="461665"/>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Modalities that modulate </a:t>
            </a:r>
            <a:r>
              <a:rPr lang="en-US" b="1" i="1" dirty="0">
                <a:solidFill>
                  <a:srgbClr val="FF0000"/>
                </a:solidFill>
                <a:latin typeface="Arial" panose="020B0604020202020204" pitchFamily="34" charset="0"/>
                <a:cs typeface="Arial" panose="020B0604020202020204" pitchFamily="34" charset="0"/>
              </a:rPr>
              <a:t>flow</a:t>
            </a:r>
          </a:p>
        </p:txBody>
      </p:sp>
      <p:sp>
        <p:nvSpPr>
          <p:cNvPr id="15" name="TextBox 14">
            <a:extLst>
              <a:ext uri="{FF2B5EF4-FFF2-40B4-BE49-F238E27FC236}">
                <a16:creationId xmlns:a16="http://schemas.microsoft.com/office/drawing/2014/main" id="{12DC12AE-FF27-43FA-A0ED-14B3F72A833D}"/>
              </a:ext>
            </a:extLst>
          </p:cNvPr>
          <p:cNvSpPr txBox="1"/>
          <p:nvPr/>
        </p:nvSpPr>
        <p:spPr>
          <a:xfrm>
            <a:off x="623549" y="5548233"/>
            <a:ext cx="5176417" cy="461665"/>
          </a:xfrm>
          <a:prstGeom prst="rect">
            <a:avLst/>
          </a:prstGeom>
          <a:noFill/>
        </p:spPr>
        <p:txBody>
          <a:bodyPr wrap="none" rtlCol="0">
            <a:spAutoFit/>
          </a:bodyPr>
          <a:lstStyle/>
          <a:p>
            <a:r>
              <a:rPr lang="en-US" b="1" dirty="0">
                <a:solidFill>
                  <a:srgbClr val="009900"/>
                </a:solidFill>
                <a:latin typeface="Arial" panose="020B0604020202020204" pitchFamily="34" charset="0"/>
                <a:cs typeface="Arial" panose="020B0604020202020204" pitchFamily="34" charset="0"/>
              </a:rPr>
              <a:t>Modalities that modulate </a:t>
            </a:r>
            <a:r>
              <a:rPr lang="en-US" b="1" i="1" dirty="0">
                <a:solidFill>
                  <a:srgbClr val="009900"/>
                </a:solidFill>
                <a:latin typeface="Arial" panose="020B0604020202020204" pitchFamily="34" charset="0"/>
                <a:cs typeface="Arial" panose="020B0604020202020204" pitchFamily="34" charset="0"/>
              </a:rPr>
              <a:t>pressure</a:t>
            </a:r>
          </a:p>
        </p:txBody>
      </p:sp>
      <p:sp>
        <p:nvSpPr>
          <p:cNvPr id="16" name="TextBox 15">
            <a:extLst>
              <a:ext uri="{FF2B5EF4-FFF2-40B4-BE49-F238E27FC236}">
                <a16:creationId xmlns:a16="http://schemas.microsoft.com/office/drawing/2014/main" id="{31E20A49-4813-3C45-8339-449B9E4EC718}"/>
              </a:ext>
            </a:extLst>
          </p:cNvPr>
          <p:cNvSpPr txBox="1"/>
          <p:nvPr/>
        </p:nvSpPr>
        <p:spPr>
          <a:xfrm>
            <a:off x="1600200" y="2169092"/>
            <a:ext cx="1760418" cy="461665"/>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Face mask</a:t>
            </a:r>
          </a:p>
        </p:txBody>
      </p:sp>
    </p:spTree>
    <p:extLst>
      <p:ext uri="{BB962C8B-B14F-4D97-AF65-F5344CB8AC3E}">
        <p14:creationId xmlns:p14="http://schemas.microsoft.com/office/powerpoint/2010/main" val="184478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ABF13-BA35-4660-9D3D-9E0EEC60BEB6}"/>
              </a:ext>
            </a:extLst>
          </p:cNvPr>
          <p:cNvSpPr>
            <a:spLocks noGrp="1"/>
          </p:cNvSpPr>
          <p:nvPr>
            <p:ph type="title"/>
          </p:nvPr>
        </p:nvSpPr>
        <p:spPr/>
        <p:txBody>
          <a:bodyPr/>
          <a:lstStyle/>
          <a:p>
            <a:r>
              <a:rPr lang="en-US" dirty="0"/>
              <a:t>Indications for escalation of respiratory support	</a:t>
            </a:r>
          </a:p>
        </p:txBody>
      </p:sp>
      <p:sp>
        <p:nvSpPr>
          <p:cNvPr id="3" name="Content Placeholder 2">
            <a:extLst>
              <a:ext uri="{FF2B5EF4-FFF2-40B4-BE49-F238E27FC236}">
                <a16:creationId xmlns:a16="http://schemas.microsoft.com/office/drawing/2014/main" id="{75CCF6FC-F873-4B6C-B73E-3888BFC69B2E}"/>
              </a:ext>
            </a:extLst>
          </p:cNvPr>
          <p:cNvSpPr>
            <a:spLocks noGrp="1"/>
          </p:cNvSpPr>
          <p:nvPr>
            <p:ph idx="1"/>
          </p:nvPr>
        </p:nvSpPr>
        <p:spPr/>
        <p:txBody>
          <a:bodyPr/>
          <a:lstStyle/>
          <a:p>
            <a:endParaRPr lang="en-US" dirty="0">
              <a:solidFill>
                <a:schemeClr val="tx1"/>
              </a:solidFill>
            </a:endParaRPr>
          </a:p>
          <a:p>
            <a:r>
              <a:rPr lang="en-US" dirty="0">
                <a:solidFill>
                  <a:schemeClr val="tx1"/>
                </a:solidFill>
              </a:rPr>
              <a:t>Oxygenation failure</a:t>
            </a:r>
          </a:p>
          <a:p>
            <a:pPr lvl="1"/>
            <a:r>
              <a:rPr lang="en-US" dirty="0">
                <a:solidFill>
                  <a:schemeClr val="tx1"/>
                </a:solidFill>
              </a:rPr>
              <a:t>SpO</a:t>
            </a:r>
            <a:r>
              <a:rPr lang="en-US" baseline="-25000" dirty="0">
                <a:solidFill>
                  <a:schemeClr val="tx1"/>
                </a:solidFill>
              </a:rPr>
              <a:t>2</a:t>
            </a:r>
            <a:r>
              <a:rPr lang="en-US" dirty="0">
                <a:solidFill>
                  <a:schemeClr val="tx1"/>
                </a:solidFill>
              </a:rPr>
              <a:t> &lt;90%, PaO</a:t>
            </a:r>
            <a:r>
              <a:rPr lang="en-US" baseline="-25000" dirty="0">
                <a:solidFill>
                  <a:schemeClr val="tx1"/>
                </a:solidFill>
              </a:rPr>
              <a:t>2</a:t>
            </a:r>
            <a:r>
              <a:rPr lang="en-US" dirty="0">
                <a:solidFill>
                  <a:schemeClr val="tx1"/>
                </a:solidFill>
              </a:rPr>
              <a:t> &lt; 60 mmHg, PaO</a:t>
            </a:r>
            <a:r>
              <a:rPr lang="en-US" baseline="-25000" dirty="0">
                <a:solidFill>
                  <a:schemeClr val="tx1"/>
                </a:solidFill>
              </a:rPr>
              <a:t>2</a:t>
            </a:r>
            <a:r>
              <a:rPr lang="en-US" dirty="0">
                <a:solidFill>
                  <a:schemeClr val="tx1"/>
                </a:solidFill>
              </a:rPr>
              <a:t>/FiO</a:t>
            </a:r>
            <a:r>
              <a:rPr lang="en-US" baseline="-25000" dirty="0">
                <a:solidFill>
                  <a:schemeClr val="tx1"/>
                </a:solidFill>
              </a:rPr>
              <a:t>2</a:t>
            </a:r>
            <a:r>
              <a:rPr lang="en-US" dirty="0">
                <a:solidFill>
                  <a:schemeClr val="tx1"/>
                </a:solidFill>
              </a:rPr>
              <a:t> &lt; 300</a:t>
            </a:r>
          </a:p>
          <a:p>
            <a:endParaRPr lang="en-US" dirty="0">
              <a:solidFill>
                <a:schemeClr val="tx1"/>
              </a:solidFill>
            </a:endParaRPr>
          </a:p>
          <a:p>
            <a:r>
              <a:rPr lang="en-US" dirty="0">
                <a:solidFill>
                  <a:schemeClr val="tx1"/>
                </a:solidFill>
              </a:rPr>
              <a:t>Ventilation failure</a:t>
            </a:r>
          </a:p>
          <a:p>
            <a:pPr lvl="1"/>
            <a:r>
              <a:rPr lang="en-US" dirty="0">
                <a:solidFill>
                  <a:schemeClr val="tx1"/>
                </a:solidFill>
              </a:rPr>
              <a:t>PaCO</a:t>
            </a:r>
            <a:r>
              <a:rPr lang="en-US" baseline="-25000" dirty="0">
                <a:solidFill>
                  <a:schemeClr val="tx1"/>
                </a:solidFill>
              </a:rPr>
              <a:t>2</a:t>
            </a:r>
            <a:r>
              <a:rPr lang="en-US" dirty="0">
                <a:solidFill>
                  <a:schemeClr val="tx1"/>
                </a:solidFill>
              </a:rPr>
              <a:t> &gt; 45 mmHg </a:t>
            </a:r>
            <a:r>
              <a:rPr lang="en-US" i="1" dirty="0">
                <a:solidFill>
                  <a:schemeClr val="tx1"/>
                </a:solidFill>
              </a:rPr>
              <a:t>and</a:t>
            </a:r>
            <a:r>
              <a:rPr lang="en-US" dirty="0">
                <a:solidFill>
                  <a:schemeClr val="tx1"/>
                </a:solidFill>
              </a:rPr>
              <a:t> pH &lt; 7.35</a:t>
            </a:r>
          </a:p>
          <a:p>
            <a:endParaRPr lang="en-US" dirty="0">
              <a:solidFill>
                <a:schemeClr val="tx1"/>
              </a:solidFill>
            </a:endParaRPr>
          </a:p>
          <a:p>
            <a:r>
              <a:rPr lang="en-US" dirty="0">
                <a:solidFill>
                  <a:schemeClr val="tx1"/>
                </a:solidFill>
              </a:rPr>
              <a:t>Both</a:t>
            </a:r>
          </a:p>
          <a:p>
            <a:pPr lvl="1"/>
            <a:r>
              <a:rPr lang="en-US" dirty="0">
                <a:solidFill>
                  <a:schemeClr val="tx1"/>
                </a:solidFill>
              </a:rPr>
              <a:t>Apnea, upper airway obstruction, pneumonia, altered mental status, cardiopulmonary collapse</a:t>
            </a:r>
          </a:p>
        </p:txBody>
      </p:sp>
    </p:spTree>
    <p:extLst>
      <p:ext uri="{BB962C8B-B14F-4D97-AF65-F5344CB8AC3E}">
        <p14:creationId xmlns:p14="http://schemas.microsoft.com/office/powerpoint/2010/main" val="182436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panose="020B0604020202020204" pitchFamily="34" charset="0"/>
                <a:cs typeface="Helvetica" panose="020B0604020202020204" pitchFamily="34" charset="0"/>
              </a:rPr>
              <a:t>Oxygen delivered for common flow devices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2962279"/>
              </p:ext>
            </p:extLst>
          </p:nvPr>
        </p:nvGraphicFramePr>
        <p:xfrm>
          <a:off x="990600" y="1524000"/>
          <a:ext cx="7010400" cy="4429760"/>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849080450"/>
                    </a:ext>
                  </a:extLst>
                </a:gridCol>
                <a:gridCol w="3261732">
                  <a:extLst>
                    <a:ext uri="{9D8B030D-6E8A-4147-A177-3AD203B41FA5}">
                      <a16:colId xmlns:a16="http://schemas.microsoft.com/office/drawing/2014/main" val="826439380"/>
                    </a:ext>
                  </a:extLst>
                </a:gridCol>
                <a:gridCol w="1538868">
                  <a:extLst>
                    <a:ext uri="{9D8B030D-6E8A-4147-A177-3AD203B41FA5}">
                      <a16:colId xmlns:a16="http://schemas.microsoft.com/office/drawing/2014/main" val="1758334337"/>
                    </a:ext>
                  </a:extLst>
                </a:gridCol>
              </a:tblGrid>
              <a:tr h="370840">
                <a:tc>
                  <a:txBody>
                    <a:bodyPr/>
                    <a:lstStyle/>
                    <a:p>
                      <a:pPr algn="ctr"/>
                      <a:r>
                        <a:rPr lang="en-US" b="1" dirty="0">
                          <a:latin typeface="Helvetica" panose="020B0604020202020204" pitchFamily="34" charset="0"/>
                          <a:cs typeface="Helvetica" panose="020B0604020202020204" pitchFamily="34" charset="0"/>
                        </a:rPr>
                        <a:t>Device</a:t>
                      </a:r>
                    </a:p>
                  </a:txBody>
                  <a:tcPr/>
                </a:tc>
                <a:tc>
                  <a:txBody>
                    <a:bodyPr/>
                    <a:lstStyle/>
                    <a:p>
                      <a:pPr algn="ctr"/>
                      <a:r>
                        <a:rPr lang="en-US" b="1" dirty="0">
                          <a:latin typeface="Helvetica" panose="020B0604020202020204" pitchFamily="34" charset="0"/>
                          <a:cs typeface="Helvetica" panose="020B0604020202020204" pitchFamily="34" charset="0"/>
                        </a:rPr>
                        <a:t>Flow</a:t>
                      </a:r>
                    </a:p>
                  </a:txBody>
                  <a:tcPr/>
                </a:tc>
                <a:tc>
                  <a:txBody>
                    <a:bodyPr/>
                    <a:lstStyle/>
                    <a:p>
                      <a:pPr algn="ctr"/>
                      <a:r>
                        <a:rPr lang="en-US" b="1" dirty="0">
                          <a:latin typeface="Helvetica" panose="020B0604020202020204" pitchFamily="34" charset="0"/>
                          <a:cs typeface="Helvetica" panose="020B0604020202020204" pitchFamily="34" charset="0"/>
                        </a:rPr>
                        <a:t>% FiO2</a:t>
                      </a:r>
                    </a:p>
                  </a:txBody>
                  <a:tcPr/>
                </a:tc>
                <a:extLst>
                  <a:ext uri="{0D108BD9-81ED-4DB2-BD59-A6C34878D82A}">
                    <a16:rowId xmlns:a16="http://schemas.microsoft.com/office/drawing/2014/main" val="1619458625"/>
                  </a:ext>
                </a:extLst>
              </a:tr>
              <a:tr h="370840">
                <a:tc rowSpan="4">
                  <a:txBody>
                    <a:bodyPr/>
                    <a:lstStyle/>
                    <a:p>
                      <a:r>
                        <a:rPr lang="en-US" b="1" dirty="0">
                          <a:solidFill>
                            <a:srgbClr val="FF0D02"/>
                          </a:solidFill>
                          <a:latin typeface="Helvetica" panose="020B0604020202020204" pitchFamily="34" charset="0"/>
                          <a:cs typeface="Helvetica" panose="020B0604020202020204" pitchFamily="34" charset="0"/>
                        </a:rPr>
                        <a:t>Nasal cannula</a:t>
                      </a:r>
                    </a:p>
                  </a:txBody>
                  <a:tcPr anchor="ctr"/>
                </a:tc>
                <a:tc>
                  <a:txBody>
                    <a:bodyPr/>
                    <a:lstStyle/>
                    <a:p>
                      <a:pPr algn="ctr"/>
                      <a:r>
                        <a:rPr lang="en-US" b="1" dirty="0">
                          <a:solidFill>
                            <a:srgbClr val="FF0D02"/>
                          </a:solidFill>
                          <a:latin typeface="Helvetica" panose="020B0604020202020204" pitchFamily="34" charset="0"/>
                          <a:cs typeface="Helvetica" panose="020B0604020202020204" pitchFamily="34" charset="0"/>
                        </a:rPr>
                        <a:t>1 LPM off the wall</a:t>
                      </a:r>
                    </a:p>
                  </a:txBody>
                  <a:tcPr/>
                </a:tc>
                <a:tc>
                  <a:txBody>
                    <a:bodyPr/>
                    <a:lstStyle/>
                    <a:p>
                      <a:pPr algn="ctr"/>
                      <a:r>
                        <a:rPr lang="en-US" b="1" dirty="0">
                          <a:solidFill>
                            <a:srgbClr val="FF0D02"/>
                          </a:solidFill>
                          <a:latin typeface="Helvetica" panose="020B0604020202020204" pitchFamily="34" charset="0"/>
                          <a:cs typeface="Helvetica" panose="020B0604020202020204" pitchFamily="34" charset="0"/>
                        </a:rPr>
                        <a:t>24</a:t>
                      </a:r>
                    </a:p>
                  </a:txBody>
                  <a:tcPr/>
                </a:tc>
                <a:extLst>
                  <a:ext uri="{0D108BD9-81ED-4DB2-BD59-A6C34878D82A}">
                    <a16:rowId xmlns:a16="http://schemas.microsoft.com/office/drawing/2014/main" val="3291302958"/>
                  </a:ext>
                </a:extLst>
              </a:tr>
              <a:tr h="370840">
                <a:tc vMerge="1">
                  <a:txBody>
                    <a:bodyPr/>
                    <a:lstStyle/>
                    <a:p>
                      <a:endParaRPr lang="en-US" dirty="0"/>
                    </a:p>
                  </a:txBody>
                  <a:tcPr/>
                </a:tc>
                <a:tc>
                  <a:txBody>
                    <a:bodyPr/>
                    <a:lstStyle/>
                    <a:p>
                      <a:pPr algn="ctr"/>
                      <a:r>
                        <a:rPr lang="en-US" b="1" dirty="0">
                          <a:solidFill>
                            <a:srgbClr val="FF0D02"/>
                          </a:solidFill>
                          <a:latin typeface="Helvetica" panose="020B0604020202020204" pitchFamily="34" charset="0"/>
                          <a:cs typeface="Helvetica" panose="020B0604020202020204" pitchFamily="34" charset="0"/>
                        </a:rPr>
                        <a:t>2</a:t>
                      </a:r>
                    </a:p>
                  </a:txBody>
                  <a:tcPr/>
                </a:tc>
                <a:tc>
                  <a:txBody>
                    <a:bodyPr/>
                    <a:lstStyle/>
                    <a:p>
                      <a:pPr algn="ctr"/>
                      <a:r>
                        <a:rPr lang="en-US" b="1" dirty="0">
                          <a:solidFill>
                            <a:srgbClr val="FF0D02"/>
                          </a:solidFill>
                          <a:latin typeface="Helvetica" panose="020B0604020202020204" pitchFamily="34" charset="0"/>
                          <a:cs typeface="Helvetica" panose="020B0604020202020204" pitchFamily="34" charset="0"/>
                        </a:rPr>
                        <a:t>28</a:t>
                      </a:r>
                    </a:p>
                  </a:txBody>
                  <a:tcPr/>
                </a:tc>
                <a:extLst>
                  <a:ext uri="{0D108BD9-81ED-4DB2-BD59-A6C34878D82A}">
                    <a16:rowId xmlns:a16="http://schemas.microsoft.com/office/drawing/2014/main" val="4291211404"/>
                  </a:ext>
                </a:extLst>
              </a:tr>
              <a:tr h="370840">
                <a:tc vMerge="1">
                  <a:txBody>
                    <a:bodyPr/>
                    <a:lstStyle/>
                    <a:p>
                      <a:endParaRPr lang="en-US" dirty="0"/>
                    </a:p>
                  </a:txBody>
                  <a:tcPr/>
                </a:tc>
                <a:tc>
                  <a:txBody>
                    <a:bodyPr/>
                    <a:lstStyle/>
                    <a:p>
                      <a:pPr algn="ctr"/>
                      <a:r>
                        <a:rPr lang="en-US" b="1" dirty="0">
                          <a:solidFill>
                            <a:srgbClr val="FF0D02"/>
                          </a:solidFill>
                          <a:latin typeface="Helvetica" panose="020B0604020202020204" pitchFamily="34" charset="0"/>
                          <a:cs typeface="Helvetica" panose="020B0604020202020204" pitchFamily="34" charset="0"/>
                        </a:rPr>
                        <a:t>3</a:t>
                      </a:r>
                    </a:p>
                  </a:txBody>
                  <a:tcPr/>
                </a:tc>
                <a:tc>
                  <a:txBody>
                    <a:bodyPr/>
                    <a:lstStyle/>
                    <a:p>
                      <a:pPr algn="ctr"/>
                      <a:r>
                        <a:rPr lang="en-US" b="1" dirty="0">
                          <a:solidFill>
                            <a:srgbClr val="FF0D02"/>
                          </a:solidFill>
                          <a:latin typeface="Helvetica" panose="020B0604020202020204" pitchFamily="34" charset="0"/>
                          <a:cs typeface="Helvetica" panose="020B0604020202020204" pitchFamily="34" charset="0"/>
                        </a:rPr>
                        <a:t>32</a:t>
                      </a:r>
                    </a:p>
                  </a:txBody>
                  <a:tcPr/>
                </a:tc>
                <a:extLst>
                  <a:ext uri="{0D108BD9-81ED-4DB2-BD59-A6C34878D82A}">
                    <a16:rowId xmlns:a16="http://schemas.microsoft.com/office/drawing/2014/main" val="3959491525"/>
                  </a:ext>
                </a:extLst>
              </a:tr>
              <a:tr h="370840">
                <a:tc vMerge="1">
                  <a:txBody>
                    <a:bodyPr/>
                    <a:lstStyle/>
                    <a:p>
                      <a:endParaRPr lang="en-US" dirty="0"/>
                    </a:p>
                  </a:txBody>
                  <a:tcPr/>
                </a:tc>
                <a:tc>
                  <a:txBody>
                    <a:bodyPr/>
                    <a:lstStyle/>
                    <a:p>
                      <a:pPr algn="ctr"/>
                      <a:r>
                        <a:rPr lang="en-US" b="1" dirty="0">
                          <a:solidFill>
                            <a:srgbClr val="FF0D02"/>
                          </a:solidFill>
                          <a:latin typeface="Helvetica" panose="020B0604020202020204" pitchFamily="34" charset="0"/>
                          <a:cs typeface="Helvetica" panose="020B0604020202020204" pitchFamily="34" charset="0"/>
                        </a:rPr>
                        <a:t>4</a:t>
                      </a:r>
                    </a:p>
                  </a:txBody>
                  <a:tcPr/>
                </a:tc>
                <a:tc>
                  <a:txBody>
                    <a:bodyPr/>
                    <a:lstStyle/>
                    <a:p>
                      <a:pPr algn="ctr"/>
                      <a:r>
                        <a:rPr lang="en-US" b="1" dirty="0">
                          <a:solidFill>
                            <a:srgbClr val="FF0D02"/>
                          </a:solidFill>
                          <a:latin typeface="Helvetica" panose="020B0604020202020204" pitchFamily="34" charset="0"/>
                          <a:cs typeface="Helvetica" panose="020B0604020202020204" pitchFamily="34" charset="0"/>
                        </a:rPr>
                        <a:t>36</a:t>
                      </a:r>
                    </a:p>
                  </a:txBody>
                  <a:tcPr/>
                </a:tc>
                <a:extLst>
                  <a:ext uri="{0D108BD9-81ED-4DB2-BD59-A6C34878D82A}">
                    <a16:rowId xmlns:a16="http://schemas.microsoft.com/office/drawing/2014/main" val="3563303635"/>
                  </a:ext>
                </a:extLst>
              </a:tr>
              <a:tr h="370840">
                <a:tc rowSpan="2">
                  <a:txBody>
                    <a:bodyPr/>
                    <a:lstStyle/>
                    <a:p>
                      <a:r>
                        <a:rPr lang="en-US" b="1" dirty="0">
                          <a:solidFill>
                            <a:srgbClr val="C50901"/>
                          </a:solidFill>
                          <a:latin typeface="Helvetica" panose="020B0604020202020204" pitchFamily="34" charset="0"/>
                          <a:cs typeface="Helvetica" panose="020B0604020202020204" pitchFamily="34" charset="0"/>
                        </a:rPr>
                        <a:t>Simple face mask</a:t>
                      </a:r>
                    </a:p>
                  </a:txBody>
                  <a:tcPr anchor="ctr"/>
                </a:tc>
                <a:tc>
                  <a:txBody>
                    <a:bodyPr/>
                    <a:lstStyle/>
                    <a:p>
                      <a:pPr algn="ctr"/>
                      <a:r>
                        <a:rPr lang="en-US" b="1" dirty="0">
                          <a:solidFill>
                            <a:srgbClr val="C50901"/>
                          </a:solidFill>
                          <a:latin typeface="Helvetica" panose="020B0604020202020204" pitchFamily="34" charset="0"/>
                          <a:cs typeface="Helvetica" panose="020B0604020202020204" pitchFamily="34" charset="0"/>
                        </a:rPr>
                        <a:t>5 to 6</a:t>
                      </a:r>
                    </a:p>
                  </a:txBody>
                  <a:tcPr/>
                </a:tc>
                <a:tc>
                  <a:txBody>
                    <a:bodyPr/>
                    <a:lstStyle/>
                    <a:p>
                      <a:pPr algn="ctr"/>
                      <a:r>
                        <a:rPr lang="en-US" b="1" dirty="0">
                          <a:solidFill>
                            <a:srgbClr val="C50901"/>
                          </a:solidFill>
                          <a:latin typeface="Helvetica" panose="020B0604020202020204" pitchFamily="34" charset="0"/>
                          <a:cs typeface="Helvetica" panose="020B0604020202020204" pitchFamily="34" charset="0"/>
                        </a:rPr>
                        <a:t>40</a:t>
                      </a:r>
                    </a:p>
                  </a:txBody>
                  <a:tcPr/>
                </a:tc>
                <a:extLst>
                  <a:ext uri="{0D108BD9-81ED-4DB2-BD59-A6C34878D82A}">
                    <a16:rowId xmlns:a16="http://schemas.microsoft.com/office/drawing/2014/main" val="604202511"/>
                  </a:ext>
                </a:extLst>
              </a:tr>
              <a:tr h="370840">
                <a:tc vMerge="1">
                  <a:txBody>
                    <a:bodyPr/>
                    <a:lstStyle/>
                    <a:p>
                      <a:endParaRPr lang="en-US" dirty="0"/>
                    </a:p>
                  </a:txBody>
                  <a:tcPr/>
                </a:tc>
                <a:tc>
                  <a:txBody>
                    <a:bodyPr/>
                    <a:lstStyle/>
                    <a:p>
                      <a:pPr algn="ctr"/>
                      <a:r>
                        <a:rPr lang="en-US" b="1" dirty="0">
                          <a:solidFill>
                            <a:srgbClr val="C50901"/>
                          </a:solidFill>
                          <a:latin typeface="Helvetica" panose="020B0604020202020204" pitchFamily="34" charset="0"/>
                          <a:cs typeface="Helvetica" panose="020B0604020202020204" pitchFamily="34" charset="0"/>
                        </a:rPr>
                        <a:t>6 to 8</a:t>
                      </a:r>
                    </a:p>
                  </a:txBody>
                  <a:tcPr/>
                </a:tc>
                <a:tc>
                  <a:txBody>
                    <a:bodyPr/>
                    <a:lstStyle/>
                    <a:p>
                      <a:pPr algn="ctr"/>
                      <a:r>
                        <a:rPr lang="en-US" b="1" dirty="0">
                          <a:solidFill>
                            <a:srgbClr val="C50901"/>
                          </a:solidFill>
                          <a:latin typeface="Helvetica" panose="020B0604020202020204" pitchFamily="34" charset="0"/>
                          <a:cs typeface="Helvetica" panose="020B0604020202020204" pitchFamily="34" charset="0"/>
                        </a:rPr>
                        <a:t>50</a:t>
                      </a:r>
                    </a:p>
                  </a:txBody>
                  <a:tcPr/>
                </a:tc>
                <a:extLst>
                  <a:ext uri="{0D108BD9-81ED-4DB2-BD59-A6C34878D82A}">
                    <a16:rowId xmlns:a16="http://schemas.microsoft.com/office/drawing/2014/main" val="687527822"/>
                  </a:ext>
                </a:extLst>
              </a:tr>
              <a:tr h="370840">
                <a:tc rowSpan="2">
                  <a:txBody>
                    <a:bodyPr/>
                    <a:lstStyle/>
                    <a:p>
                      <a:r>
                        <a:rPr lang="en-US" b="1" dirty="0">
                          <a:solidFill>
                            <a:srgbClr val="7A0501"/>
                          </a:solidFill>
                          <a:latin typeface="Helvetica" panose="020B0604020202020204" pitchFamily="34" charset="0"/>
                          <a:cs typeface="Helvetica" panose="020B0604020202020204" pitchFamily="34" charset="0"/>
                        </a:rPr>
                        <a:t>Face</a:t>
                      </a:r>
                      <a:r>
                        <a:rPr lang="en-US" b="1" baseline="0" dirty="0">
                          <a:solidFill>
                            <a:srgbClr val="7A0501"/>
                          </a:solidFill>
                          <a:latin typeface="Helvetica" panose="020B0604020202020204" pitchFamily="34" charset="0"/>
                          <a:cs typeface="Helvetica" panose="020B0604020202020204" pitchFamily="34" charset="0"/>
                        </a:rPr>
                        <a:t> m</a:t>
                      </a:r>
                      <a:r>
                        <a:rPr lang="en-US" b="1" dirty="0">
                          <a:solidFill>
                            <a:srgbClr val="7A0501"/>
                          </a:solidFill>
                          <a:latin typeface="Helvetica" panose="020B0604020202020204" pitchFamily="34" charset="0"/>
                          <a:cs typeface="Helvetica" panose="020B0604020202020204" pitchFamily="34" charset="0"/>
                        </a:rPr>
                        <a:t>ask with</a:t>
                      </a:r>
                      <a:r>
                        <a:rPr lang="en-US" b="1" baseline="0" dirty="0">
                          <a:solidFill>
                            <a:srgbClr val="7A0501"/>
                          </a:solidFill>
                          <a:latin typeface="Helvetica" panose="020B0604020202020204" pitchFamily="34" charset="0"/>
                          <a:cs typeface="Helvetica" panose="020B0604020202020204" pitchFamily="34" charset="0"/>
                        </a:rPr>
                        <a:t> reservoir bag</a:t>
                      </a:r>
                      <a:endParaRPr lang="en-US" b="1" dirty="0">
                        <a:solidFill>
                          <a:srgbClr val="7A0501"/>
                        </a:solidFill>
                        <a:latin typeface="Helvetica" panose="020B0604020202020204" pitchFamily="34" charset="0"/>
                        <a:cs typeface="Helvetica" panose="020B0604020202020204" pitchFamily="34" charset="0"/>
                      </a:endParaRPr>
                    </a:p>
                  </a:txBody>
                  <a:tcPr anchor="ctr"/>
                </a:tc>
                <a:tc>
                  <a:txBody>
                    <a:bodyPr/>
                    <a:lstStyle/>
                    <a:p>
                      <a:pPr algn="ctr"/>
                      <a:r>
                        <a:rPr lang="en-US" b="1" dirty="0">
                          <a:solidFill>
                            <a:srgbClr val="7A0501"/>
                          </a:solidFill>
                          <a:latin typeface="Helvetica" panose="020B0604020202020204" pitchFamily="34" charset="0"/>
                          <a:cs typeface="Helvetica" panose="020B0604020202020204" pitchFamily="34" charset="0"/>
                        </a:rPr>
                        <a:t>6</a:t>
                      </a:r>
                    </a:p>
                  </a:txBody>
                  <a:tcPr/>
                </a:tc>
                <a:tc>
                  <a:txBody>
                    <a:bodyPr/>
                    <a:lstStyle/>
                    <a:p>
                      <a:pPr algn="ctr"/>
                      <a:r>
                        <a:rPr lang="en-US" b="1" dirty="0">
                          <a:solidFill>
                            <a:srgbClr val="7A0501"/>
                          </a:solidFill>
                          <a:latin typeface="Helvetica" panose="020B0604020202020204" pitchFamily="34" charset="0"/>
                          <a:cs typeface="Helvetica" panose="020B0604020202020204" pitchFamily="34" charset="0"/>
                        </a:rPr>
                        <a:t>60</a:t>
                      </a:r>
                    </a:p>
                  </a:txBody>
                  <a:tcPr/>
                </a:tc>
                <a:extLst>
                  <a:ext uri="{0D108BD9-81ED-4DB2-BD59-A6C34878D82A}">
                    <a16:rowId xmlns:a16="http://schemas.microsoft.com/office/drawing/2014/main" val="803313186"/>
                  </a:ext>
                </a:extLst>
              </a:tr>
              <a:tr h="0">
                <a:tc vMerge="1">
                  <a:txBody>
                    <a:bodyPr/>
                    <a:lstStyle/>
                    <a:p>
                      <a:endParaRPr lang="en-US" dirty="0"/>
                    </a:p>
                  </a:txBody>
                  <a:tcPr/>
                </a:tc>
                <a:tc>
                  <a:txBody>
                    <a:bodyPr/>
                    <a:lstStyle/>
                    <a:p>
                      <a:pPr algn="ctr"/>
                      <a:r>
                        <a:rPr lang="en-US" b="1" dirty="0">
                          <a:solidFill>
                            <a:srgbClr val="7A0501"/>
                          </a:solidFill>
                          <a:latin typeface="Helvetica" panose="020B0604020202020204" pitchFamily="34" charset="0"/>
                          <a:cs typeface="Helvetica" panose="020B0604020202020204" pitchFamily="34" charset="0"/>
                        </a:rPr>
                        <a:t>&gt; 8</a:t>
                      </a:r>
                    </a:p>
                  </a:txBody>
                  <a:tcPr/>
                </a:tc>
                <a:tc>
                  <a:txBody>
                    <a:bodyPr/>
                    <a:lstStyle/>
                    <a:p>
                      <a:pPr algn="ctr"/>
                      <a:r>
                        <a:rPr lang="en-US" b="1" dirty="0">
                          <a:solidFill>
                            <a:srgbClr val="7A0501"/>
                          </a:solidFill>
                          <a:latin typeface="Helvetica" panose="020B0604020202020204" pitchFamily="34" charset="0"/>
                          <a:cs typeface="Helvetica" panose="020B0604020202020204" pitchFamily="34" charset="0"/>
                        </a:rPr>
                        <a:t>80</a:t>
                      </a:r>
                    </a:p>
                  </a:txBody>
                  <a:tcPr/>
                </a:tc>
                <a:extLst>
                  <a:ext uri="{0D108BD9-81ED-4DB2-BD59-A6C34878D82A}">
                    <a16:rowId xmlns:a16="http://schemas.microsoft.com/office/drawing/2014/main" val="2047269529"/>
                  </a:ext>
                </a:extLst>
              </a:tr>
              <a:tr h="0">
                <a:tc rowSpan="3">
                  <a:txBody>
                    <a:bodyPr/>
                    <a:lstStyle/>
                    <a:p>
                      <a:r>
                        <a:rPr lang="en-US" b="1" dirty="0">
                          <a:solidFill>
                            <a:srgbClr val="460300"/>
                          </a:solidFill>
                          <a:latin typeface="Helvetica" panose="020B0604020202020204" pitchFamily="34" charset="0"/>
                          <a:cs typeface="Helvetica" panose="020B0604020202020204" pitchFamily="34" charset="0"/>
                        </a:rPr>
                        <a:t>HHHFNC</a:t>
                      </a:r>
                    </a:p>
                  </a:txBody>
                  <a:tcPr anchor="ctr"/>
                </a:tc>
                <a:tc>
                  <a:txBody>
                    <a:bodyPr/>
                    <a:lstStyle/>
                    <a:p>
                      <a:pPr algn="ctr"/>
                      <a:r>
                        <a:rPr lang="en-US" b="1" dirty="0">
                          <a:solidFill>
                            <a:srgbClr val="460300"/>
                          </a:solidFill>
                          <a:latin typeface="Helvetica" panose="020B0604020202020204" pitchFamily="34" charset="0"/>
                          <a:cs typeface="Helvetica" panose="020B0604020202020204" pitchFamily="34" charset="0"/>
                        </a:rPr>
                        <a:t>Infant: 4 to 20 LPM</a:t>
                      </a:r>
                    </a:p>
                  </a:txBody>
                  <a:tcPr/>
                </a:tc>
                <a:tc>
                  <a:txBody>
                    <a:bodyPr/>
                    <a:lstStyle/>
                    <a:p>
                      <a:pPr algn="ctr"/>
                      <a:r>
                        <a:rPr lang="en-US" b="1" dirty="0">
                          <a:solidFill>
                            <a:srgbClr val="460300"/>
                          </a:solidFill>
                          <a:latin typeface="Helvetica" panose="020B0604020202020204" pitchFamily="34" charset="0"/>
                          <a:cs typeface="Helvetica" panose="020B0604020202020204" pitchFamily="34" charset="0"/>
                        </a:rPr>
                        <a:t>21-100</a:t>
                      </a:r>
                    </a:p>
                  </a:txBody>
                  <a:tcPr/>
                </a:tc>
                <a:extLst>
                  <a:ext uri="{0D108BD9-81ED-4DB2-BD59-A6C34878D82A}">
                    <a16:rowId xmlns:a16="http://schemas.microsoft.com/office/drawing/2014/main" val="2884846630"/>
                  </a:ext>
                </a:extLst>
              </a:tr>
              <a:tr h="0">
                <a:tc vMerge="1">
                  <a:txBody>
                    <a:bodyPr/>
                    <a:lstStyle/>
                    <a:p>
                      <a:endParaRPr lang="en-US" b="1" dirty="0">
                        <a:latin typeface="Helvetica" panose="020B0604020202020204" pitchFamily="34" charset="0"/>
                        <a:cs typeface="Helvetica" panose="020B0604020202020204" pitchFamily="34" charset="0"/>
                      </a:endParaRPr>
                    </a:p>
                  </a:txBody>
                  <a:tcPr anchor="ctr"/>
                </a:tc>
                <a:tc>
                  <a:txBody>
                    <a:bodyPr/>
                    <a:lstStyle/>
                    <a:p>
                      <a:pPr algn="ctr"/>
                      <a:r>
                        <a:rPr lang="en-US" b="1" dirty="0">
                          <a:solidFill>
                            <a:srgbClr val="460300"/>
                          </a:solidFill>
                          <a:latin typeface="Helvetica" panose="020B0604020202020204" pitchFamily="34" charset="0"/>
                          <a:cs typeface="Helvetica" panose="020B0604020202020204" pitchFamily="34" charset="0"/>
                        </a:rPr>
                        <a:t>Child: 5 to 40 LPM</a:t>
                      </a:r>
                    </a:p>
                  </a:txBody>
                  <a:tcPr/>
                </a:tc>
                <a:tc>
                  <a:txBody>
                    <a:bodyPr/>
                    <a:lstStyle/>
                    <a:p>
                      <a:pPr algn="ctr"/>
                      <a:r>
                        <a:rPr lang="en-US" b="1" dirty="0">
                          <a:solidFill>
                            <a:srgbClr val="460300"/>
                          </a:solidFill>
                          <a:latin typeface="Helvetica" panose="020B0604020202020204" pitchFamily="34" charset="0"/>
                          <a:cs typeface="Helvetica" panose="020B0604020202020204" pitchFamily="34" charset="0"/>
                        </a:rPr>
                        <a:t>21-100</a:t>
                      </a:r>
                    </a:p>
                  </a:txBody>
                  <a:tcPr/>
                </a:tc>
                <a:extLst>
                  <a:ext uri="{0D108BD9-81ED-4DB2-BD59-A6C34878D82A}">
                    <a16:rowId xmlns:a16="http://schemas.microsoft.com/office/drawing/2014/main" val="2862653309"/>
                  </a:ext>
                </a:extLst>
              </a:tr>
              <a:tr h="0">
                <a:tc vMerge="1">
                  <a:txBody>
                    <a:bodyPr/>
                    <a:lstStyle/>
                    <a:p>
                      <a:endParaRPr lang="en-US" b="1" dirty="0">
                        <a:latin typeface="Helvetica" panose="020B0604020202020204" pitchFamily="34" charset="0"/>
                        <a:cs typeface="Helvetica" panose="020B0604020202020204" pitchFamily="34" charset="0"/>
                      </a:endParaRPr>
                    </a:p>
                  </a:txBody>
                  <a:tcPr anchor="ctr"/>
                </a:tc>
                <a:tc>
                  <a:txBody>
                    <a:bodyPr/>
                    <a:lstStyle/>
                    <a:p>
                      <a:pPr algn="ctr"/>
                      <a:r>
                        <a:rPr lang="en-US" b="1" dirty="0">
                          <a:solidFill>
                            <a:srgbClr val="460300"/>
                          </a:solidFill>
                          <a:latin typeface="Helvetica" panose="020B0604020202020204" pitchFamily="34" charset="0"/>
                          <a:cs typeface="Helvetica" panose="020B0604020202020204" pitchFamily="34" charset="0"/>
                        </a:rPr>
                        <a:t>Adolescent: 5 to 80 LPM</a:t>
                      </a:r>
                    </a:p>
                  </a:txBody>
                  <a:tcPr/>
                </a:tc>
                <a:tc>
                  <a:txBody>
                    <a:bodyPr/>
                    <a:lstStyle/>
                    <a:p>
                      <a:pPr algn="ctr"/>
                      <a:r>
                        <a:rPr lang="en-US" b="1" dirty="0">
                          <a:solidFill>
                            <a:srgbClr val="460300"/>
                          </a:solidFill>
                          <a:latin typeface="Helvetica" panose="020B0604020202020204" pitchFamily="34" charset="0"/>
                          <a:cs typeface="Helvetica" panose="020B0604020202020204" pitchFamily="34" charset="0"/>
                        </a:rPr>
                        <a:t>21-100</a:t>
                      </a:r>
                    </a:p>
                  </a:txBody>
                  <a:tcPr/>
                </a:tc>
                <a:extLst>
                  <a:ext uri="{0D108BD9-81ED-4DB2-BD59-A6C34878D82A}">
                    <a16:rowId xmlns:a16="http://schemas.microsoft.com/office/drawing/2014/main" val="588236001"/>
                  </a:ext>
                </a:extLst>
              </a:tr>
            </a:tbl>
          </a:graphicData>
        </a:graphic>
      </p:graphicFrame>
    </p:spTree>
    <p:extLst>
      <p:ext uri="{BB962C8B-B14F-4D97-AF65-F5344CB8AC3E}">
        <p14:creationId xmlns:p14="http://schemas.microsoft.com/office/powerpoint/2010/main" val="3688091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“Non-rebreather” mask</a:t>
            </a:r>
          </a:p>
        </p:txBody>
      </p:sp>
      <p:pic>
        <p:nvPicPr>
          <p:cNvPr id="4" name="Picture 3"/>
          <p:cNvPicPr>
            <a:picLocks noChangeAspect="1"/>
          </p:cNvPicPr>
          <p:nvPr/>
        </p:nvPicPr>
        <p:blipFill>
          <a:blip r:embed="rId3"/>
          <a:stretch>
            <a:fillRect/>
          </a:stretch>
        </p:blipFill>
        <p:spPr>
          <a:xfrm>
            <a:off x="351340" y="1371600"/>
            <a:ext cx="8509582" cy="4940317"/>
          </a:xfrm>
          <a:prstGeom prst="rect">
            <a:avLst/>
          </a:prstGeom>
        </p:spPr>
      </p:pic>
    </p:spTree>
    <p:extLst>
      <p:ext uri="{BB962C8B-B14F-4D97-AF65-F5344CB8AC3E}">
        <p14:creationId xmlns:p14="http://schemas.microsoft.com/office/powerpoint/2010/main" val="133986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F0A31D-E8F8-4F9A-8D91-AC17157DB794}"/>
              </a:ext>
            </a:extLst>
          </p:cNvPr>
          <p:cNvPicPr>
            <a:picLocks noChangeAspect="1"/>
          </p:cNvPicPr>
          <p:nvPr/>
        </p:nvPicPr>
        <p:blipFill rotWithShape="1">
          <a:blip r:embed="rId3">
            <a:extLst>
              <a:ext uri="{28A0092B-C50C-407E-A947-70E740481C1C}">
                <a14:useLocalDpi xmlns:a14="http://schemas.microsoft.com/office/drawing/2010/main" val="0"/>
              </a:ext>
            </a:extLst>
          </a:blip>
          <a:srcRect l="918" t="1219" b="1332"/>
          <a:stretch/>
        </p:blipFill>
        <p:spPr>
          <a:xfrm>
            <a:off x="381000" y="76201"/>
            <a:ext cx="8435338" cy="6248400"/>
          </a:xfrm>
          <a:prstGeom prst="rect">
            <a:avLst/>
          </a:prstGeom>
        </p:spPr>
      </p:pic>
      <p:sp>
        <p:nvSpPr>
          <p:cNvPr id="7" name="Rectangle 6">
            <a:extLst>
              <a:ext uri="{FF2B5EF4-FFF2-40B4-BE49-F238E27FC236}">
                <a16:creationId xmlns:a16="http://schemas.microsoft.com/office/drawing/2014/main" id="{E41B9FF5-1CA1-4D48-9165-E1CF505E3C19}"/>
              </a:ext>
            </a:extLst>
          </p:cNvPr>
          <p:cNvSpPr/>
          <p:nvPr/>
        </p:nvSpPr>
        <p:spPr>
          <a:xfrm>
            <a:off x="3200400" y="76201"/>
            <a:ext cx="1143262" cy="461665"/>
          </a:xfrm>
          <a:prstGeom prst="rect">
            <a:avLst/>
          </a:prstGeom>
          <a:solidFill>
            <a:schemeClr val="bg1"/>
          </a:solidFill>
        </p:spPr>
        <p:txBody>
          <a:bodyPr wrap="none">
            <a:spAutoFit/>
          </a:bodyPr>
          <a:lstStyle/>
          <a:p>
            <a:r>
              <a:rPr lang="en-US" dirty="0" err="1">
                <a:solidFill>
                  <a:srgbClr val="C00000"/>
                </a:solidFill>
                <a:latin typeface="Arial" panose="020B0604020202020204" pitchFamily="34" charset="0"/>
                <a:cs typeface="Arial" panose="020B0604020202020204" pitchFamily="34" charset="0"/>
              </a:rPr>
              <a:t>Airvo</a:t>
            </a:r>
            <a:r>
              <a:rPr lang="en-US" dirty="0">
                <a:solidFill>
                  <a:srgbClr val="C00000"/>
                </a:solidFill>
                <a:latin typeface="Arial" panose="020B0604020202020204" pitchFamily="34" charset="0"/>
                <a:cs typeface="Arial" panose="020B0604020202020204" pitchFamily="34" charset="0"/>
              </a:rPr>
              <a:t> 2</a:t>
            </a:r>
          </a:p>
        </p:txBody>
      </p:sp>
      <p:sp>
        <p:nvSpPr>
          <p:cNvPr id="8" name="Rectangle 7">
            <a:extLst>
              <a:ext uri="{FF2B5EF4-FFF2-40B4-BE49-F238E27FC236}">
                <a16:creationId xmlns:a16="http://schemas.microsoft.com/office/drawing/2014/main" id="{3B919024-3DE4-429A-9CC6-54BD522D95F0}"/>
              </a:ext>
            </a:extLst>
          </p:cNvPr>
          <p:cNvSpPr/>
          <p:nvPr/>
        </p:nvSpPr>
        <p:spPr>
          <a:xfrm>
            <a:off x="7691358" y="3657600"/>
            <a:ext cx="1452642" cy="830997"/>
          </a:xfrm>
          <a:prstGeom prst="rect">
            <a:avLst/>
          </a:prstGeom>
        </p:spPr>
        <p:txBody>
          <a:bodyPr wrap="none">
            <a:spAutoFit/>
          </a:bodyPr>
          <a:lstStyle/>
          <a:p>
            <a:r>
              <a:rPr lang="en-US" dirty="0">
                <a:solidFill>
                  <a:srgbClr val="C00000"/>
                </a:solidFill>
                <a:latin typeface="Arial" panose="020B0604020202020204" pitchFamily="34" charset="0"/>
                <a:cs typeface="Arial" panose="020B0604020202020204" pitchFamily="34" charset="0"/>
              </a:rPr>
              <a:t>Precision</a:t>
            </a:r>
          </a:p>
          <a:p>
            <a:r>
              <a:rPr lang="en-US" dirty="0">
                <a:solidFill>
                  <a:srgbClr val="C00000"/>
                </a:solidFill>
                <a:latin typeface="Arial" panose="020B0604020202020204" pitchFamily="34" charset="0"/>
                <a:cs typeface="Arial" panose="020B0604020202020204" pitchFamily="34" charset="0"/>
              </a:rPr>
              <a:t>Flow</a:t>
            </a:r>
          </a:p>
        </p:txBody>
      </p:sp>
      <p:sp>
        <p:nvSpPr>
          <p:cNvPr id="9" name="Rectangle 8">
            <a:extLst>
              <a:ext uri="{FF2B5EF4-FFF2-40B4-BE49-F238E27FC236}">
                <a16:creationId xmlns:a16="http://schemas.microsoft.com/office/drawing/2014/main" id="{79E052FF-9E52-4239-81AD-F64E5B1C4260}"/>
              </a:ext>
            </a:extLst>
          </p:cNvPr>
          <p:cNvSpPr/>
          <p:nvPr/>
        </p:nvSpPr>
        <p:spPr>
          <a:xfrm>
            <a:off x="6019800" y="5316"/>
            <a:ext cx="609600" cy="461665"/>
          </a:xfrm>
          <a:prstGeom prst="rect">
            <a:avLst/>
          </a:prstGeom>
          <a:solidFill>
            <a:schemeClr val="bg1"/>
          </a:solidFill>
        </p:spPr>
        <p:txBody>
          <a:bodyPr wrap="square">
            <a:spAutoFit/>
          </a:bodyPr>
          <a:lstStyle/>
          <a:p>
            <a:r>
              <a:rPr lang="en-US" dirty="0">
                <a:latin typeface="Arial" panose="020B0604020202020204" pitchFamily="34" charset="0"/>
                <a:cs typeface="Arial" panose="020B0604020202020204" pitchFamily="34" charset="0"/>
              </a:rPr>
              <a:t>  </a:t>
            </a:r>
          </a:p>
        </p:txBody>
      </p:sp>
      <p:sp>
        <p:nvSpPr>
          <p:cNvPr id="10" name="Rectangle 9">
            <a:extLst>
              <a:ext uri="{FF2B5EF4-FFF2-40B4-BE49-F238E27FC236}">
                <a16:creationId xmlns:a16="http://schemas.microsoft.com/office/drawing/2014/main" id="{5567F1DB-36EB-41FF-B935-8FB2A7578545}"/>
              </a:ext>
            </a:extLst>
          </p:cNvPr>
          <p:cNvSpPr/>
          <p:nvPr/>
        </p:nvSpPr>
        <p:spPr>
          <a:xfrm>
            <a:off x="12906" y="-5316"/>
            <a:ext cx="1587294" cy="830997"/>
          </a:xfrm>
          <a:prstGeom prst="rect">
            <a:avLst/>
          </a:prstGeom>
          <a:solidFill>
            <a:schemeClr val="bg1"/>
          </a:solidFill>
        </p:spPr>
        <p:txBody>
          <a:bodyPr wrap="none">
            <a:spAutoFit/>
          </a:bodyPr>
          <a:lstStyle/>
          <a:p>
            <a:r>
              <a:rPr lang="en-US" dirty="0">
                <a:solidFill>
                  <a:srgbClr val="C00000"/>
                </a:solidFill>
                <a:latin typeface="Arial" panose="020B0604020202020204" pitchFamily="34" charset="0"/>
                <a:cs typeface="Arial" panose="020B0604020202020204" pitchFamily="34" charset="0"/>
              </a:rPr>
              <a:t>MacGyver</a:t>
            </a:r>
          </a:p>
          <a:p>
            <a:r>
              <a:rPr lang="en-US" dirty="0">
                <a:solidFill>
                  <a:srgbClr val="C00000"/>
                </a:solidFill>
                <a:latin typeface="Arial" panose="020B0604020202020204" pitchFamily="34" charset="0"/>
                <a:cs typeface="Arial" panose="020B0604020202020204" pitchFamily="34" charset="0"/>
              </a:rPr>
              <a:t>Setup</a:t>
            </a:r>
          </a:p>
        </p:txBody>
      </p:sp>
    </p:spTree>
    <p:extLst>
      <p:ext uri="{BB962C8B-B14F-4D97-AF65-F5344CB8AC3E}">
        <p14:creationId xmlns:p14="http://schemas.microsoft.com/office/powerpoint/2010/main" val="464150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a:extLst>
              <a:ext uri="{FF2B5EF4-FFF2-40B4-BE49-F238E27FC236}">
                <a16:creationId xmlns:a16="http://schemas.microsoft.com/office/drawing/2014/main" id="{D00BA0EF-6152-4A91-A835-5D3E8CCA9218}"/>
              </a:ext>
            </a:extLst>
          </p:cNvPr>
          <p:cNvSpPr>
            <a:spLocks noGrp="1"/>
          </p:cNvSpPr>
          <p:nvPr>
            <p:ph type="title"/>
          </p:nvPr>
        </p:nvSpPr>
        <p:spPr/>
        <p:txBody>
          <a:bodyPr/>
          <a:lstStyle/>
          <a:p>
            <a:r>
              <a:rPr lang="en-US" altLang="en-US" dirty="0">
                <a:latin typeface="Helvetica" panose="020B0604020202020204" pitchFamily="34" charset="0"/>
              </a:rPr>
              <a:t>How does HHHFNC provide respiratory support?	</a:t>
            </a:r>
          </a:p>
        </p:txBody>
      </p:sp>
      <p:sp>
        <p:nvSpPr>
          <p:cNvPr id="5122" name="Content Placeholder 2">
            <a:extLst>
              <a:ext uri="{FF2B5EF4-FFF2-40B4-BE49-F238E27FC236}">
                <a16:creationId xmlns:a16="http://schemas.microsoft.com/office/drawing/2014/main" id="{CEA713B5-6A4C-4702-A706-752E0F03A5F5}"/>
              </a:ext>
            </a:extLst>
          </p:cNvPr>
          <p:cNvSpPr>
            <a:spLocks noGrp="1"/>
          </p:cNvSpPr>
          <p:nvPr>
            <p:ph idx="1"/>
          </p:nvPr>
        </p:nvSpPr>
        <p:spPr>
          <a:xfrm>
            <a:off x="228601" y="1447800"/>
            <a:ext cx="3809999" cy="4660900"/>
          </a:xfrm>
        </p:spPr>
        <p:txBody>
          <a:bodyPr/>
          <a:lstStyle/>
          <a:p>
            <a:pPr marL="0" indent="0">
              <a:buNone/>
            </a:pPr>
            <a:r>
              <a:rPr lang="en-US" altLang="en-US" dirty="0">
                <a:solidFill>
                  <a:srgbClr val="009900"/>
                </a:solidFill>
                <a:latin typeface="Helvetica" panose="020B0604020202020204" pitchFamily="34" charset="0"/>
              </a:rPr>
              <a:t>1. </a:t>
            </a:r>
          </a:p>
          <a:p>
            <a:pPr marL="0" indent="0">
              <a:buNone/>
            </a:pPr>
            <a:endParaRPr lang="en-US" altLang="en-US" dirty="0">
              <a:solidFill>
                <a:srgbClr val="009900"/>
              </a:solidFill>
              <a:latin typeface="Helvetica" panose="020B0604020202020204" pitchFamily="34" charset="0"/>
            </a:endParaRPr>
          </a:p>
          <a:p>
            <a:pPr marL="0" indent="0">
              <a:buNone/>
            </a:pPr>
            <a:endParaRPr lang="en-US" altLang="en-US" dirty="0">
              <a:solidFill>
                <a:srgbClr val="009900"/>
              </a:solidFill>
              <a:latin typeface="Helvetica" panose="020B0604020202020204" pitchFamily="34" charset="0"/>
            </a:endParaRPr>
          </a:p>
          <a:p>
            <a:pPr marL="0" indent="0">
              <a:buNone/>
            </a:pPr>
            <a:r>
              <a:rPr lang="en-US" altLang="en-US" dirty="0">
                <a:solidFill>
                  <a:srgbClr val="009900"/>
                </a:solidFill>
                <a:latin typeface="Helvetica" panose="020B0604020202020204" pitchFamily="34" charset="0"/>
              </a:rPr>
              <a:t>2. </a:t>
            </a:r>
          </a:p>
          <a:p>
            <a:pPr marL="0" indent="0">
              <a:buNone/>
            </a:pPr>
            <a:endParaRPr lang="en-US" altLang="en-US" dirty="0">
              <a:solidFill>
                <a:srgbClr val="009900"/>
              </a:solidFill>
              <a:latin typeface="Helvetica" panose="020B0604020202020204" pitchFamily="34" charset="0"/>
            </a:endParaRPr>
          </a:p>
          <a:p>
            <a:pPr marL="0" indent="0">
              <a:buNone/>
            </a:pPr>
            <a:r>
              <a:rPr lang="en-US" altLang="en-US" dirty="0">
                <a:solidFill>
                  <a:srgbClr val="009900"/>
                </a:solidFill>
                <a:latin typeface="Helvetica" panose="020B0604020202020204" pitchFamily="34" charset="0"/>
              </a:rPr>
              <a:t>3. </a:t>
            </a:r>
          </a:p>
          <a:p>
            <a:pPr marL="0" indent="0">
              <a:buNone/>
            </a:pPr>
            <a:endParaRPr lang="en-US" altLang="en-US" dirty="0">
              <a:solidFill>
                <a:schemeClr val="tx1"/>
              </a:solidFill>
              <a:latin typeface="Helvetica" panose="020B0604020202020204" pitchFamily="34" charset="0"/>
            </a:endParaRPr>
          </a:p>
          <a:p>
            <a:pPr marL="0" indent="0">
              <a:buNone/>
            </a:pPr>
            <a:endParaRPr lang="en-US" altLang="en-US" dirty="0">
              <a:solidFill>
                <a:schemeClr val="tx1"/>
              </a:solidFill>
              <a:latin typeface="Helvetica" panose="020B0604020202020204" pitchFamily="34" charset="0"/>
            </a:endParaRPr>
          </a:p>
          <a:p>
            <a:pPr marL="0" indent="0">
              <a:buNone/>
            </a:pPr>
            <a:r>
              <a:rPr lang="en-US" altLang="en-US" dirty="0">
                <a:latin typeface="Helvetica" panose="020B0604020202020204" pitchFamily="34" charset="0"/>
              </a:rPr>
              <a:t>4. </a:t>
            </a:r>
          </a:p>
          <a:p>
            <a:pPr marL="0" indent="0">
              <a:buNone/>
            </a:pPr>
            <a:endParaRPr lang="en-US" altLang="en-US" dirty="0">
              <a:solidFill>
                <a:schemeClr val="tx1"/>
              </a:solidFill>
              <a:latin typeface="Helvetica" panose="020B0604020202020204" pitchFamily="34" charset="0"/>
            </a:endParaRPr>
          </a:p>
          <a:p>
            <a:pPr marL="0" indent="0">
              <a:buNone/>
            </a:pPr>
            <a:endParaRPr lang="en-US" altLang="en-US" dirty="0">
              <a:solidFill>
                <a:schemeClr val="tx1"/>
              </a:solidFill>
              <a:latin typeface="Helvetica" panose="020B0604020202020204" pitchFamily="34" charset="0"/>
            </a:endParaRPr>
          </a:p>
          <a:p>
            <a:pPr marL="0" indent="0">
              <a:buNone/>
            </a:pPr>
            <a:r>
              <a:rPr lang="en-US" altLang="en-US" dirty="0">
                <a:latin typeface="Helvetica" panose="020B0604020202020204" pitchFamily="34" charset="0"/>
              </a:rPr>
              <a:t>5. </a:t>
            </a:r>
          </a:p>
        </p:txBody>
      </p:sp>
      <p:pic>
        <p:nvPicPr>
          <p:cNvPr id="2" name="Picture 1">
            <a:extLst>
              <a:ext uri="{FF2B5EF4-FFF2-40B4-BE49-F238E27FC236}">
                <a16:creationId xmlns:a16="http://schemas.microsoft.com/office/drawing/2014/main" id="{39A9F391-B7EF-4BD2-B726-CB24A66E0D4F}"/>
              </a:ext>
            </a:extLst>
          </p:cNvPr>
          <p:cNvPicPr>
            <a:picLocks noChangeAspect="1"/>
          </p:cNvPicPr>
          <p:nvPr/>
        </p:nvPicPr>
        <p:blipFill>
          <a:blip r:embed="rId3"/>
          <a:stretch>
            <a:fillRect/>
          </a:stretch>
        </p:blipFill>
        <p:spPr>
          <a:xfrm>
            <a:off x="4114800" y="1492031"/>
            <a:ext cx="4811248" cy="4648200"/>
          </a:xfrm>
          <a:prstGeom prst="rect">
            <a:avLst/>
          </a:prstGeom>
        </p:spPr>
      </p:pic>
      <p:sp>
        <p:nvSpPr>
          <p:cNvPr id="3" name="Rectangle 2">
            <a:extLst>
              <a:ext uri="{FF2B5EF4-FFF2-40B4-BE49-F238E27FC236}">
                <a16:creationId xmlns:a16="http://schemas.microsoft.com/office/drawing/2014/main" id="{740E425A-F9BB-8D43-A7F8-828F1D980BDB}"/>
              </a:ext>
            </a:extLst>
          </p:cNvPr>
          <p:cNvSpPr/>
          <p:nvPr/>
        </p:nvSpPr>
        <p:spPr>
          <a:xfrm>
            <a:off x="538163" y="5464314"/>
            <a:ext cx="4572000" cy="707886"/>
          </a:xfrm>
          <a:prstGeom prst="rect">
            <a:avLst/>
          </a:prstGeom>
        </p:spPr>
        <p:txBody>
          <a:bodyPr>
            <a:spAutoFit/>
          </a:bodyPr>
          <a:lstStyle/>
          <a:p>
            <a:r>
              <a:rPr lang="en-US" altLang="en-US" sz="2000" dirty="0">
                <a:latin typeface="Helvetica" panose="020B0604020202020204" pitchFamily="34" charset="0"/>
              </a:rPr>
              <a:t>Magical properties of pre-</a:t>
            </a:r>
          </a:p>
          <a:p>
            <a:r>
              <a:rPr lang="en-US" altLang="en-US" sz="2000" dirty="0">
                <a:latin typeface="Helvetica" panose="020B0604020202020204" pitchFamily="34" charset="0"/>
              </a:rPr>
              <a:t>heated and humidified gas</a:t>
            </a:r>
            <a:endParaRPr lang="en-US" sz="2000" dirty="0"/>
          </a:p>
        </p:txBody>
      </p:sp>
    </p:spTree>
    <p:extLst>
      <p:ext uri="{BB962C8B-B14F-4D97-AF65-F5344CB8AC3E}">
        <p14:creationId xmlns:p14="http://schemas.microsoft.com/office/powerpoint/2010/main" val="158332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YSM Template">
  <a:themeElements>
    <a:clrScheme name="YSM New Brand">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Yale Dark Blue 4.3</Template>
  <TotalTime>9318</TotalTime>
  <Words>1278</Words>
  <Application>Microsoft Macintosh PowerPoint</Application>
  <PresentationFormat>On-screen Show (4:3)</PresentationFormat>
  <Paragraphs>257</Paragraphs>
  <Slides>20</Slides>
  <Notes>13</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Georgia</vt:lpstr>
      <vt:lpstr>Helvetica</vt:lpstr>
      <vt:lpstr>YSM Template</vt:lpstr>
      <vt:lpstr>   An ET tube to far… Respiratory support in non-intubated child with respiratory failure </vt:lpstr>
      <vt:lpstr>Disclosures </vt:lpstr>
      <vt:lpstr>Learning objectives </vt:lpstr>
      <vt:lpstr>Spectrum of respiratory support in critically ill children</vt:lpstr>
      <vt:lpstr>Indications for escalation of respiratory support </vt:lpstr>
      <vt:lpstr>Oxygen delivered for common flow devices</vt:lpstr>
      <vt:lpstr>“Non-rebreather” mask</vt:lpstr>
      <vt:lpstr>PowerPoint Presentation</vt:lpstr>
      <vt:lpstr>How does HHHFNC provide respiratory support? </vt:lpstr>
      <vt:lpstr>How does HHHFNC provide respiratory support? </vt:lpstr>
      <vt:lpstr>How does HHHFNC provide respiratory support? </vt:lpstr>
      <vt:lpstr>How does HHHFNC provide respiratory support? </vt:lpstr>
      <vt:lpstr>How does HHHFNC provide respiratory support? </vt:lpstr>
      <vt:lpstr>How effect is HHHFNC in children? </vt:lpstr>
      <vt:lpstr>Humidified High Flow Nasal Cannula</vt:lpstr>
      <vt:lpstr>Continuous &amp; Bilevel Positive Airway Pressure</vt:lpstr>
      <vt:lpstr>PowerPoint Presentation</vt:lpstr>
      <vt:lpstr>Continuous &amp; Bilevel Positive Airway Pressure</vt:lpstr>
      <vt:lpstr>PowerPoint Presentation</vt:lpstr>
      <vt:lpstr>PowerPoint Presentation</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flow nasal cannula</dc:title>
  <dc:creator>Pierce, Richard</dc:creator>
  <cp:lastModifiedBy>Microsoft Office User</cp:lastModifiedBy>
  <cp:revision>43</cp:revision>
  <dcterms:created xsi:type="dcterms:W3CDTF">2018-06-13T11:57:12Z</dcterms:created>
  <dcterms:modified xsi:type="dcterms:W3CDTF">2019-02-14T17:19:44Z</dcterms:modified>
</cp:coreProperties>
</file>