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55"/>
  </p:notesMasterIdLst>
  <p:sldIdLst>
    <p:sldId id="257" r:id="rId2"/>
    <p:sldId id="322" r:id="rId3"/>
    <p:sldId id="323" r:id="rId4"/>
    <p:sldId id="321" r:id="rId5"/>
    <p:sldId id="324" r:id="rId6"/>
    <p:sldId id="320" r:id="rId7"/>
    <p:sldId id="258" r:id="rId8"/>
    <p:sldId id="325" r:id="rId9"/>
    <p:sldId id="292" r:id="rId10"/>
    <p:sldId id="294" r:id="rId11"/>
    <p:sldId id="295" r:id="rId12"/>
    <p:sldId id="296" r:id="rId13"/>
    <p:sldId id="298" r:id="rId14"/>
    <p:sldId id="299" r:id="rId15"/>
    <p:sldId id="300" r:id="rId16"/>
    <p:sldId id="262" r:id="rId17"/>
    <p:sldId id="263" r:id="rId18"/>
    <p:sldId id="301" r:id="rId19"/>
    <p:sldId id="265" r:id="rId20"/>
    <p:sldId id="266" r:id="rId21"/>
    <p:sldId id="267" r:id="rId22"/>
    <p:sldId id="302" r:id="rId23"/>
    <p:sldId id="269" r:id="rId24"/>
    <p:sldId id="304" r:id="rId25"/>
    <p:sldId id="270" r:id="rId26"/>
    <p:sldId id="303" r:id="rId27"/>
    <p:sldId id="275" r:id="rId28"/>
    <p:sldId id="308" r:id="rId29"/>
    <p:sldId id="272" r:id="rId30"/>
    <p:sldId id="309" r:id="rId31"/>
    <p:sldId id="307" r:id="rId32"/>
    <p:sldId id="306" r:id="rId33"/>
    <p:sldId id="305" r:id="rId34"/>
    <p:sldId id="276" r:id="rId35"/>
    <p:sldId id="310" r:id="rId36"/>
    <p:sldId id="277" r:id="rId37"/>
    <p:sldId id="311" r:id="rId38"/>
    <p:sldId id="314" r:id="rId39"/>
    <p:sldId id="313" r:id="rId40"/>
    <p:sldId id="312" r:id="rId41"/>
    <p:sldId id="290" r:id="rId42"/>
    <p:sldId id="315" r:id="rId43"/>
    <p:sldId id="339" r:id="rId44"/>
    <p:sldId id="329" r:id="rId45"/>
    <p:sldId id="335" r:id="rId46"/>
    <p:sldId id="336" r:id="rId47"/>
    <p:sldId id="330" r:id="rId48"/>
    <p:sldId id="338" r:id="rId49"/>
    <p:sldId id="337" r:id="rId50"/>
    <p:sldId id="332" r:id="rId51"/>
    <p:sldId id="333" r:id="rId52"/>
    <p:sldId id="331" r:id="rId53"/>
    <p:sldId id="33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29" autoAdjust="0"/>
    <p:restoredTop sz="86432" autoAdjust="0"/>
  </p:normalViewPr>
  <p:slideViewPr>
    <p:cSldViewPr>
      <p:cViewPr varScale="1">
        <p:scale>
          <a:sx n="67" d="100"/>
          <a:sy n="67" d="100"/>
        </p:scale>
        <p:origin x="127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6F78A5-3ECC-410B-9C52-A57AA21C435F}" type="datetimeFigureOut">
              <a:rPr lang="en-US" smtClean="0"/>
              <a:pPr/>
              <a:t>12/13/18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C43B9B-87D0-4380-A962-F69BD125AC41}" type="slidenum">
              <a:rPr lang="en-US" smtClean="0"/>
              <a:pPr/>
              <a:t>‹#›</a:t>
            </a:fld>
            <a:endParaRPr lang="en-US"/>
          </a:p>
        </p:txBody>
      </p:sp>
    </p:spTree>
    <p:extLst>
      <p:ext uri="{BB962C8B-B14F-4D97-AF65-F5344CB8AC3E}">
        <p14:creationId xmlns:p14="http://schemas.microsoft.com/office/powerpoint/2010/main" val="3442973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0</a:t>
            </a:fld>
            <a:endParaRPr lang="en-US"/>
          </a:p>
        </p:txBody>
      </p:sp>
    </p:spTree>
    <p:extLst>
      <p:ext uri="{BB962C8B-B14F-4D97-AF65-F5344CB8AC3E}">
        <p14:creationId xmlns:p14="http://schemas.microsoft.com/office/powerpoint/2010/main" val="2149938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14</a:t>
            </a:fld>
            <a:endParaRPr lang="en-US"/>
          </a:p>
        </p:txBody>
      </p:sp>
    </p:spTree>
    <p:extLst>
      <p:ext uri="{BB962C8B-B14F-4D97-AF65-F5344CB8AC3E}">
        <p14:creationId xmlns:p14="http://schemas.microsoft.com/office/powerpoint/2010/main" val="513719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15</a:t>
            </a:fld>
            <a:endParaRPr lang="en-US"/>
          </a:p>
        </p:txBody>
      </p:sp>
    </p:spTree>
    <p:extLst>
      <p:ext uri="{BB962C8B-B14F-4D97-AF65-F5344CB8AC3E}">
        <p14:creationId xmlns:p14="http://schemas.microsoft.com/office/powerpoint/2010/main" val="1876672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Kwan et al</a:t>
            </a:r>
          </a:p>
          <a:p>
            <a:r>
              <a:rPr lang="en-US" dirty="0"/>
              <a:t>847</a:t>
            </a:r>
            <a:r>
              <a:rPr lang="en-US" baseline="0" dirty="0"/>
              <a:t> Patients retrospectively</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pPr/>
              <a:t>16</a:t>
            </a:fld>
            <a:endParaRPr lang="en-US"/>
          </a:p>
        </p:txBody>
      </p:sp>
    </p:spTree>
    <p:extLst>
      <p:ext uri="{BB962C8B-B14F-4D97-AF65-F5344CB8AC3E}">
        <p14:creationId xmlns:p14="http://schemas.microsoft.com/office/powerpoint/2010/main" val="3889395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Kwan et al</a:t>
            </a:r>
          </a:p>
          <a:p>
            <a:r>
              <a:rPr lang="en-US" dirty="0"/>
              <a:t>847</a:t>
            </a:r>
            <a:r>
              <a:rPr lang="en-US" baseline="0" dirty="0"/>
              <a:t> Patients retrospectively</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pPr/>
              <a:t>17</a:t>
            </a:fld>
            <a:endParaRPr lang="en-US"/>
          </a:p>
        </p:txBody>
      </p:sp>
    </p:spTree>
    <p:extLst>
      <p:ext uri="{BB962C8B-B14F-4D97-AF65-F5344CB8AC3E}">
        <p14:creationId xmlns:p14="http://schemas.microsoft.com/office/powerpoint/2010/main" val="681078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18</a:t>
            </a:fld>
            <a:endParaRPr lang="en-US"/>
          </a:p>
        </p:txBody>
      </p:sp>
    </p:spTree>
    <p:extLst>
      <p:ext uri="{BB962C8B-B14F-4D97-AF65-F5344CB8AC3E}">
        <p14:creationId xmlns:p14="http://schemas.microsoft.com/office/powerpoint/2010/main" val="228142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19</a:t>
            </a:fld>
            <a:endParaRPr lang="en-US"/>
          </a:p>
        </p:txBody>
      </p:sp>
    </p:spTree>
    <p:extLst>
      <p:ext uri="{BB962C8B-B14F-4D97-AF65-F5344CB8AC3E}">
        <p14:creationId xmlns:p14="http://schemas.microsoft.com/office/powerpoint/2010/main" val="86501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20</a:t>
            </a:fld>
            <a:endParaRPr lang="en-US"/>
          </a:p>
        </p:txBody>
      </p:sp>
    </p:spTree>
    <p:extLst>
      <p:ext uri="{BB962C8B-B14F-4D97-AF65-F5344CB8AC3E}">
        <p14:creationId xmlns:p14="http://schemas.microsoft.com/office/powerpoint/2010/main" val="1525443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previously healthy 15 year old girl with </a:t>
            </a:r>
            <a:r>
              <a:rPr lang="en-US" dirty="0" err="1"/>
              <a:t>periumbilical</a:t>
            </a:r>
            <a:r>
              <a:rPr lang="en-US" dirty="0"/>
              <a:t> pain followed</a:t>
            </a:r>
            <a:r>
              <a:rPr lang="en-US" baseline="0" dirty="0"/>
              <a:t> by emesis and persistent nausea.</a:t>
            </a:r>
          </a:p>
          <a:p>
            <a:r>
              <a:rPr lang="en-US" baseline="0" dirty="0"/>
              <a:t>The pain migrated to the right lower quadrant where she has pain.</a:t>
            </a:r>
          </a:p>
          <a:p>
            <a:r>
              <a:rPr lang="en-US" baseline="0" dirty="0"/>
              <a:t>Tm 101.3  Tender to percussion RLQ.   </a:t>
            </a:r>
            <a:r>
              <a:rPr lang="en-US" baseline="0"/>
              <a:t>WBC count 13 (ANC 8000)</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pPr/>
              <a:t>21</a:t>
            </a:fld>
            <a:endParaRPr lang="en-US"/>
          </a:p>
        </p:txBody>
      </p:sp>
    </p:spTree>
    <p:extLst>
      <p:ext uri="{BB962C8B-B14F-4D97-AF65-F5344CB8AC3E}">
        <p14:creationId xmlns:p14="http://schemas.microsoft.com/office/powerpoint/2010/main" val="1784942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previously healthy 15 year old girl with </a:t>
            </a:r>
            <a:r>
              <a:rPr lang="en-US" dirty="0" err="1"/>
              <a:t>periumbilical</a:t>
            </a:r>
            <a:r>
              <a:rPr lang="en-US" dirty="0"/>
              <a:t> pain followed</a:t>
            </a:r>
            <a:r>
              <a:rPr lang="en-US" baseline="0" dirty="0"/>
              <a:t> by emesis and persistent nausea.</a:t>
            </a:r>
          </a:p>
          <a:p>
            <a:r>
              <a:rPr lang="en-US" baseline="0" dirty="0"/>
              <a:t>The pain migrated to the right lower quadrant where she has pain.</a:t>
            </a:r>
          </a:p>
          <a:p>
            <a:r>
              <a:rPr lang="en-US" baseline="0" dirty="0"/>
              <a:t>Tm 101.3  Tender to percussion RLQ.   WBC count 13 (ANC 8000)</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pPr/>
              <a:t>22</a:t>
            </a:fld>
            <a:endParaRPr lang="en-US"/>
          </a:p>
        </p:txBody>
      </p:sp>
    </p:spTree>
    <p:extLst>
      <p:ext uri="{BB962C8B-B14F-4D97-AF65-F5344CB8AC3E}">
        <p14:creationId xmlns:p14="http://schemas.microsoft.com/office/powerpoint/2010/main" val="1784942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previously healthy 15 year old girl with </a:t>
            </a:r>
            <a:r>
              <a:rPr lang="en-US" dirty="0" err="1"/>
              <a:t>periumbilical</a:t>
            </a:r>
            <a:r>
              <a:rPr lang="en-US" dirty="0"/>
              <a:t> pain followed</a:t>
            </a:r>
            <a:r>
              <a:rPr lang="en-US" baseline="0" dirty="0"/>
              <a:t> by emesis and persistent nausea.</a:t>
            </a:r>
          </a:p>
          <a:p>
            <a:r>
              <a:rPr lang="en-US" baseline="0" dirty="0"/>
              <a:t>The pain migrated to the right lower quadrant where she has pain.</a:t>
            </a:r>
          </a:p>
          <a:p>
            <a:r>
              <a:rPr lang="en-US" baseline="0" dirty="0"/>
              <a:t>Tm 101.3  Tender to percussion RLQ.   WBC count 13 (ANC 8000)</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pPr/>
              <a:t>23</a:t>
            </a:fld>
            <a:endParaRPr lang="en-US"/>
          </a:p>
        </p:txBody>
      </p:sp>
    </p:spTree>
    <p:extLst>
      <p:ext uri="{BB962C8B-B14F-4D97-AF65-F5344CB8AC3E}">
        <p14:creationId xmlns:p14="http://schemas.microsoft.com/office/powerpoint/2010/main" val="178494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5</a:t>
            </a:fld>
            <a:endParaRPr lang="en-US"/>
          </a:p>
        </p:txBody>
      </p:sp>
    </p:spTree>
    <p:extLst>
      <p:ext uri="{BB962C8B-B14F-4D97-AF65-F5344CB8AC3E}">
        <p14:creationId xmlns:p14="http://schemas.microsoft.com/office/powerpoint/2010/main" val="2904536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24</a:t>
            </a:fld>
            <a:endParaRPr lang="en-US"/>
          </a:p>
        </p:txBody>
      </p:sp>
    </p:spTree>
    <p:extLst>
      <p:ext uri="{BB962C8B-B14F-4D97-AF65-F5344CB8AC3E}">
        <p14:creationId xmlns:p14="http://schemas.microsoft.com/office/powerpoint/2010/main" val="3524641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25</a:t>
            </a:fld>
            <a:endParaRPr lang="en-US"/>
          </a:p>
        </p:txBody>
      </p:sp>
    </p:spTree>
    <p:extLst>
      <p:ext uri="{BB962C8B-B14F-4D97-AF65-F5344CB8AC3E}">
        <p14:creationId xmlns:p14="http://schemas.microsoft.com/office/powerpoint/2010/main" val="2771481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26</a:t>
            </a:fld>
            <a:endParaRPr lang="en-US"/>
          </a:p>
        </p:txBody>
      </p:sp>
    </p:spTree>
    <p:extLst>
      <p:ext uri="{BB962C8B-B14F-4D97-AF65-F5344CB8AC3E}">
        <p14:creationId xmlns:p14="http://schemas.microsoft.com/office/powerpoint/2010/main" val="3577076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a:solidFill>
                  <a:schemeClr val="tx1"/>
                </a:solidFill>
                <a:effectLst/>
                <a:latin typeface="+mn-lt"/>
                <a:ea typeface="+mn-ea"/>
                <a:cs typeface="+mn-cs"/>
              </a:rPr>
              <a:t>Acad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Emerg</a:t>
            </a:r>
            <a:r>
              <a:rPr lang="en-US" sz="1200" b="0" i="0" kern="1200" dirty="0">
                <a:solidFill>
                  <a:schemeClr val="tx1"/>
                </a:solidFill>
                <a:effectLst/>
                <a:latin typeface="+mn-lt"/>
                <a:ea typeface="+mn-ea"/>
                <a:cs typeface="+mn-cs"/>
              </a:rPr>
              <a:t> Med. 2013 Jul;20(7):697-702.</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pPr/>
              <a:t>27</a:t>
            </a:fld>
            <a:endParaRPr lang="en-US"/>
          </a:p>
        </p:txBody>
      </p:sp>
    </p:spTree>
    <p:extLst>
      <p:ext uri="{BB962C8B-B14F-4D97-AF65-F5344CB8AC3E}">
        <p14:creationId xmlns:p14="http://schemas.microsoft.com/office/powerpoint/2010/main" val="1154411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a:solidFill>
                  <a:schemeClr val="tx1"/>
                </a:solidFill>
                <a:effectLst/>
                <a:latin typeface="+mn-lt"/>
                <a:ea typeface="+mn-ea"/>
                <a:cs typeface="+mn-cs"/>
              </a:rPr>
              <a:t>Acad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Emerg</a:t>
            </a:r>
            <a:r>
              <a:rPr lang="en-US" sz="1200" b="0" i="0" kern="1200" dirty="0">
                <a:solidFill>
                  <a:schemeClr val="tx1"/>
                </a:solidFill>
                <a:effectLst/>
                <a:latin typeface="+mn-lt"/>
                <a:ea typeface="+mn-ea"/>
                <a:cs typeface="+mn-cs"/>
              </a:rPr>
              <a:t> Med. 2013 Jul;20(7):697-702.</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pPr/>
              <a:t>28</a:t>
            </a:fld>
            <a:endParaRPr lang="en-US"/>
          </a:p>
        </p:txBody>
      </p:sp>
    </p:spTree>
    <p:extLst>
      <p:ext uri="{BB962C8B-B14F-4D97-AF65-F5344CB8AC3E}">
        <p14:creationId xmlns:p14="http://schemas.microsoft.com/office/powerpoint/2010/main" val="844827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a:solidFill>
                  <a:schemeClr val="tx1"/>
                </a:solidFill>
                <a:effectLst/>
                <a:latin typeface="+mn-lt"/>
                <a:ea typeface="+mn-ea"/>
                <a:cs typeface="+mn-cs"/>
              </a:rPr>
              <a:t>Acad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Emerg</a:t>
            </a:r>
            <a:r>
              <a:rPr lang="en-US" sz="1200" b="0" i="0" kern="1200" dirty="0">
                <a:solidFill>
                  <a:schemeClr val="tx1"/>
                </a:solidFill>
                <a:effectLst/>
                <a:latin typeface="+mn-lt"/>
                <a:ea typeface="+mn-ea"/>
                <a:cs typeface="+mn-cs"/>
              </a:rPr>
              <a:t> Med. 2013 Jul;20(7):697-702.</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pPr/>
              <a:t>29</a:t>
            </a:fld>
            <a:endParaRPr lang="en-US"/>
          </a:p>
        </p:txBody>
      </p:sp>
    </p:spTree>
    <p:extLst>
      <p:ext uri="{BB962C8B-B14F-4D97-AF65-F5344CB8AC3E}">
        <p14:creationId xmlns:p14="http://schemas.microsoft.com/office/powerpoint/2010/main" val="1257638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a:solidFill>
                  <a:schemeClr val="tx1"/>
                </a:solidFill>
                <a:effectLst/>
                <a:latin typeface="+mn-lt"/>
                <a:ea typeface="+mn-ea"/>
                <a:cs typeface="+mn-cs"/>
              </a:rPr>
              <a:t>Acad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Emerg</a:t>
            </a:r>
            <a:r>
              <a:rPr lang="en-US" sz="1200" b="0" i="0" kern="1200" dirty="0">
                <a:solidFill>
                  <a:schemeClr val="tx1"/>
                </a:solidFill>
                <a:effectLst/>
                <a:latin typeface="+mn-lt"/>
                <a:ea typeface="+mn-ea"/>
                <a:cs typeface="+mn-cs"/>
              </a:rPr>
              <a:t> Med. 2013 Jul;20(7):697-702.</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pPr/>
              <a:t>30</a:t>
            </a:fld>
            <a:endParaRPr lang="en-US"/>
          </a:p>
        </p:txBody>
      </p:sp>
    </p:spTree>
    <p:extLst>
      <p:ext uri="{BB962C8B-B14F-4D97-AF65-F5344CB8AC3E}">
        <p14:creationId xmlns:p14="http://schemas.microsoft.com/office/powerpoint/2010/main" val="1229709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31</a:t>
            </a:fld>
            <a:endParaRPr lang="en-US"/>
          </a:p>
        </p:txBody>
      </p:sp>
    </p:spTree>
    <p:extLst>
      <p:ext uri="{BB962C8B-B14F-4D97-AF65-F5344CB8AC3E}">
        <p14:creationId xmlns:p14="http://schemas.microsoft.com/office/powerpoint/2010/main" val="2379885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Success</a:t>
            </a:r>
            <a:r>
              <a:rPr lang="en-US" baseline="0" dirty="0"/>
              <a:t> at Yale is 84%</a:t>
            </a:r>
          </a:p>
          <a:p>
            <a:r>
              <a:rPr lang="en-US" baseline="0" dirty="0"/>
              <a:t>THIS IS ATYPICAL in community… more like 50% equivocal…</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pPr/>
              <a:t>32</a:t>
            </a:fld>
            <a:endParaRPr lang="en-US"/>
          </a:p>
        </p:txBody>
      </p:sp>
    </p:spTree>
    <p:extLst>
      <p:ext uri="{BB962C8B-B14F-4D97-AF65-F5344CB8AC3E}">
        <p14:creationId xmlns:p14="http://schemas.microsoft.com/office/powerpoint/2010/main" val="844827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33</a:t>
            </a:fld>
            <a:endParaRPr lang="en-US"/>
          </a:p>
        </p:txBody>
      </p:sp>
    </p:spTree>
    <p:extLst>
      <p:ext uri="{BB962C8B-B14F-4D97-AF65-F5344CB8AC3E}">
        <p14:creationId xmlns:p14="http://schemas.microsoft.com/office/powerpoint/2010/main" val="941815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6</a:t>
            </a:fld>
            <a:endParaRPr lang="en-US"/>
          </a:p>
        </p:txBody>
      </p:sp>
    </p:spTree>
    <p:extLst>
      <p:ext uri="{BB962C8B-B14F-4D97-AF65-F5344CB8AC3E}">
        <p14:creationId xmlns:p14="http://schemas.microsoft.com/office/powerpoint/2010/main" val="3975942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34</a:t>
            </a:fld>
            <a:endParaRPr lang="en-US"/>
          </a:p>
        </p:txBody>
      </p:sp>
    </p:spTree>
    <p:extLst>
      <p:ext uri="{BB962C8B-B14F-4D97-AF65-F5344CB8AC3E}">
        <p14:creationId xmlns:p14="http://schemas.microsoft.com/office/powerpoint/2010/main" val="2077687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Garcia et al reviewed the CT scans on 156 consecutive patients 			with normal abdominal CT scans during the evaluation 		of appendicitis. Two of 156 patients found ultimately to 		have appendicitis for a false negative rate of 1.3%</a:t>
            </a:r>
          </a:p>
        </p:txBody>
      </p:sp>
      <p:sp>
        <p:nvSpPr>
          <p:cNvPr id="4" name="Slide Number Placeholder 3"/>
          <p:cNvSpPr>
            <a:spLocks noGrp="1"/>
          </p:cNvSpPr>
          <p:nvPr>
            <p:ph type="sldNum" sz="quarter" idx="10"/>
          </p:nvPr>
        </p:nvSpPr>
        <p:spPr/>
        <p:txBody>
          <a:bodyPr/>
          <a:lstStyle/>
          <a:p>
            <a:fld id="{73C43B9B-87D0-4380-A962-F69BD125AC41}" type="slidenum">
              <a:rPr lang="en-US" smtClean="0"/>
              <a:pPr/>
              <a:t>35</a:t>
            </a:fld>
            <a:endParaRPr lang="en-US"/>
          </a:p>
        </p:txBody>
      </p:sp>
    </p:spTree>
    <p:extLst>
      <p:ext uri="{BB962C8B-B14F-4D97-AF65-F5344CB8AC3E}">
        <p14:creationId xmlns:p14="http://schemas.microsoft.com/office/powerpoint/2010/main" val="68530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Garcia et al reviewed the CT scans on 156 consecutive patients 			with normal abdominal CT scans during the evaluation 		of appendicitis. Two of 156 patients found ultimately to 		have appendicitis for a false negative rate of 1.3%</a:t>
            </a:r>
          </a:p>
          <a:p>
            <a:endParaRPr lang="en-US" dirty="0"/>
          </a:p>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Diagnostic imaging and negative appendectomy rates in children: effects of age and gender.</a:t>
            </a:r>
          </a:p>
          <a:p>
            <a:r>
              <a:rPr lang="en-US" sz="1200" b="0" i="0" kern="1200" dirty="0">
                <a:solidFill>
                  <a:schemeClr val="tx1"/>
                </a:solidFill>
                <a:effectLst/>
                <a:latin typeface="+mn-lt"/>
                <a:ea typeface="+mn-ea"/>
                <a:cs typeface="+mn-cs"/>
              </a:rPr>
              <a:t>AU</a:t>
            </a:r>
          </a:p>
          <a:p>
            <a:r>
              <a:rPr lang="en-US" sz="1200" b="0" i="0" kern="1200" dirty="0" err="1">
                <a:solidFill>
                  <a:schemeClr val="tx1"/>
                </a:solidFill>
                <a:effectLst/>
                <a:latin typeface="+mn-lt"/>
                <a:ea typeface="+mn-ea"/>
                <a:cs typeface="+mn-cs"/>
              </a:rPr>
              <a:t>Bachur</a:t>
            </a:r>
            <a:r>
              <a:rPr lang="en-US" sz="1200" b="0" i="0" kern="1200" dirty="0">
                <a:solidFill>
                  <a:schemeClr val="tx1"/>
                </a:solidFill>
                <a:effectLst/>
                <a:latin typeface="+mn-lt"/>
                <a:ea typeface="+mn-ea"/>
                <a:cs typeface="+mn-cs"/>
              </a:rPr>
              <a:t> RG, </a:t>
            </a:r>
            <a:r>
              <a:rPr lang="en-US" sz="1200" b="0" i="0" kern="1200" dirty="0" err="1">
                <a:solidFill>
                  <a:schemeClr val="tx1"/>
                </a:solidFill>
                <a:effectLst/>
                <a:latin typeface="+mn-lt"/>
                <a:ea typeface="+mn-ea"/>
                <a:cs typeface="+mn-cs"/>
              </a:rPr>
              <a:t>Hennelly</a:t>
            </a:r>
            <a:r>
              <a:rPr lang="en-US" sz="1200" b="0" i="0" kern="1200" dirty="0">
                <a:solidFill>
                  <a:schemeClr val="tx1"/>
                </a:solidFill>
                <a:effectLst/>
                <a:latin typeface="+mn-lt"/>
                <a:ea typeface="+mn-ea"/>
                <a:cs typeface="+mn-cs"/>
              </a:rPr>
              <a:t> K, Callahan MJ, Chen C, </a:t>
            </a:r>
            <a:r>
              <a:rPr lang="en-US" sz="1200" b="0" i="0" kern="1200" dirty="0" err="1">
                <a:solidFill>
                  <a:schemeClr val="tx1"/>
                </a:solidFill>
                <a:effectLst/>
                <a:latin typeface="+mn-lt"/>
                <a:ea typeface="+mn-ea"/>
                <a:cs typeface="+mn-cs"/>
              </a:rPr>
              <a:t>Monuteaux</a:t>
            </a:r>
            <a:r>
              <a:rPr lang="en-US" sz="1200" b="0" i="0" kern="1200" dirty="0">
                <a:solidFill>
                  <a:schemeClr val="tx1"/>
                </a:solidFill>
                <a:effectLst/>
                <a:latin typeface="+mn-lt"/>
                <a:ea typeface="+mn-ea"/>
                <a:cs typeface="+mn-cs"/>
              </a:rPr>
              <a:t> MC</a:t>
            </a:r>
          </a:p>
          <a:p>
            <a:r>
              <a:rPr lang="en-US" sz="1200" b="0" i="0" kern="1200" dirty="0">
                <a:solidFill>
                  <a:schemeClr val="tx1"/>
                </a:solidFill>
                <a:effectLst/>
                <a:latin typeface="+mn-lt"/>
                <a:ea typeface="+mn-ea"/>
                <a:cs typeface="+mn-cs"/>
              </a:rPr>
              <a:t>SO</a:t>
            </a:r>
          </a:p>
          <a:p>
            <a:r>
              <a:rPr lang="en-US" sz="1200" b="0" i="0" kern="1200" dirty="0">
                <a:solidFill>
                  <a:schemeClr val="tx1"/>
                </a:solidFill>
                <a:effectLst/>
                <a:latin typeface="+mn-lt"/>
                <a:ea typeface="+mn-ea"/>
                <a:cs typeface="+mn-cs"/>
              </a:rPr>
              <a:t>Pediatrics. 2012;129(5):877.</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pPr/>
              <a:t>36</a:t>
            </a:fld>
            <a:endParaRPr lang="en-US"/>
          </a:p>
        </p:txBody>
      </p:sp>
    </p:spTree>
    <p:extLst>
      <p:ext uri="{BB962C8B-B14F-4D97-AF65-F5344CB8AC3E}">
        <p14:creationId xmlns:p14="http://schemas.microsoft.com/office/powerpoint/2010/main" val="2981993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previously healthy 15 year old girl with </a:t>
            </a:r>
            <a:r>
              <a:rPr lang="en-US" dirty="0" err="1"/>
              <a:t>periumbilical</a:t>
            </a:r>
            <a:r>
              <a:rPr lang="en-US" dirty="0"/>
              <a:t> pain followed</a:t>
            </a:r>
            <a:r>
              <a:rPr lang="en-US" baseline="0" dirty="0"/>
              <a:t> by emesis and persistent nausea.</a:t>
            </a:r>
          </a:p>
          <a:p>
            <a:r>
              <a:rPr lang="en-US" baseline="0" dirty="0"/>
              <a:t>The pain migrated to the right lower quadrant where she has pain.</a:t>
            </a:r>
          </a:p>
          <a:p>
            <a:r>
              <a:rPr lang="en-US" baseline="0" dirty="0"/>
              <a:t>Tm 101.3  Tender to percussion RLQ.   WBC count 13 (ANC 8000)</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pPr/>
              <a:t>37</a:t>
            </a:fld>
            <a:endParaRPr lang="en-US"/>
          </a:p>
        </p:txBody>
      </p:sp>
    </p:spTree>
    <p:extLst>
      <p:ext uri="{BB962C8B-B14F-4D97-AF65-F5344CB8AC3E}">
        <p14:creationId xmlns:p14="http://schemas.microsoft.com/office/powerpoint/2010/main" val="1387962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38</a:t>
            </a:fld>
            <a:endParaRPr lang="en-US"/>
          </a:p>
        </p:txBody>
      </p:sp>
    </p:spTree>
    <p:extLst>
      <p:ext uri="{BB962C8B-B14F-4D97-AF65-F5344CB8AC3E}">
        <p14:creationId xmlns:p14="http://schemas.microsoft.com/office/powerpoint/2010/main" val="3934016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Scan time 19 minutes</a:t>
            </a:r>
          </a:p>
        </p:txBody>
      </p:sp>
      <p:sp>
        <p:nvSpPr>
          <p:cNvPr id="4" name="Slide Number Placeholder 3"/>
          <p:cNvSpPr>
            <a:spLocks noGrp="1"/>
          </p:cNvSpPr>
          <p:nvPr>
            <p:ph type="sldNum" sz="quarter" idx="10"/>
          </p:nvPr>
        </p:nvSpPr>
        <p:spPr/>
        <p:txBody>
          <a:bodyPr/>
          <a:lstStyle/>
          <a:p>
            <a:fld id="{73C43B9B-87D0-4380-A962-F69BD125AC41}" type="slidenum">
              <a:rPr lang="en-US" smtClean="0"/>
              <a:pPr/>
              <a:t>39</a:t>
            </a:fld>
            <a:endParaRPr lang="en-US"/>
          </a:p>
        </p:txBody>
      </p:sp>
    </p:spTree>
    <p:extLst>
      <p:ext uri="{BB962C8B-B14F-4D97-AF65-F5344CB8AC3E}">
        <p14:creationId xmlns:p14="http://schemas.microsoft.com/office/powerpoint/2010/main" val="41156041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40</a:t>
            </a:fld>
            <a:endParaRPr lang="en-US"/>
          </a:p>
        </p:txBody>
      </p:sp>
    </p:spTree>
    <p:extLst>
      <p:ext uri="{BB962C8B-B14F-4D97-AF65-F5344CB8AC3E}">
        <p14:creationId xmlns:p14="http://schemas.microsoft.com/office/powerpoint/2010/main" val="475441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Note, PAS</a:t>
            </a:r>
            <a:r>
              <a:rPr lang="en-US" baseline="0" dirty="0"/>
              <a:t> has WBC in it from the get go!</a:t>
            </a:r>
            <a:endParaRPr lang="en-US" dirty="0"/>
          </a:p>
        </p:txBody>
      </p:sp>
      <p:sp>
        <p:nvSpPr>
          <p:cNvPr id="4" name="Slide Number Placeholder 3"/>
          <p:cNvSpPr>
            <a:spLocks noGrp="1"/>
          </p:cNvSpPr>
          <p:nvPr>
            <p:ph type="sldNum" sz="quarter" idx="10"/>
          </p:nvPr>
        </p:nvSpPr>
        <p:spPr/>
        <p:txBody>
          <a:bodyPr/>
          <a:lstStyle/>
          <a:p>
            <a:fld id="{728390A3-FAC6-6749-A757-6CA639558B7D}" type="slidenum">
              <a:rPr lang="en-US" smtClean="0"/>
              <a:t>51</a:t>
            </a:fld>
            <a:endParaRPr lang="en-US"/>
          </a:p>
        </p:txBody>
      </p:sp>
    </p:spTree>
    <p:extLst>
      <p:ext uri="{BB962C8B-B14F-4D97-AF65-F5344CB8AC3E}">
        <p14:creationId xmlns:p14="http://schemas.microsoft.com/office/powerpoint/2010/main" val="3272913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8</a:t>
            </a:fld>
            <a:endParaRPr lang="en-US"/>
          </a:p>
        </p:txBody>
      </p:sp>
    </p:spTree>
    <p:extLst>
      <p:ext uri="{BB962C8B-B14F-4D97-AF65-F5344CB8AC3E}">
        <p14:creationId xmlns:p14="http://schemas.microsoft.com/office/powerpoint/2010/main" val="54208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Human</a:t>
            </a:r>
          </a:p>
          <a:p>
            <a:r>
              <a:rPr lang="en-US" dirty="0"/>
              <a:t>B </a:t>
            </a:r>
            <a:r>
              <a:rPr lang="en-US" dirty="0" err="1"/>
              <a:t>Oragutang</a:t>
            </a:r>
            <a:endParaRPr lang="en-US" dirty="0"/>
          </a:p>
          <a:p>
            <a:r>
              <a:rPr lang="en-US" dirty="0"/>
              <a:t>C Lemur</a:t>
            </a:r>
          </a:p>
          <a:p>
            <a:r>
              <a:rPr lang="en-US" dirty="0"/>
              <a:t>D</a:t>
            </a:r>
            <a:r>
              <a:rPr lang="en-US" baseline="0" dirty="0"/>
              <a:t> Wombat</a:t>
            </a:r>
          </a:p>
          <a:p>
            <a:r>
              <a:rPr lang="en-US" baseline="0" dirty="0"/>
              <a:t>E </a:t>
            </a:r>
            <a:r>
              <a:rPr lang="en-US" baseline="0" dirty="0" err="1"/>
              <a:t>Rabbbit</a:t>
            </a:r>
            <a:endParaRPr lang="en-US" baseline="0" dirty="0"/>
          </a:p>
          <a:p>
            <a:r>
              <a:rPr lang="en-US" baseline="0" dirty="0"/>
              <a:t>F Cuscus</a:t>
            </a:r>
          </a:p>
          <a:p>
            <a:r>
              <a:rPr lang="en-US" baseline="0" dirty="0"/>
              <a:t>G </a:t>
            </a:r>
            <a:r>
              <a:rPr lang="en-US" baseline="0" dirty="0" err="1"/>
              <a:t>Squirel</a:t>
            </a:r>
            <a:endParaRPr lang="en-US" baseline="0" dirty="0"/>
          </a:p>
          <a:p>
            <a:r>
              <a:rPr lang="en-US" baseline="0" dirty="0"/>
              <a:t>H  Possum</a:t>
            </a:r>
          </a:p>
          <a:p>
            <a:r>
              <a:rPr lang="en-US" baseline="0" dirty="0"/>
              <a:t>I  Mole-Rat</a:t>
            </a:r>
          </a:p>
          <a:p>
            <a:r>
              <a:rPr lang="en-US" baseline="0" dirty="0"/>
              <a:t>J Porcupine</a:t>
            </a:r>
          </a:p>
          <a:p>
            <a:r>
              <a:rPr lang="en-US" baseline="0" dirty="0"/>
              <a:t>K beaver</a:t>
            </a:r>
          </a:p>
          <a:p>
            <a:r>
              <a:rPr lang="en-US" baseline="0" dirty="0"/>
              <a:t>L </a:t>
            </a:r>
            <a:r>
              <a:rPr lang="en-US" baseline="0" dirty="0" err="1"/>
              <a:t>Medow</a:t>
            </a:r>
            <a:r>
              <a:rPr lang="en-US" baseline="0" dirty="0"/>
              <a:t> Vole</a:t>
            </a:r>
          </a:p>
          <a:p>
            <a:r>
              <a:rPr lang="en-US" baseline="0" dirty="0"/>
              <a:t>M Koala</a:t>
            </a:r>
          </a:p>
          <a:p>
            <a:r>
              <a:rPr lang="en-US" baseline="0" dirty="0"/>
              <a:t>N Platypus</a:t>
            </a:r>
          </a:p>
          <a:p>
            <a:r>
              <a:rPr lang="en-US" dirty="0"/>
              <a:t>O Echidna (Anteater)</a:t>
            </a:r>
          </a:p>
        </p:txBody>
      </p:sp>
      <p:sp>
        <p:nvSpPr>
          <p:cNvPr id="4" name="Slide Number Placeholder 3"/>
          <p:cNvSpPr>
            <a:spLocks noGrp="1"/>
          </p:cNvSpPr>
          <p:nvPr>
            <p:ph type="sldNum" sz="quarter" idx="10"/>
          </p:nvPr>
        </p:nvSpPr>
        <p:spPr/>
        <p:txBody>
          <a:bodyPr/>
          <a:lstStyle/>
          <a:p>
            <a:fld id="{73C43B9B-87D0-4380-A962-F69BD125AC41}" type="slidenum">
              <a:rPr lang="en-US" smtClean="0"/>
              <a:pPr/>
              <a:t>9</a:t>
            </a:fld>
            <a:endParaRPr lang="en-US"/>
          </a:p>
        </p:txBody>
      </p:sp>
    </p:spTree>
    <p:extLst>
      <p:ext uri="{BB962C8B-B14F-4D97-AF65-F5344CB8AC3E}">
        <p14:creationId xmlns:p14="http://schemas.microsoft.com/office/powerpoint/2010/main" val="16074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Underdeveloped </a:t>
            </a:r>
            <a:r>
              <a:rPr lang="en-US" dirty="0" err="1"/>
              <a:t>omentum</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pPr/>
              <a:t>10</a:t>
            </a:fld>
            <a:endParaRPr lang="en-US"/>
          </a:p>
        </p:txBody>
      </p:sp>
    </p:spTree>
    <p:extLst>
      <p:ext uri="{BB962C8B-B14F-4D97-AF65-F5344CB8AC3E}">
        <p14:creationId xmlns:p14="http://schemas.microsoft.com/office/powerpoint/2010/main" val="391986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11</a:t>
            </a:fld>
            <a:endParaRPr lang="en-US"/>
          </a:p>
        </p:txBody>
      </p:sp>
    </p:spTree>
    <p:extLst>
      <p:ext uri="{BB962C8B-B14F-4D97-AF65-F5344CB8AC3E}">
        <p14:creationId xmlns:p14="http://schemas.microsoft.com/office/powerpoint/2010/main" val="4184692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12</a:t>
            </a:fld>
            <a:endParaRPr lang="en-US"/>
          </a:p>
        </p:txBody>
      </p:sp>
    </p:spTree>
    <p:extLst>
      <p:ext uri="{BB962C8B-B14F-4D97-AF65-F5344CB8AC3E}">
        <p14:creationId xmlns:p14="http://schemas.microsoft.com/office/powerpoint/2010/main" val="2771481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pPr/>
              <a:t>13</a:t>
            </a:fld>
            <a:endParaRPr lang="en-US"/>
          </a:p>
        </p:txBody>
      </p:sp>
    </p:spTree>
    <p:extLst>
      <p:ext uri="{BB962C8B-B14F-4D97-AF65-F5344CB8AC3E}">
        <p14:creationId xmlns:p14="http://schemas.microsoft.com/office/powerpoint/2010/main" val="4128029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76200"/>
            <a:ext cx="9144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rrowheads="1"/>
          </p:cNvSpPr>
          <p:nvPr userDrawn="1"/>
        </p:nvSpPr>
        <p:spPr bwMode="auto">
          <a:xfrm>
            <a:off x="0" y="6011863"/>
            <a:ext cx="9144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 name="Rectangle 3"/>
          <p:cNvSpPr>
            <a:spLocks noChangeArrowheads="1"/>
          </p:cNvSpPr>
          <p:nvPr userDrawn="1"/>
        </p:nvSpPr>
        <p:spPr bwMode="auto">
          <a:xfrm>
            <a:off x="0" y="5748338"/>
            <a:ext cx="9144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userDrawn="1"/>
        </p:nvSpPr>
        <p:spPr bwMode="auto">
          <a:xfrm>
            <a:off x="0" y="228600"/>
            <a:ext cx="9144000" cy="5664200"/>
          </a:xfrm>
          <a:prstGeom prst="rect">
            <a:avLst/>
          </a:prstGeom>
          <a:solidFill>
            <a:schemeClr val="accent6"/>
          </a:solidFill>
          <a:ln w="9525">
            <a:noFill/>
            <a:miter lim="800000"/>
            <a:headEnd/>
            <a:tailEnd/>
          </a:ln>
        </p:spPr>
        <p:txBody>
          <a:bodyPr wrap="none" anchor="ctr"/>
          <a:lstStyle/>
          <a:p>
            <a:endParaRPr lang="en-US"/>
          </a:p>
        </p:txBody>
      </p:sp>
      <p:pic>
        <p:nvPicPr>
          <p:cNvPr id="11" name="Picture 12" descr="YSM_Shield_CMYK.jpg"/>
          <p:cNvPicPr>
            <a:picLocks noChangeAspect="1"/>
          </p:cNvPicPr>
          <p:nvPr userDrawn="1"/>
        </p:nvPicPr>
        <p:blipFill>
          <a:blip r:embed="rId2" cstate="print"/>
          <a:srcRect/>
          <a:stretch>
            <a:fillRect/>
          </a:stretch>
        </p:blipFill>
        <p:spPr bwMode="auto">
          <a:xfrm>
            <a:off x="8343900" y="6143625"/>
            <a:ext cx="571500" cy="714375"/>
          </a:xfrm>
          <a:prstGeom prst="rect">
            <a:avLst/>
          </a:prstGeom>
          <a:noFill/>
          <a:ln w="9525">
            <a:noFill/>
            <a:miter lim="800000"/>
            <a:headEnd/>
            <a:tailEnd/>
          </a:ln>
        </p:spPr>
      </p:pic>
      <p:pic>
        <p:nvPicPr>
          <p:cNvPr id="12" name="Picture 2" descr="Z:\Justin\Logos\YSM\New Brand\YSM_YaleBlue_CMYK.png"/>
          <p:cNvPicPr>
            <a:picLocks noChangeAspect="1" noChangeArrowheads="1"/>
          </p:cNvPicPr>
          <p:nvPr userDrawn="1"/>
        </p:nvPicPr>
        <p:blipFill>
          <a:blip r:embed="rId3" cstate="print"/>
          <a:srcRect/>
          <a:stretch>
            <a:fillRect/>
          </a:stretch>
        </p:blipFill>
        <p:spPr bwMode="auto">
          <a:xfrm>
            <a:off x="533400" y="6343356"/>
            <a:ext cx="3652837" cy="266993"/>
          </a:xfrm>
          <a:prstGeom prst="rect">
            <a:avLst/>
          </a:prstGeom>
          <a:noFill/>
        </p:spPr>
      </p:pic>
      <p:sp>
        <p:nvSpPr>
          <p:cNvPr id="13" name="Title Placeholder 14"/>
          <p:cNvSpPr>
            <a:spLocks noGrp="1"/>
          </p:cNvSpPr>
          <p:nvPr>
            <p:ph type="title" hasCustomPrompt="1"/>
          </p:nvPr>
        </p:nvSpPr>
        <p:spPr>
          <a:xfrm>
            <a:off x="533400" y="990600"/>
            <a:ext cx="8229600" cy="1541463"/>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dirty="0"/>
              <a:t>Click to edit Presentation Title </a:t>
            </a:r>
          </a:p>
        </p:txBody>
      </p:sp>
      <p:sp>
        <p:nvSpPr>
          <p:cNvPr id="17" name="Text Placeholder 16"/>
          <p:cNvSpPr>
            <a:spLocks noGrp="1"/>
          </p:cNvSpPr>
          <p:nvPr>
            <p:ph type="body" sz="quarter" idx="10" hasCustomPrompt="1"/>
          </p:nvPr>
        </p:nvSpPr>
        <p:spPr>
          <a:xfrm>
            <a:off x="533400" y="2514600"/>
            <a:ext cx="8229600" cy="914400"/>
          </a:xfr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defRPr/>
            </a:pPr>
            <a:r>
              <a:rPr lang="en-US" sz="2400" kern="1200" noProof="0" dirty="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533400" y="3657600"/>
            <a:ext cx="8229600" cy="762000"/>
          </a:xfrm>
        </p:spPr>
        <p:txBody>
          <a:bodyPr/>
          <a:lstStyle>
            <a:lvl1pPr>
              <a:buNone/>
              <a:defRPr lang="en-US" sz="1800" i="1" kern="1200" baseline="0" dirty="0" smtClean="0">
                <a:solidFill>
                  <a:schemeClr val="bg1"/>
                </a:solidFill>
                <a:latin typeface="Georgia" pitchFamily="18" charset="0"/>
                <a:ea typeface="ＭＳ Ｐゴシック" pitchFamily="34" charset="-128"/>
                <a:cs typeface="+mn-cs"/>
              </a:defRPr>
            </a:lvl1pPr>
          </a:lstStyle>
          <a:p>
            <a:pPr marL="342900" lvl="0" indent="-342900" algn="l" defTabSz="914400" rtl="0" eaLnBrk="1" fontAlgn="base" latinLnBrk="0" hangingPunct="1">
              <a:spcBef>
                <a:spcPct val="0"/>
              </a:spcBef>
              <a:spcAft>
                <a:spcPct val="0"/>
              </a:spcAft>
            </a:pPr>
            <a:r>
              <a:rPr lang="en-US" dirty="0"/>
              <a:t>Click to edit presenter’s name and presentation’s date</a:t>
            </a: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76200"/>
            <a:ext cx="9144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8163" y="152400"/>
            <a:ext cx="8123237" cy="595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12/13/18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4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12/13/18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24214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9144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9144000" cy="1163638"/>
          </a:xfrm>
          <a:prstGeom prst="rect">
            <a:avLst/>
          </a:prstGeom>
          <a:solidFill>
            <a:schemeClr val="accent6"/>
          </a:solidFill>
          <a:ln w="9525">
            <a:noFill/>
            <a:miter lim="800000"/>
            <a:headEnd/>
            <a:tailEnd/>
          </a:ln>
          <a:effectLst/>
        </p:spPr>
        <p:txBody>
          <a:bodyPr wrap="none" anchor="ctr"/>
          <a:lstStyle/>
          <a:p>
            <a:pPr>
              <a:defRPr/>
            </a:pPr>
            <a:endParaRPr lang="en-US">
              <a:latin typeface="Arial" charset="0"/>
              <a:ea typeface="MS PGothic" pitchFamily="34" charset="-128"/>
            </a:endParaRPr>
          </a:p>
        </p:txBody>
      </p:sp>
      <p:sp>
        <p:nvSpPr>
          <p:cNvPr id="1028" name="Rectangle 4"/>
          <p:cNvSpPr>
            <a:spLocks noGrp="1" noChangeArrowheads="1"/>
          </p:cNvSpPr>
          <p:nvPr>
            <p:ph type="title"/>
          </p:nvPr>
        </p:nvSpPr>
        <p:spPr bwMode="auto">
          <a:xfrm>
            <a:off x="538163" y="152400"/>
            <a:ext cx="813593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538163" y="1447800"/>
            <a:ext cx="8123237"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ltLang="ko-KR" dirty="0"/>
          </a:p>
        </p:txBody>
      </p:sp>
      <p:sp>
        <p:nvSpPr>
          <p:cNvPr id="4103" name="Text Box 7"/>
          <p:cNvSpPr txBox="1">
            <a:spLocks noChangeArrowheads="1"/>
          </p:cNvSpPr>
          <p:nvPr/>
        </p:nvSpPr>
        <p:spPr bwMode="auto">
          <a:xfrm>
            <a:off x="7704138" y="6584950"/>
            <a:ext cx="1295400" cy="214313"/>
          </a:xfrm>
          <a:prstGeom prst="rect">
            <a:avLst/>
          </a:prstGeom>
          <a:noFill/>
          <a:ln w="9525" algn="ctr">
            <a:noFill/>
            <a:miter lim="800000"/>
            <a:headEnd/>
            <a:tailEnd/>
          </a:ln>
          <a:effectLst/>
        </p:spPr>
        <p:txBody>
          <a:bodyPr>
            <a:spAutoFit/>
          </a:bodyPr>
          <a:lstStyle/>
          <a:p>
            <a:pPr algn="r">
              <a:spcBef>
                <a:spcPct val="50000"/>
              </a:spcBef>
            </a:pPr>
            <a:r>
              <a:rPr lang="en-US" altLang="ko-KR" sz="800" b="1" dirty="0">
                <a:solidFill>
                  <a:schemeClr val="tx2"/>
                </a:solidFill>
                <a:latin typeface="Georgia" pitchFamily="18" charset="0"/>
                <a:ea typeface="Gulim" pitchFamily="34" charset="-127"/>
              </a:rPr>
              <a:t>S L I D E  </a:t>
            </a:r>
            <a:fld id="{B6E65EB1-8770-4D6F-9BAC-B5A9D136F4D3}" type="slidenum">
              <a:rPr lang="en-US" altLang="ko-KR" sz="800" b="1">
                <a:solidFill>
                  <a:schemeClr val="tx2"/>
                </a:solidFill>
                <a:latin typeface="Georgia" pitchFamily="18" charset="0"/>
                <a:ea typeface="Gulim" pitchFamily="34" charset="-127"/>
              </a:rPr>
              <a:pPr algn="r">
                <a:spcBef>
                  <a:spcPct val="50000"/>
                </a:spcBef>
              </a:pPr>
              <a:t>‹#›</a:t>
            </a:fld>
            <a:endParaRPr lang="en-US" altLang="ko-KR" sz="800" b="1" dirty="0">
              <a:solidFill>
                <a:schemeClr val="tx2"/>
              </a:solidFill>
              <a:latin typeface="Georgia" pitchFamily="18" charset="0"/>
              <a:ea typeface="Gulim" pitchFamily="34" charset="-127"/>
            </a:endParaRPr>
          </a:p>
        </p:txBody>
      </p:sp>
      <p:sp>
        <p:nvSpPr>
          <p:cNvPr id="4118" name="Rectangle 22"/>
          <p:cNvSpPr>
            <a:spLocks noChangeArrowheads="1"/>
          </p:cNvSpPr>
          <p:nvPr/>
        </p:nvSpPr>
        <p:spPr bwMode="auto">
          <a:xfrm>
            <a:off x="0" y="6451600"/>
            <a:ext cx="9144000" cy="58738"/>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a:latin typeface="Arial" charset="0"/>
              <a:ea typeface="MS PGothic" pitchFamily="34" charset="-128"/>
            </a:endParaRPr>
          </a:p>
        </p:txBody>
      </p:sp>
      <p:pic>
        <p:nvPicPr>
          <p:cNvPr id="1032" name="Picture 9" descr="YSM_Black_80%.eps"/>
          <p:cNvPicPr>
            <a:picLocks noChangeAspect="1"/>
          </p:cNvPicPr>
          <p:nvPr/>
        </p:nvPicPr>
        <p:blipFill>
          <a:blip r:embed="rId7" cstate="print"/>
          <a:srcRect/>
          <a:stretch>
            <a:fillRect/>
          </a:stretch>
        </p:blipFill>
        <p:spPr bwMode="auto">
          <a:xfrm>
            <a:off x="538163" y="6591300"/>
            <a:ext cx="2154237" cy="160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Lst>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image" Target="../media/image9.tm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541463"/>
          </a:xfrm>
        </p:spPr>
        <p:txBody>
          <a:bodyPr/>
          <a:lstStyle/>
          <a:p>
            <a:pPr algn="ctr"/>
            <a:r>
              <a:rPr lang="en-US" dirty="0"/>
              <a:t>PEM ECHO SERIES</a:t>
            </a:r>
          </a:p>
        </p:txBody>
      </p:sp>
      <p:sp>
        <p:nvSpPr>
          <p:cNvPr id="3" name="Text Placeholder 2"/>
          <p:cNvSpPr>
            <a:spLocks noGrp="1"/>
          </p:cNvSpPr>
          <p:nvPr>
            <p:ph type="body" sz="quarter" idx="10"/>
          </p:nvPr>
        </p:nvSpPr>
        <p:spPr>
          <a:xfrm>
            <a:off x="533400" y="2362200"/>
            <a:ext cx="8229600" cy="914400"/>
          </a:xfrm>
        </p:spPr>
        <p:txBody>
          <a:bodyPr/>
          <a:lstStyle/>
          <a:p>
            <a:pPr algn="ctr"/>
            <a:r>
              <a:rPr lang="en-US" sz="3600" i="1" dirty="0">
                <a:solidFill>
                  <a:srgbClr val="FFFF00"/>
                </a:solidFill>
              </a:rPr>
              <a:t>Building a Community of Practice</a:t>
            </a:r>
          </a:p>
        </p:txBody>
      </p:sp>
      <p:sp>
        <p:nvSpPr>
          <p:cNvPr id="4" name="Text Placeholder 3"/>
          <p:cNvSpPr>
            <a:spLocks noGrp="1"/>
          </p:cNvSpPr>
          <p:nvPr>
            <p:ph type="body" sz="quarter" idx="11"/>
          </p:nvPr>
        </p:nvSpPr>
        <p:spPr>
          <a:xfrm>
            <a:off x="0" y="3124200"/>
            <a:ext cx="9144000" cy="762000"/>
          </a:xfrm>
        </p:spPr>
        <p:txBody>
          <a:bodyPr>
            <a:noAutofit/>
          </a:bodyPr>
          <a:lstStyle/>
          <a:p>
            <a:pPr algn="r"/>
            <a:endParaRPr lang="en-US" dirty="0"/>
          </a:p>
          <a:p>
            <a:r>
              <a:rPr lang="en-US" b="1" dirty="0"/>
              <a:t>PEM Team – Drs. Auerbach, Garcia, Goldman, Gross, </a:t>
            </a:r>
            <a:r>
              <a:rPr lang="en-US" b="1" dirty="0" err="1"/>
              <a:t>Woll</a:t>
            </a:r>
            <a:r>
              <a:rPr lang="en-US" b="1" dirty="0"/>
              <a:t> and </a:t>
            </a:r>
            <a:r>
              <a:rPr lang="en-US" b="1" dirty="0" err="1"/>
              <a:t>Tiyyagura</a:t>
            </a:r>
            <a:endParaRPr lang="en-US" b="1" dirty="0"/>
          </a:p>
          <a:p>
            <a:pPr algn="r"/>
            <a:endParaRPr lang="en-US" dirty="0"/>
          </a:p>
          <a:p>
            <a:pPr algn="ctr"/>
            <a:r>
              <a:rPr lang="en-US" dirty="0"/>
              <a:t>Today’s Featured Speaker:</a:t>
            </a:r>
          </a:p>
          <a:p>
            <a:pPr algn="ctr"/>
            <a:r>
              <a:rPr lang="en-US" dirty="0"/>
              <a:t>David Stitelman, M.D.</a:t>
            </a:r>
          </a:p>
          <a:p>
            <a:pPr algn="ctr"/>
            <a:r>
              <a:rPr lang="en-US" dirty="0"/>
              <a:t>Assistant Professor of Surgery</a:t>
            </a:r>
          </a:p>
          <a:p>
            <a:pPr algn="ctr"/>
            <a:r>
              <a:rPr lang="en-US" dirty="0"/>
              <a:t>Yale University School of Medicine</a:t>
            </a:r>
          </a:p>
          <a:p>
            <a:pPr algn="ctr"/>
            <a:r>
              <a:rPr lang="en-US" dirty="0"/>
              <a:t>December 13</a:t>
            </a:r>
            <a:r>
              <a:rPr lang="en-US" baseline="30000" dirty="0"/>
              <a:t>th</a:t>
            </a:r>
            <a:r>
              <a:rPr lang="en-US" dirty="0"/>
              <a:t>,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does the appendix do?</a:t>
            </a:r>
            <a:endParaRPr lang="en-US" sz="2000"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538" y="2648664"/>
            <a:ext cx="1705446" cy="2099238"/>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1447800"/>
            <a:ext cx="3569732" cy="4500967"/>
          </a:xfrm>
          <a:prstGeom prst="rect">
            <a:avLst/>
          </a:prstGeom>
        </p:spPr>
      </p:pic>
      <p:sp>
        <p:nvSpPr>
          <p:cNvPr id="7" name="TextBox 6"/>
          <p:cNvSpPr txBox="1"/>
          <p:nvPr/>
        </p:nvSpPr>
        <p:spPr>
          <a:xfrm>
            <a:off x="3539331" y="1634563"/>
            <a:ext cx="1032669" cy="276999"/>
          </a:xfrm>
          <a:prstGeom prst="rect">
            <a:avLst/>
          </a:prstGeom>
          <a:noFill/>
        </p:spPr>
        <p:txBody>
          <a:bodyPr wrap="square" rtlCol="0">
            <a:spAutoFit/>
          </a:bodyPr>
          <a:lstStyle/>
          <a:p>
            <a:r>
              <a:rPr lang="en-US" sz="1200" dirty="0">
                <a:solidFill>
                  <a:srgbClr val="FF0000"/>
                </a:solidFill>
              </a:rPr>
              <a:t>Human</a:t>
            </a:r>
          </a:p>
        </p:txBody>
      </p:sp>
      <p:sp>
        <p:nvSpPr>
          <p:cNvPr id="8" name="TextBox 7"/>
          <p:cNvSpPr txBox="1"/>
          <p:nvPr/>
        </p:nvSpPr>
        <p:spPr>
          <a:xfrm>
            <a:off x="5029200" y="2590800"/>
            <a:ext cx="1032669" cy="276999"/>
          </a:xfrm>
          <a:prstGeom prst="rect">
            <a:avLst/>
          </a:prstGeom>
          <a:noFill/>
        </p:spPr>
        <p:txBody>
          <a:bodyPr wrap="square" rtlCol="0">
            <a:spAutoFit/>
          </a:bodyPr>
          <a:lstStyle/>
          <a:p>
            <a:r>
              <a:rPr lang="en-US" sz="1200" dirty="0">
                <a:solidFill>
                  <a:srgbClr val="FF0000"/>
                </a:solidFill>
              </a:rPr>
              <a:t>Squirrel</a:t>
            </a:r>
          </a:p>
        </p:txBody>
      </p:sp>
      <p:sp>
        <p:nvSpPr>
          <p:cNvPr id="9" name="TextBox 8"/>
          <p:cNvSpPr txBox="1"/>
          <p:nvPr/>
        </p:nvSpPr>
        <p:spPr>
          <a:xfrm>
            <a:off x="3996531" y="5623504"/>
            <a:ext cx="1032669" cy="276999"/>
          </a:xfrm>
          <a:prstGeom prst="rect">
            <a:avLst/>
          </a:prstGeom>
          <a:noFill/>
        </p:spPr>
        <p:txBody>
          <a:bodyPr wrap="square" rtlCol="0">
            <a:spAutoFit/>
          </a:bodyPr>
          <a:lstStyle/>
          <a:p>
            <a:r>
              <a:rPr lang="en-US" sz="1200" dirty="0">
                <a:solidFill>
                  <a:srgbClr val="FF0000"/>
                </a:solidFill>
              </a:rPr>
              <a:t>Koala</a:t>
            </a:r>
          </a:p>
        </p:txBody>
      </p:sp>
      <p:sp>
        <p:nvSpPr>
          <p:cNvPr id="10" name="TextBox 9"/>
          <p:cNvSpPr txBox="1"/>
          <p:nvPr/>
        </p:nvSpPr>
        <p:spPr>
          <a:xfrm>
            <a:off x="6061869" y="5257800"/>
            <a:ext cx="1032669" cy="276999"/>
          </a:xfrm>
          <a:prstGeom prst="rect">
            <a:avLst/>
          </a:prstGeom>
          <a:noFill/>
        </p:spPr>
        <p:txBody>
          <a:bodyPr wrap="square" rtlCol="0">
            <a:spAutoFit/>
          </a:bodyPr>
          <a:lstStyle/>
          <a:p>
            <a:r>
              <a:rPr lang="en-US" sz="1200" dirty="0">
                <a:solidFill>
                  <a:srgbClr val="FF0000"/>
                </a:solidFill>
              </a:rPr>
              <a:t>Anteater</a:t>
            </a:r>
          </a:p>
        </p:txBody>
      </p:sp>
      <p:sp>
        <p:nvSpPr>
          <p:cNvPr id="11" name="TextBox 10"/>
          <p:cNvSpPr txBox="1"/>
          <p:nvPr/>
        </p:nvSpPr>
        <p:spPr>
          <a:xfrm>
            <a:off x="5078531" y="1346205"/>
            <a:ext cx="1032669" cy="276999"/>
          </a:xfrm>
          <a:prstGeom prst="rect">
            <a:avLst/>
          </a:prstGeom>
          <a:noFill/>
        </p:spPr>
        <p:txBody>
          <a:bodyPr wrap="square" rtlCol="0">
            <a:spAutoFit/>
          </a:bodyPr>
          <a:lstStyle/>
          <a:p>
            <a:r>
              <a:rPr lang="en-US" sz="1200" dirty="0">
                <a:solidFill>
                  <a:srgbClr val="FF0000"/>
                </a:solidFill>
              </a:rPr>
              <a:t>Orangutan</a:t>
            </a:r>
          </a:p>
        </p:txBody>
      </p:sp>
      <p:pic>
        <p:nvPicPr>
          <p:cNvPr id="13" name="Picture 1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163" y="1321084"/>
            <a:ext cx="2509461" cy="5048033"/>
          </a:xfrm>
          <a:prstGeom prst="rect">
            <a:avLst/>
          </a:prstGeom>
        </p:spPr>
      </p:pic>
    </p:spTree>
    <p:extLst>
      <p:ext uri="{BB962C8B-B14F-4D97-AF65-F5344CB8AC3E}">
        <p14:creationId xmlns:p14="http://schemas.microsoft.com/office/powerpoint/2010/main" val="377203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Appendicitis--Some Numbers</a:t>
            </a:r>
            <a:endParaRPr lang="en-US" sz="2000" dirty="0"/>
          </a:p>
        </p:txBody>
      </p:sp>
      <p:sp>
        <p:nvSpPr>
          <p:cNvPr id="3" name="TextBox 2"/>
          <p:cNvSpPr txBox="1"/>
          <p:nvPr/>
        </p:nvSpPr>
        <p:spPr>
          <a:xfrm>
            <a:off x="1054100" y="2438400"/>
            <a:ext cx="7620000" cy="2031325"/>
          </a:xfrm>
          <a:prstGeom prst="rect">
            <a:avLst/>
          </a:prstGeom>
          <a:noFill/>
        </p:spPr>
        <p:txBody>
          <a:bodyPr wrap="square" rtlCol="0">
            <a:spAutoFit/>
          </a:bodyPr>
          <a:lstStyle/>
          <a:p>
            <a:r>
              <a:rPr lang="en-US" dirty="0"/>
              <a:t>Lifetime Incidence 6-9% </a:t>
            </a:r>
          </a:p>
          <a:p>
            <a:endParaRPr lang="en-US" dirty="0"/>
          </a:p>
          <a:p>
            <a:r>
              <a:rPr lang="en-US" dirty="0"/>
              <a:t>Most frequently 10 – 20 years of age</a:t>
            </a:r>
          </a:p>
          <a:p>
            <a:endParaRPr lang="en-US" dirty="0"/>
          </a:p>
          <a:p>
            <a:r>
              <a:rPr lang="en-US" dirty="0"/>
              <a:t>Younger children have a greater frequency of perforation (40%)</a:t>
            </a:r>
          </a:p>
          <a:p>
            <a:endParaRPr lang="en-US" dirty="0"/>
          </a:p>
          <a:p>
            <a:r>
              <a:rPr lang="en-US" dirty="0"/>
              <a:t>30% Misdiagnosed initially</a:t>
            </a:r>
          </a:p>
        </p:txBody>
      </p:sp>
    </p:spTree>
    <p:extLst>
      <p:ext uri="{BB962C8B-B14F-4D97-AF65-F5344CB8AC3E}">
        <p14:creationId xmlns:p14="http://schemas.microsoft.com/office/powerpoint/2010/main" val="3617269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Pathophysiology</a:t>
            </a:r>
            <a:endParaRPr lang="en-US" sz="2000" dirty="0"/>
          </a:p>
        </p:txBody>
      </p:sp>
      <p:sp>
        <p:nvSpPr>
          <p:cNvPr id="3" name="TextBox 2"/>
          <p:cNvSpPr txBox="1"/>
          <p:nvPr/>
        </p:nvSpPr>
        <p:spPr>
          <a:xfrm>
            <a:off x="228600" y="1600200"/>
            <a:ext cx="7620000" cy="4247317"/>
          </a:xfrm>
          <a:prstGeom prst="rect">
            <a:avLst/>
          </a:prstGeom>
          <a:noFill/>
        </p:spPr>
        <p:txBody>
          <a:bodyPr wrap="square" rtlCol="0">
            <a:spAutoFit/>
          </a:bodyPr>
          <a:lstStyle/>
          <a:p>
            <a:r>
              <a:rPr lang="en-US" dirty="0"/>
              <a:t>Lymphoid Hyperplasia causes luminal obstruction</a:t>
            </a:r>
          </a:p>
          <a:p>
            <a:endParaRPr lang="en-US" dirty="0"/>
          </a:p>
          <a:p>
            <a:r>
              <a:rPr lang="en-US" dirty="0"/>
              <a:t>Blocked appendix secretes mucus and distends</a:t>
            </a:r>
          </a:p>
          <a:p>
            <a:endParaRPr lang="en-US" dirty="0"/>
          </a:p>
          <a:p>
            <a:r>
              <a:rPr lang="en-US" dirty="0"/>
              <a:t>Bacteria multiply</a:t>
            </a:r>
          </a:p>
          <a:p>
            <a:endParaRPr lang="en-US" dirty="0"/>
          </a:p>
          <a:p>
            <a:r>
              <a:rPr lang="en-US" dirty="0"/>
              <a:t>Mucosal bacterial invasion</a:t>
            </a:r>
          </a:p>
          <a:p>
            <a:endParaRPr lang="en-US" dirty="0"/>
          </a:p>
          <a:p>
            <a:r>
              <a:rPr lang="en-US" dirty="0"/>
              <a:t>Distention compromises venous flow</a:t>
            </a:r>
          </a:p>
          <a:p>
            <a:endParaRPr lang="en-US" dirty="0"/>
          </a:p>
          <a:p>
            <a:r>
              <a:rPr lang="en-US" dirty="0"/>
              <a:t>Trans-mural Inflammation sets in.</a:t>
            </a:r>
          </a:p>
          <a:p>
            <a:endParaRPr lang="en-US" dirty="0"/>
          </a:p>
          <a:p>
            <a:r>
              <a:rPr lang="en-US" dirty="0"/>
              <a:t>Necrosis (gangrene) follows</a:t>
            </a:r>
          </a:p>
          <a:p>
            <a:endParaRPr lang="en-US" dirty="0"/>
          </a:p>
          <a:p>
            <a:r>
              <a:rPr lang="en-US" dirty="0"/>
              <a:t>Perforation is a 36-48 hour event</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28" y="2617868"/>
            <a:ext cx="4024672" cy="2675651"/>
          </a:xfrm>
          <a:prstGeom prst="rect">
            <a:avLst/>
          </a:prstGeom>
        </p:spPr>
      </p:pic>
    </p:spTree>
    <p:extLst>
      <p:ext uri="{BB962C8B-B14F-4D97-AF65-F5344CB8AC3E}">
        <p14:creationId xmlns:p14="http://schemas.microsoft.com/office/powerpoint/2010/main" val="3744538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Classical Clinical Presentation</a:t>
            </a:r>
            <a:endParaRPr lang="en-US" sz="2000"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587182"/>
            <a:ext cx="2819794" cy="4229690"/>
          </a:xfrm>
          <a:prstGeom prst="rect">
            <a:avLst/>
          </a:prstGeom>
        </p:spPr>
      </p:pic>
      <p:sp>
        <p:nvSpPr>
          <p:cNvPr id="6" name="TextBox 5"/>
          <p:cNvSpPr txBox="1"/>
          <p:nvPr/>
        </p:nvSpPr>
        <p:spPr>
          <a:xfrm>
            <a:off x="1295400" y="2667000"/>
            <a:ext cx="6629400" cy="3139321"/>
          </a:xfrm>
          <a:prstGeom prst="rect">
            <a:avLst/>
          </a:prstGeom>
          <a:noFill/>
        </p:spPr>
        <p:txBody>
          <a:bodyPr wrap="square" rtlCol="0">
            <a:spAutoFit/>
          </a:bodyPr>
          <a:lstStyle/>
          <a:p>
            <a:r>
              <a:rPr lang="en-US" dirty="0" err="1"/>
              <a:t>Peri</a:t>
            </a:r>
            <a:r>
              <a:rPr lang="en-US" dirty="0"/>
              <a:t>-umbilical Pain</a:t>
            </a:r>
          </a:p>
          <a:p>
            <a:endParaRPr lang="en-US" dirty="0"/>
          </a:p>
          <a:p>
            <a:r>
              <a:rPr lang="en-US" dirty="0"/>
              <a:t>Anorexia/Emesis</a:t>
            </a:r>
          </a:p>
          <a:p>
            <a:endParaRPr lang="en-US" dirty="0"/>
          </a:p>
          <a:p>
            <a:r>
              <a:rPr lang="en-US" dirty="0"/>
              <a:t>Migration of Pain to RLQ (24h)</a:t>
            </a:r>
          </a:p>
          <a:p>
            <a:endParaRPr lang="en-US" dirty="0"/>
          </a:p>
          <a:p>
            <a:r>
              <a:rPr lang="en-US" dirty="0"/>
              <a:t>RLQ Tenderness</a:t>
            </a:r>
          </a:p>
          <a:p>
            <a:endParaRPr lang="en-US" dirty="0"/>
          </a:p>
          <a:p>
            <a:r>
              <a:rPr lang="en-US" dirty="0"/>
              <a:t>Fever</a:t>
            </a:r>
          </a:p>
          <a:p>
            <a:endParaRPr lang="en-US" dirty="0"/>
          </a:p>
          <a:p>
            <a:endParaRPr lang="en-US" dirty="0"/>
          </a:p>
        </p:txBody>
      </p:sp>
    </p:spTree>
    <p:extLst>
      <p:ext uri="{BB962C8B-B14F-4D97-AF65-F5344CB8AC3E}">
        <p14:creationId xmlns:p14="http://schemas.microsoft.com/office/powerpoint/2010/main" val="2057708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Problem Under 5</a:t>
            </a:r>
            <a:endParaRPr lang="en-US" sz="2000"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600200"/>
            <a:ext cx="2819794" cy="4229690"/>
          </a:xfrm>
          <a:prstGeom prst="rect">
            <a:avLst/>
          </a:prstGeom>
        </p:spPr>
      </p:pic>
      <p:sp>
        <p:nvSpPr>
          <p:cNvPr id="6" name="TextBox 5"/>
          <p:cNvSpPr txBox="1"/>
          <p:nvPr/>
        </p:nvSpPr>
        <p:spPr>
          <a:xfrm>
            <a:off x="914400" y="1752600"/>
            <a:ext cx="7010400" cy="3693319"/>
          </a:xfrm>
          <a:prstGeom prst="rect">
            <a:avLst/>
          </a:prstGeom>
          <a:noFill/>
        </p:spPr>
        <p:txBody>
          <a:bodyPr wrap="square" rtlCol="0">
            <a:spAutoFit/>
          </a:bodyPr>
          <a:lstStyle/>
          <a:p>
            <a:r>
              <a:rPr lang="en-US" dirty="0"/>
              <a:t>Up to 75% incidence of perforation!</a:t>
            </a:r>
          </a:p>
          <a:p>
            <a:endParaRPr lang="en-US" dirty="0"/>
          </a:p>
          <a:p>
            <a:r>
              <a:rPr lang="en-US" dirty="0"/>
              <a:t>Frequency of “Tummy Aches”</a:t>
            </a:r>
          </a:p>
          <a:p>
            <a:endParaRPr lang="en-US" dirty="0"/>
          </a:p>
          <a:p>
            <a:r>
              <a:rPr lang="en-US" dirty="0"/>
              <a:t>Communication issues</a:t>
            </a:r>
          </a:p>
          <a:p>
            <a:endParaRPr lang="en-US" dirty="0"/>
          </a:p>
          <a:p>
            <a:r>
              <a:rPr lang="en-US" dirty="0"/>
              <a:t>Immature </a:t>
            </a:r>
            <a:r>
              <a:rPr lang="en-US" dirty="0" err="1"/>
              <a:t>Omentum</a:t>
            </a:r>
            <a:endParaRPr lang="en-US" dirty="0"/>
          </a:p>
          <a:p>
            <a:endParaRPr lang="en-US" dirty="0"/>
          </a:p>
          <a:p>
            <a:r>
              <a:rPr lang="en-US" dirty="0"/>
              <a:t>Lack of Pain Migration in 50%</a:t>
            </a:r>
          </a:p>
          <a:p>
            <a:endParaRPr lang="en-US" dirty="0"/>
          </a:p>
          <a:p>
            <a:r>
              <a:rPr lang="en-US" dirty="0"/>
              <a:t>Lack of Anorexia in 40%</a:t>
            </a:r>
          </a:p>
          <a:p>
            <a:endParaRPr lang="en-US" dirty="0"/>
          </a:p>
          <a:p>
            <a:r>
              <a:rPr lang="en-US" dirty="0"/>
              <a:t>No Rebound Tenderness 50%</a:t>
            </a:r>
          </a:p>
        </p:txBody>
      </p:sp>
    </p:spTree>
    <p:extLst>
      <p:ext uri="{BB962C8B-B14F-4D97-AF65-F5344CB8AC3E}">
        <p14:creationId xmlns:p14="http://schemas.microsoft.com/office/powerpoint/2010/main" val="4060457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Physical Exam</a:t>
            </a:r>
            <a:endParaRPr lang="en-US" sz="20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0"/>
            <a:ext cx="2819400" cy="4419997"/>
          </a:xfrm>
          <a:prstGeom prst="rect">
            <a:avLst/>
          </a:prstGeom>
        </p:spPr>
      </p:pic>
      <p:sp>
        <p:nvSpPr>
          <p:cNvPr id="4" name="TextBox 3"/>
          <p:cNvSpPr txBox="1"/>
          <p:nvPr/>
        </p:nvSpPr>
        <p:spPr>
          <a:xfrm>
            <a:off x="3560326" y="3272333"/>
            <a:ext cx="5105400" cy="923330"/>
          </a:xfrm>
          <a:prstGeom prst="rect">
            <a:avLst/>
          </a:prstGeom>
          <a:noFill/>
        </p:spPr>
        <p:txBody>
          <a:bodyPr wrap="square" rtlCol="0">
            <a:spAutoFit/>
          </a:bodyPr>
          <a:lstStyle/>
          <a:p>
            <a:r>
              <a:rPr lang="en-US" dirty="0"/>
              <a:t>Pain Medication?</a:t>
            </a:r>
          </a:p>
          <a:p>
            <a:endParaRPr lang="en-US" dirty="0"/>
          </a:p>
          <a:p>
            <a:r>
              <a:rPr lang="en-US" dirty="0"/>
              <a:t>Rectal Exam?</a:t>
            </a:r>
          </a:p>
        </p:txBody>
      </p:sp>
    </p:spTree>
    <p:extLst>
      <p:ext uri="{BB962C8B-B14F-4D97-AF65-F5344CB8AC3E}">
        <p14:creationId xmlns:p14="http://schemas.microsoft.com/office/powerpoint/2010/main" val="305615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Diagnostic process</a:t>
            </a:r>
            <a:endParaRPr lang="en-US" sz="2000" dirty="0"/>
          </a:p>
        </p:txBody>
      </p:sp>
      <p:sp>
        <p:nvSpPr>
          <p:cNvPr id="3" name="TextBox 2"/>
          <p:cNvSpPr txBox="1"/>
          <p:nvPr/>
        </p:nvSpPr>
        <p:spPr>
          <a:xfrm>
            <a:off x="977900" y="1084385"/>
            <a:ext cx="7696200" cy="2308324"/>
          </a:xfrm>
          <a:prstGeom prst="rect">
            <a:avLst/>
          </a:prstGeom>
          <a:noFill/>
        </p:spPr>
        <p:txBody>
          <a:bodyPr wrap="square" rtlCol="0">
            <a:spAutoFit/>
          </a:bodyPr>
          <a:lstStyle/>
          <a:p>
            <a:endParaRPr lang="en-US" dirty="0"/>
          </a:p>
          <a:p>
            <a:endParaRPr lang="en-US" dirty="0"/>
          </a:p>
          <a:p>
            <a:r>
              <a:rPr lang="en-US" dirty="0"/>
              <a:t>Around 80-85% accuracy of diagnosis based on history and physical exam</a:t>
            </a:r>
          </a:p>
          <a:p>
            <a:endParaRPr lang="en-US" dirty="0"/>
          </a:p>
          <a:p>
            <a:endParaRPr lang="en-US" dirty="0"/>
          </a:p>
          <a:p>
            <a:r>
              <a:rPr lang="en-US" dirty="0"/>
              <a:t> </a:t>
            </a:r>
          </a:p>
          <a:p>
            <a:r>
              <a:rPr lang="en-US" dirty="0"/>
              <a:t>	</a:t>
            </a:r>
          </a:p>
          <a:p>
            <a:endParaRPr lang="en-US" dirty="0"/>
          </a:p>
        </p:txBody>
      </p:sp>
      <p:sp>
        <p:nvSpPr>
          <p:cNvPr id="14" name="Arc 13"/>
          <p:cNvSpPr/>
          <p:nvPr/>
        </p:nvSpPr>
        <p:spPr>
          <a:xfrm rot="19211863">
            <a:off x="2172413" y="3837824"/>
            <a:ext cx="2934756" cy="2998429"/>
          </a:xfrm>
          <a:prstGeom prst="arc">
            <a:avLst>
              <a:gd name="adj1" fmla="val 14517968"/>
              <a:gd name="adj2" fmla="val 118956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Arc 14"/>
          <p:cNvSpPr/>
          <p:nvPr/>
        </p:nvSpPr>
        <p:spPr>
          <a:xfrm rot="19211863">
            <a:off x="3319393" y="3158122"/>
            <a:ext cx="2789824" cy="2810170"/>
          </a:xfrm>
          <a:prstGeom prst="arc">
            <a:avLst>
              <a:gd name="adj1" fmla="val 15160603"/>
              <a:gd name="adj2" fmla="val 108825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4160871" y="2591316"/>
            <a:ext cx="1321752" cy="307777"/>
          </a:xfrm>
          <a:prstGeom prst="rect">
            <a:avLst/>
          </a:prstGeom>
          <a:noFill/>
        </p:spPr>
        <p:txBody>
          <a:bodyPr wrap="square" rtlCol="0">
            <a:spAutoFit/>
          </a:bodyPr>
          <a:lstStyle/>
          <a:p>
            <a:r>
              <a:rPr lang="en-US" sz="1400" dirty="0"/>
              <a:t>Appendicitis</a:t>
            </a:r>
          </a:p>
        </p:txBody>
      </p:sp>
      <p:sp>
        <p:nvSpPr>
          <p:cNvPr id="17" name="TextBox 16"/>
          <p:cNvSpPr txBox="1"/>
          <p:nvPr/>
        </p:nvSpPr>
        <p:spPr>
          <a:xfrm>
            <a:off x="2944543" y="4928022"/>
            <a:ext cx="1967889" cy="307777"/>
          </a:xfrm>
          <a:prstGeom prst="rect">
            <a:avLst/>
          </a:prstGeom>
          <a:noFill/>
        </p:spPr>
        <p:txBody>
          <a:bodyPr wrap="square" rtlCol="0">
            <a:spAutoFit/>
          </a:bodyPr>
          <a:lstStyle/>
          <a:p>
            <a:r>
              <a:rPr lang="en-US" sz="1400" dirty="0"/>
              <a:t>Normal Appendix</a:t>
            </a:r>
          </a:p>
        </p:txBody>
      </p:sp>
      <p:cxnSp>
        <p:nvCxnSpPr>
          <p:cNvPr id="18" name="Straight Connector 17"/>
          <p:cNvCxnSpPr/>
          <p:nvPr/>
        </p:nvCxnSpPr>
        <p:spPr>
          <a:xfrm>
            <a:off x="4341321" y="3099004"/>
            <a:ext cx="0" cy="180386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587675" y="3327604"/>
            <a:ext cx="1460884" cy="369332"/>
          </a:xfrm>
          <a:prstGeom prst="rect">
            <a:avLst/>
          </a:prstGeom>
          <a:noFill/>
        </p:spPr>
        <p:txBody>
          <a:bodyPr wrap="square" rtlCol="0">
            <a:spAutoFit/>
          </a:bodyPr>
          <a:lstStyle/>
          <a:p>
            <a:r>
              <a:rPr lang="en-US" dirty="0"/>
              <a:t>80%</a:t>
            </a:r>
          </a:p>
        </p:txBody>
      </p:sp>
      <p:sp>
        <p:nvSpPr>
          <p:cNvPr id="20" name="TextBox 19"/>
          <p:cNvSpPr txBox="1"/>
          <p:nvPr/>
        </p:nvSpPr>
        <p:spPr>
          <a:xfrm>
            <a:off x="3742742" y="3356606"/>
            <a:ext cx="1460884" cy="369332"/>
          </a:xfrm>
          <a:prstGeom prst="rect">
            <a:avLst/>
          </a:prstGeom>
          <a:noFill/>
        </p:spPr>
        <p:txBody>
          <a:bodyPr wrap="square" rtlCol="0">
            <a:spAutoFit/>
          </a:bodyPr>
          <a:lstStyle/>
          <a:p>
            <a:r>
              <a:rPr lang="en-US" dirty="0"/>
              <a:t>20%</a:t>
            </a:r>
          </a:p>
        </p:txBody>
      </p:sp>
      <p:sp>
        <p:nvSpPr>
          <p:cNvPr id="21" name="TextBox 20"/>
          <p:cNvSpPr txBox="1"/>
          <p:nvPr/>
        </p:nvSpPr>
        <p:spPr>
          <a:xfrm>
            <a:off x="3177975" y="4383269"/>
            <a:ext cx="1460884" cy="369332"/>
          </a:xfrm>
          <a:prstGeom prst="rect">
            <a:avLst/>
          </a:prstGeom>
          <a:noFill/>
        </p:spPr>
        <p:txBody>
          <a:bodyPr wrap="square" rtlCol="0">
            <a:spAutoFit/>
          </a:bodyPr>
          <a:lstStyle/>
          <a:p>
            <a:r>
              <a:rPr lang="en-US" dirty="0"/>
              <a:t>85%</a:t>
            </a:r>
          </a:p>
        </p:txBody>
      </p:sp>
      <p:sp>
        <p:nvSpPr>
          <p:cNvPr id="22" name="TextBox 21"/>
          <p:cNvSpPr txBox="1"/>
          <p:nvPr/>
        </p:nvSpPr>
        <p:spPr>
          <a:xfrm>
            <a:off x="4341321" y="4383269"/>
            <a:ext cx="1460884" cy="369332"/>
          </a:xfrm>
          <a:prstGeom prst="rect">
            <a:avLst/>
          </a:prstGeom>
          <a:noFill/>
        </p:spPr>
        <p:txBody>
          <a:bodyPr wrap="square" rtlCol="0">
            <a:spAutoFit/>
          </a:bodyPr>
          <a:lstStyle/>
          <a:p>
            <a:r>
              <a:rPr lang="en-US" dirty="0"/>
              <a:t>15%</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979" y="2694122"/>
            <a:ext cx="2599447" cy="2932487"/>
          </a:xfrm>
          <a:prstGeom prst="rect">
            <a:avLst/>
          </a:prstGeom>
        </p:spPr>
      </p:pic>
    </p:spTree>
    <p:extLst>
      <p:ext uri="{BB962C8B-B14F-4D97-AF65-F5344CB8AC3E}">
        <p14:creationId xmlns:p14="http://schemas.microsoft.com/office/powerpoint/2010/main" val="2897435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Use of Biomarkers</a:t>
            </a:r>
            <a:endParaRPr lang="en-US" sz="2000" dirty="0"/>
          </a:p>
        </p:txBody>
      </p:sp>
      <p:sp>
        <p:nvSpPr>
          <p:cNvPr id="3" name="TextBox 2"/>
          <p:cNvSpPr txBox="1"/>
          <p:nvPr/>
        </p:nvSpPr>
        <p:spPr>
          <a:xfrm>
            <a:off x="685800" y="1371600"/>
            <a:ext cx="7696200" cy="2585323"/>
          </a:xfrm>
          <a:prstGeom prst="rect">
            <a:avLst/>
          </a:prstGeom>
          <a:noFill/>
        </p:spPr>
        <p:txBody>
          <a:bodyPr wrap="square" rtlCol="0">
            <a:spAutoFit/>
          </a:bodyPr>
          <a:lstStyle/>
          <a:p>
            <a:pPr>
              <a:buFont typeface="Arial" pitchFamily="34" charset="0"/>
              <a:buChar char="•"/>
            </a:pPr>
            <a:r>
              <a:rPr lang="en-US" dirty="0"/>
              <a:t>WBC and ANC</a:t>
            </a:r>
          </a:p>
          <a:p>
            <a:pPr lvl="1">
              <a:buFont typeface="Arial" pitchFamily="34" charset="0"/>
              <a:buChar char="•"/>
            </a:pPr>
            <a:endParaRPr lang="en-US" dirty="0"/>
          </a:p>
          <a:p>
            <a:pPr lvl="1"/>
            <a:r>
              <a:rPr lang="en-US" dirty="0"/>
              <a:t>Need to know duration of symptoms.</a:t>
            </a:r>
          </a:p>
          <a:p>
            <a:pPr lvl="1"/>
            <a:r>
              <a:rPr lang="en-US" dirty="0"/>
              <a:t>Can be elevated in other inflammatory processes.</a:t>
            </a:r>
          </a:p>
          <a:p>
            <a:pPr lvl="1"/>
            <a:endParaRPr lang="en-US" dirty="0"/>
          </a:p>
          <a:p>
            <a:pPr lvl="1"/>
            <a:r>
              <a:rPr lang="en-US" dirty="0"/>
              <a:t>Symptoms &lt;24h and Pain (Then subsequent surgery)</a:t>
            </a:r>
          </a:p>
          <a:p>
            <a:pPr lvl="1"/>
            <a:r>
              <a:rPr lang="en-US" dirty="0"/>
              <a:t>	WBC &gt; 14.6   	80% Sensitive       85% Specific</a:t>
            </a:r>
          </a:p>
          <a:p>
            <a:pPr lvl="1"/>
            <a:r>
              <a:rPr lang="en-US" dirty="0"/>
              <a:t>	WBC &lt; 9		95% Had a normal appendix	</a:t>
            </a:r>
          </a:p>
          <a:p>
            <a:pPr lvl="1"/>
            <a:endParaRPr lang="en-US" dirty="0"/>
          </a:p>
        </p:txBody>
      </p:sp>
      <p:sp>
        <p:nvSpPr>
          <p:cNvPr id="8" name="Arc 7"/>
          <p:cNvSpPr/>
          <p:nvPr/>
        </p:nvSpPr>
        <p:spPr>
          <a:xfrm rot="19211863">
            <a:off x="2067454" y="4853620"/>
            <a:ext cx="2934756" cy="2998429"/>
          </a:xfrm>
          <a:prstGeom prst="arc">
            <a:avLst>
              <a:gd name="adj1" fmla="val 14517968"/>
              <a:gd name="adj2" fmla="val 118956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Arc 8"/>
          <p:cNvSpPr/>
          <p:nvPr/>
        </p:nvSpPr>
        <p:spPr>
          <a:xfrm rot="19211863">
            <a:off x="3214434" y="4173918"/>
            <a:ext cx="2789824" cy="2810170"/>
          </a:xfrm>
          <a:prstGeom prst="arc">
            <a:avLst>
              <a:gd name="adj1" fmla="val 15160603"/>
              <a:gd name="adj2" fmla="val 108825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4261862" y="3848379"/>
            <a:ext cx="1321752" cy="307777"/>
          </a:xfrm>
          <a:prstGeom prst="rect">
            <a:avLst/>
          </a:prstGeom>
          <a:noFill/>
        </p:spPr>
        <p:txBody>
          <a:bodyPr wrap="square" rtlCol="0">
            <a:spAutoFit/>
          </a:bodyPr>
          <a:lstStyle/>
          <a:p>
            <a:r>
              <a:rPr lang="en-US" sz="1400" dirty="0"/>
              <a:t>Appendicitis</a:t>
            </a:r>
          </a:p>
        </p:txBody>
      </p:sp>
      <p:sp>
        <p:nvSpPr>
          <p:cNvPr id="11" name="TextBox 10"/>
          <p:cNvSpPr txBox="1"/>
          <p:nvPr/>
        </p:nvSpPr>
        <p:spPr>
          <a:xfrm>
            <a:off x="2390779" y="5803713"/>
            <a:ext cx="1967889" cy="307777"/>
          </a:xfrm>
          <a:prstGeom prst="rect">
            <a:avLst/>
          </a:prstGeom>
          <a:noFill/>
        </p:spPr>
        <p:txBody>
          <a:bodyPr wrap="square" rtlCol="0">
            <a:spAutoFit/>
          </a:bodyPr>
          <a:lstStyle/>
          <a:p>
            <a:r>
              <a:rPr lang="en-US" sz="1400" dirty="0"/>
              <a:t>Normal Appendix</a:t>
            </a:r>
          </a:p>
        </p:txBody>
      </p:sp>
      <p:cxnSp>
        <p:nvCxnSpPr>
          <p:cNvPr id="12" name="Straight Connector 11"/>
          <p:cNvCxnSpPr/>
          <p:nvPr/>
        </p:nvCxnSpPr>
        <p:spPr>
          <a:xfrm>
            <a:off x="4236362" y="4114800"/>
            <a:ext cx="0" cy="180386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482716" y="4343400"/>
            <a:ext cx="1460884" cy="369332"/>
          </a:xfrm>
          <a:prstGeom prst="rect">
            <a:avLst/>
          </a:prstGeom>
          <a:noFill/>
        </p:spPr>
        <p:txBody>
          <a:bodyPr wrap="square" rtlCol="0">
            <a:spAutoFit/>
          </a:bodyPr>
          <a:lstStyle/>
          <a:p>
            <a:r>
              <a:rPr lang="en-US" dirty="0"/>
              <a:t>80%</a:t>
            </a:r>
          </a:p>
        </p:txBody>
      </p:sp>
      <p:sp>
        <p:nvSpPr>
          <p:cNvPr id="14" name="TextBox 13"/>
          <p:cNvSpPr txBox="1"/>
          <p:nvPr/>
        </p:nvSpPr>
        <p:spPr>
          <a:xfrm>
            <a:off x="3637783" y="4372402"/>
            <a:ext cx="1460884" cy="369332"/>
          </a:xfrm>
          <a:prstGeom prst="rect">
            <a:avLst/>
          </a:prstGeom>
          <a:noFill/>
        </p:spPr>
        <p:txBody>
          <a:bodyPr wrap="square" rtlCol="0">
            <a:spAutoFit/>
          </a:bodyPr>
          <a:lstStyle/>
          <a:p>
            <a:r>
              <a:rPr lang="en-US" dirty="0"/>
              <a:t>20%</a:t>
            </a:r>
          </a:p>
        </p:txBody>
      </p:sp>
      <p:sp>
        <p:nvSpPr>
          <p:cNvPr id="15" name="TextBox 14"/>
          <p:cNvSpPr txBox="1"/>
          <p:nvPr/>
        </p:nvSpPr>
        <p:spPr>
          <a:xfrm>
            <a:off x="3073016" y="5399065"/>
            <a:ext cx="1460884" cy="369332"/>
          </a:xfrm>
          <a:prstGeom prst="rect">
            <a:avLst/>
          </a:prstGeom>
          <a:noFill/>
        </p:spPr>
        <p:txBody>
          <a:bodyPr wrap="square" rtlCol="0">
            <a:spAutoFit/>
          </a:bodyPr>
          <a:lstStyle/>
          <a:p>
            <a:r>
              <a:rPr lang="en-US" dirty="0"/>
              <a:t>85%</a:t>
            </a:r>
          </a:p>
        </p:txBody>
      </p:sp>
      <p:sp>
        <p:nvSpPr>
          <p:cNvPr id="16" name="TextBox 15"/>
          <p:cNvSpPr txBox="1"/>
          <p:nvPr/>
        </p:nvSpPr>
        <p:spPr>
          <a:xfrm>
            <a:off x="4236362" y="5399065"/>
            <a:ext cx="1460884" cy="369332"/>
          </a:xfrm>
          <a:prstGeom prst="rect">
            <a:avLst/>
          </a:prstGeom>
          <a:noFill/>
        </p:spPr>
        <p:txBody>
          <a:bodyPr wrap="square" rtlCol="0">
            <a:spAutoFit/>
          </a:bodyPr>
          <a:lstStyle/>
          <a:p>
            <a:r>
              <a:rPr lang="en-US" dirty="0"/>
              <a:t>15%</a:t>
            </a:r>
          </a:p>
        </p:txBody>
      </p:sp>
      <p:cxnSp>
        <p:nvCxnSpPr>
          <p:cNvPr id="17" name="Straight Arrow Connector 16"/>
          <p:cNvCxnSpPr/>
          <p:nvPr/>
        </p:nvCxnSpPr>
        <p:spPr>
          <a:xfrm flipV="1">
            <a:off x="2617327" y="4114800"/>
            <a:ext cx="1573673" cy="690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524000" y="3962400"/>
            <a:ext cx="1214738" cy="369332"/>
          </a:xfrm>
          <a:prstGeom prst="rect">
            <a:avLst/>
          </a:prstGeom>
          <a:noFill/>
        </p:spPr>
        <p:txBody>
          <a:bodyPr wrap="square" rtlCol="0">
            <a:spAutoFit/>
          </a:bodyPr>
          <a:lstStyle/>
          <a:p>
            <a:r>
              <a:rPr lang="en-US" dirty="0"/>
              <a:t>WBC 14.6</a:t>
            </a:r>
          </a:p>
        </p:txBody>
      </p:sp>
    </p:spTree>
    <p:extLst>
      <p:ext uri="{BB962C8B-B14F-4D97-AF65-F5344CB8AC3E}">
        <p14:creationId xmlns:p14="http://schemas.microsoft.com/office/powerpoint/2010/main" val="289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Use of Biomarkers</a:t>
            </a:r>
            <a:endParaRPr lang="en-US" sz="2000" dirty="0"/>
          </a:p>
        </p:txBody>
      </p:sp>
      <p:sp>
        <p:nvSpPr>
          <p:cNvPr id="3" name="TextBox 2"/>
          <p:cNvSpPr txBox="1"/>
          <p:nvPr/>
        </p:nvSpPr>
        <p:spPr>
          <a:xfrm>
            <a:off x="685800" y="1371600"/>
            <a:ext cx="7696200" cy="1754326"/>
          </a:xfrm>
          <a:prstGeom prst="rect">
            <a:avLst/>
          </a:prstGeom>
          <a:noFill/>
        </p:spPr>
        <p:txBody>
          <a:bodyPr wrap="square" rtlCol="0">
            <a:spAutoFit/>
          </a:bodyPr>
          <a:lstStyle/>
          <a:p>
            <a:pPr>
              <a:buFont typeface="Arial" pitchFamily="34" charset="0"/>
              <a:buChar char="•"/>
            </a:pPr>
            <a:r>
              <a:rPr lang="en-US" dirty="0"/>
              <a:t>CRP</a:t>
            </a:r>
          </a:p>
          <a:p>
            <a:pPr>
              <a:buFont typeface="Arial" pitchFamily="34" charset="0"/>
              <a:buChar char="•"/>
            </a:pPr>
            <a:endParaRPr lang="en-US" dirty="0"/>
          </a:p>
          <a:p>
            <a:pPr lvl="1"/>
            <a:r>
              <a:rPr lang="en-US" dirty="0"/>
              <a:t>Symptoms &lt;24h and Pain (Then subsequent surgery)</a:t>
            </a:r>
          </a:p>
          <a:p>
            <a:pPr lvl="1"/>
            <a:r>
              <a:rPr lang="en-US" dirty="0"/>
              <a:t>	CRP &gt;1		58-93% Sensitive       28-82% Specific</a:t>
            </a:r>
          </a:p>
          <a:p>
            <a:pPr lvl="1"/>
            <a:r>
              <a:rPr lang="en-US" dirty="0"/>
              <a:t>		</a:t>
            </a:r>
          </a:p>
          <a:p>
            <a:pPr lvl="1"/>
            <a:endParaRPr lang="en-US" dirty="0"/>
          </a:p>
        </p:txBody>
      </p:sp>
    </p:spTree>
    <p:extLst>
      <p:ext uri="{BB962C8B-B14F-4D97-AF65-F5344CB8AC3E}">
        <p14:creationId xmlns:p14="http://schemas.microsoft.com/office/powerpoint/2010/main" val="2039888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Clinical Scoring Systems</a:t>
            </a:r>
            <a:endParaRPr lang="en-US" sz="2000" dirty="0"/>
          </a:p>
        </p:txBody>
      </p:sp>
      <p:sp>
        <p:nvSpPr>
          <p:cNvPr id="4" name="TextBox 3"/>
          <p:cNvSpPr txBox="1"/>
          <p:nvPr/>
        </p:nvSpPr>
        <p:spPr>
          <a:xfrm>
            <a:off x="609600" y="2895600"/>
            <a:ext cx="8153400" cy="923330"/>
          </a:xfrm>
          <a:prstGeom prst="rect">
            <a:avLst/>
          </a:prstGeom>
          <a:noFill/>
        </p:spPr>
        <p:txBody>
          <a:bodyPr wrap="square" rtlCol="0">
            <a:spAutoFit/>
          </a:bodyPr>
          <a:lstStyle/>
          <a:p>
            <a:r>
              <a:rPr lang="en-US" dirty="0"/>
              <a:t>Designed as a system to increase the likelihood of the diagnosis of appendicitis</a:t>
            </a:r>
          </a:p>
          <a:p>
            <a:endParaRPr lang="en-US" dirty="0"/>
          </a:p>
          <a:p>
            <a:r>
              <a:rPr lang="en-US" dirty="0"/>
              <a:t>Alvarado System and the Pediatric Appendicitis Score</a:t>
            </a:r>
          </a:p>
        </p:txBody>
      </p:sp>
    </p:spTree>
    <p:extLst>
      <p:ext uri="{BB962C8B-B14F-4D97-AF65-F5344CB8AC3E}">
        <p14:creationId xmlns:p14="http://schemas.microsoft.com/office/powerpoint/2010/main" val="340419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9A0D-6D5A-3C4E-BF7E-488E300ECCE8}"/>
              </a:ext>
            </a:extLst>
          </p:cNvPr>
          <p:cNvSpPr>
            <a:spLocks noGrp="1"/>
          </p:cNvSpPr>
          <p:nvPr>
            <p:ph type="title"/>
          </p:nvPr>
        </p:nvSpPr>
        <p:spPr/>
        <p:txBody>
          <a:bodyPr/>
          <a:lstStyle/>
          <a:p>
            <a:r>
              <a:rPr lang="en-US" dirty="0"/>
              <a:t>Theory</a:t>
            </a:r>
          </a:p>
        </p:txBody>
      </p:sp>
      <p:sp>
        <p:nvSpPr>
          <p:cNvPr id="3" name="Content Placeholder 2">
            <a:extLst>
              <a:ext uri="{FF2B5EF4-FFF2-40B4-BE49-F238E27FC236}">
                <a16:creationId xmlns:a16="http://schemas.microsoft.com/office/drawing/2014/main" id="{6C489B5F-E645-CF4F-B8F0-8D47AF4D41D0}"/>
              </a:ext>
            </a:extLst>
          </p:cNvPr>
          <p:cNvSpPr>
            <a:spLocks noGrp="1"/>
          </p:cNvSpPr>
          <p:nvPr>
            <p:ph idx="1"/>
          </p:nvPr>
        </p:nvSpPr>
        <p:spPr>
          <a:xfrm>
            <a:off x="3124200" y="1447800"/>
            <a:ext cx="5537200" cy="4660900"/>
          </a:xfrm>
        </p:spPr>
        <p:txBody>
          <a:bodyPr/>
          <a:lstStyle/>
          <a:p>
            <a:r>
              <a:rPr lang="en-US" b="1" dirty="0"/>
              <a:t>Moving Knowledge, Not Participants </a:t>
            </a:r>
            <a:endParaRPr lang="en-US" dirty="0"/>
          </a:p>
          <a:p>
            <a:pPr lvl="1"/>
            <a:r>
              <a:rPr lang="en-US" dirty="0"/>
              <a:t>Through technology-enabled collaborative learning, ECHO creates access to pediatric emergency medicine education and resources for community ED providers. </a:t>
            </a:r>
            <a:br>
              <a:rPr lang="en-US" dirty="0"/>
            </a:br>
            <a:endParaRPr lang="en-US" dirty="0"/>
          </a:p>
          <a:p>
            <a:pPr lvl="1"/>
            <a:endParaRPr lang="en-US" dirty="0"/>
          </a:p>
          <a:p>
            <a:r>
              <a:rPr lang="en-US" b="1" i="1" u="sng" dirty="0"/>
              <a:t>Bidirectional</a:t>
            </a:r>
            <a:r>
              <a:rPr lang="en-US" b="1" dirty="0"/>
              <a:t> Learning Model</a:t>
            </a:r>
          </a:p>
          <a:p>
            <a:pPr lvl="1"/>
            <a:r>
              <a:rPr lang="en-US" dirty="0"/>
              <a:t>Learn from experts in the field</a:t>
            </a:r>
          </a:p>
          <a:p>
            <a:pPr lvl="1"/>
            <a:r>
              <a:rPr lang="en-US" dirty="0"/>
              <a:t>Learn from each other</a:t>
            </a:r>
          </a:p>
          <a:p>
            <a:pPr lvl="1"/>
            <a:r>
              <a:rPr lang="en-US" dirty="0"/>
              <a:t>Pediatric experts learn from community providers!</a:t>
            </a:r>
          </a:p>
          <a:p>
            <a:pPr marL="457200" lvl="1" indent="0">
              <a:buNone/>
            </a:pPr>
            <a:endParaRPr lang="en-US" dirty="0"/>
          </a:p>
          <a:p>
            <a:endParaRPr lang="en-US" dirty="0"/>
          </a:p>
          <a:p>
            <a:endParaRPr lang="en-US" dirty="0"/>
          </a:p>
        </p:txBody>
      </p:sp>
      <p:pic>
        <p:nvPicPr>
          <p:cNvPr id="1025" name="Picture 1" descr="page1image3552">
            <a:extLst>
              <a:ext uri="{FF2B5EF4-FFF2-40B4-BE49-F238E27FC236}">
                <a16:creationId xmlns:a16="http://schemas.microsoft.com/office/drawing/2014/main" id="{64443192-366B-1641-8EB3-C7212383B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44626"/>
            <a:ext cx="2252297" cy="1104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3C55114-D0F8-334B-8CE0-67BC2E61A88B}"/>
              </a:ext>
            </a:extLst>
          </p:cNvPr>
          <p:cNvPicPr>
            <a:picLocks noChangeAspect="1"/>
          </p:cNvPicPr>
          <p:nvPr/>
        </p:nvPicPr>
        <p:blipFill>
          <a:blip r:embed="rId3"/>
          <a:stretch>
            <a:fillRect/>
          </a:stretch>
        </p:blipFill>
        <p:spPr>
          <a:xfrm>
            <a:off x="381000" y="3886200"/>
            <a:ext cx="3003070" cy="1544710"/>
          </a:xfrm>
          <a:prstGeom prst="rect">
            <a:avLst/>
          </a:prstGeom>
        </p:spPr>
      </p:pic>
    </p:spTree>
    <p:extLst>
      <p:ext uri="{BB962C8B-B14F-4D97-AF65-F5344CB8AC3E}">
        <p14:creationId xmlns:p14="http://schemas.microsoft.com/office/powerpoint/2010/main" val="3668405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lstStyle/>
          <a:p>
            <a:pPr algn="ctr"/>
            <a:r>
              <a:rPr lang="en-US" dirty="0"/>
              <a:t>Pediatric Appendicitis Score</a:t>
            </a:r>
            <a:endParaRPr lang="en-US" sz="2000" dirty="0"/>
          </a:p>
        </p:txBody>
      </p:sp>
      <p:sp>
        <p:nvSpPr>
          <p:cNvPr id="4" name="TextBox 3"/>
          <p:cNvSpPr txBox="1"/>
          <p:nvPr/>
        </p:nvSpPr>
        <p:spPr>
          <a:xfrm>
            <a:off x="762000" y="1676400"/>
            <a:ext cx="8153400" cy="923330"/>
          </a:xfrm>
          <a:prstGeom prst="rect">
            <a:avLst/>
          </a:prstGeom>
          <a:noFill/>
        </p:spPr>
        <p:txBody>
          <a:bodyPr wrap="square" rtlCol="0">
            <a:spAutoFit/>
          </a:bodyPr>
          <a:lstStyle/>
          <a:p>
            <a:r>
              <a:rPr lang="en-US" dirty="0"/>
              <a:t>1,170 children from the Great Ormond Street Hospital in London</a:t>
            </a:r>
          </a:p>
          <a:p>
            <a:endParaRPr lang="en-US" dirty="0"/>
          </a:p>
          <a:p>
            <a:endParaRPr lang="en-US" dirty="0"/>
          </a:p>
        </p:txBody>
      </p:sp>
      <p:grpSp>
        <p:nvGrpSpPr>
          <p:cNvPr id="6" name="Group 5"/>
          <p:cNvGrpSpPr/>
          <p:nvPr/>
        </p:nvGrpSpPr>
        <p:grpSpPr>
          <a:xfrm>
            <a:off x="609600" y="2133600"/>
            <a:ext cx="7086600" cy="3733800"/>
            <a:chOff x="533400" y="2438399"/>
            <a:chExt cx="5181600" cy="2296440"/>
          </a:xfrm>
        </p:grpSpPr>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r="68182"/>
            <a:stretch/>
          </p:blipFill>
          <p:spPr>
            <a:xfrm>
              <a:off x="533400" y="2438400"/>
              <a:ext cx="2667000" cy="2296439"/>
            </a:xfrm>
            <a:prstGeom prst="rect">
              <a:avLst/>
            </a:prstGeom>
          </p:spPr>
        </p:pic>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l="70000"/>
            <a:stretch/>
          </p:blipFill>
          <p:spPr>
            <a:xfrm>
              <a:off x="3200400" y="2438399"/>
              <a:ext cx="2514600" cy="2296439"/>
            </a:xfrm>
            <a:prstGeom prst="rect">
              <a:avLst/>
            </a:prstGeom>
          </p:spPr>
        </p:pic>
      </p:grpSp>
    </p:spTree>
    <p:extLst>
      <p:ext uri="{BB962C8B-B14F-4D97-AF65-F5344CB8AC3E}">
        <p14:creationId xmlns:p14="http://schemas.microsoft.com/office/powerpoint/2010/main" val="2599595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lstStyle/>
          <a:p>
            <a:pPr algn="ctr"/>
            <a:r>
              <a:rPr lang="en-US" dirty="0"/>
              <a:t>Pediatric Appendicitis Score</a:t>
            </a:r>
            <a:endParaRPr lang="en-US" sz="2000" dirty="0"/>
          </a:p>
        </p:txBody>
      </p:sp>
      <p:sp>
        <p:nvSpPr>
          <p:cNvPr id="4" name="TextBox 3"/>
          <p:cNvSpPr txBox="1"/>
          <p:nvPr/>
        </p:nvSpPr>
        <p:spPr>
          <a:xfrm>
            <a:off x="838200" y="1295400"/>
            <a:ext cx="8153400" cy="2031325"/>
          </a:xfrm>
          <a:prstGeom prst="rect">
            <a:avLst/>
          </a:prstGeom>
          <a:noFill/>
        </p:spPr>
        <p:txBody>
          <a:bodyPr wrap="square" rtlCol="0">
            <a:spAutoFit/>
          </a:bodyPr>
          <a:lstStyle/>
          <a:p>
            <a:r>
              <a:rPr lang="en-US" dirty="0"/>
              <a:t>Retrospective analysis of the PAS yielded very high sensitivity, specificity and positive predictive values</a:t>
            </a:r>
          </a:p>
          <a:p>
            <a:endParaRPr lang="en-US" dirty="0"/>
          </a:p>
          <a:p>
            <a:r>
              <a:rPr lang="en-US" dirty="0"/>
              <a:t>Prospective evaluations show sensitivity and specificity of 88% and 50% respectively when using a cutoff of 6 for the PAS score</a:t>
            </a:r>
          </a:p>
          <a:p>
            <a:endParaRPr lang="en-US" dirty="0"/>
          </a:p>
          <a:p>
            <a:r>
              <a:rPr lang="en-US" dirty="0"/>
              <a:t>Has less validity in younger children and females</a:t>
            </a:r>
          </a:p>
        </p:txBody>
      </p:sp>
      <p:sp>
        <p:nvSpPr>
          <p:cNvPr id="5" name="Arc 4"/>
          <p:cNvSpPr/>
          <p:nvPr/>
        </p:nvSpPr>
        <p:spPr>
          <a:xfrm rot="19211863">
            <a:off x="2768984" y="4859097"/>
            <a:ext cx="2934756" cy="2998429"/>
          </a:xfrm>
          <a:prstGeom prst="arc">
            <a:avLst>
              <a:gd name="adj1" fmla="val 14517968"/>
              <a:gd name="adj2" fmla="val 118956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Arc 5"/>
          <p:cNvSpPr/>
          <p:nvPr/>
        </p:nvSpPr>
        <p:spPr>
          <a:xfrm rot="19211863">
            <a:off x="3214434" y="4173918"/>
            <a:ext cx="2789824" cy="2810170"/>
          </a:xfrm>
          <a:prstGeom prst="arc">
            <a:avLst>
              <a:gd name="adj1" fmla="val 15160603"/>
              <a:gd name="adj2" fmla="val 108825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4055912" y="3607112"/>
            <a:ext cx="1321752" cy="307777"/>
          </a:xfrm>
          <a:prstGeom prst="rect">
            <a:avLst/>
          </a:prstGeom>
          <a:noFill/>
        </p:spPr>
        <p:txBody>
          <a:bodyPr wrap="square" rtlCol="0">
            <a:spAutoFit/>
          </a:bodyPr>
          <a:lstStyle/>
          <a:p>
            <a:r>
              <a:rPr lang="en-US" sz="1400" dirty="0"/>
              <a:t>Appendicitis</a:t>
            </a:r>
          </a:p>
        </p:txBody>
      </p:sp>
      <p:sp>
        <p:nvSpPr>
          <p:cNvPr id="8" name="TextBox 7"/>
          <p:cNvSpPr txBox="1"/>
          <p:nvPr/>
        </p:nvSpPr>
        <p:spPr>
          <a:xfrm>
            <a:off x="2839584" y="5943818"/>
            <a:ext cx="1967889" cy="307777"/>
          </a:xfrm>
          <a:prstGeom prst="rect">
            <a:avLst/>
          </a:prstGeom>
          <a:noFill/>
        </p:spPr>
        <p:txBody>
          <a:bodyPr wrap="square" rtlCol="0">
            <a:spAutoFit/>
          </a:bodyPr>
          <a:lstStyle/>
          <a:p>
            <a:r>
              <a:rPr lang="en-US" sz="1400" dirty="0"/>
              <a:t>Normal Appendix</a:t>
            </a:r>
          </a:p>
        </p:txBody>
      </p:sp>
      <p:cxnSp>
        <p:nvCxnSpPr>
          <p:cNvPr id="9" name="Straight Connector 8"/>
          <p:cNvCxnSpPr/>
          <p:nvPr/>
        </p:nvCxnSpPr>
        <p:spPr>
          <a:xfrm>
            <a:off x="4236362" y="4114800"/>
            <a:ext cx="0" cy="180386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373599" y="4437064"/>
            <a:ext cx="1460884" cy="369332"/>
          </a:xfrm>
          <a:prstGeom prst="rect">
            <a:avLst/>
          </a:prstGeom>
          <a:noFill/>
        </p:spPr>
        <p:txBody>
          <a:bodyPr wrap="square" rtlCol="0">
            <a:spAutoFit/>
          </a:bodyPr>
          <a:lstStyle/>
          <a:p>
            <a:r>
              <a:rPr lang="en-US" dirty="0"/>
              <a:t>88%</a:t>
            </a:r>
          </a:p>
        </p:txBody>
      </p:sp>
      <p:sp>
        <p:nvSpPr>
          <p:cNvPr id="11" name="TextBox 10"/>
          <p:cNvSpPr txBox="1"/>
          <p:nvPr/>
        </p:nvSpPr>
        <p:spPr>
          <a:xfrm>
            <a:off x="3673652" y="4425077"/>
            <a:ext cx="1460884" cy="369332"/>
          </a:xfrm>
          <a:prstGeom prst="rect">
            <a:avLst/>
          </a:prstGeom>
          <a:noFill/>
        </p:spPr>
        <p:txBody>
          <a:bodyPr wrap="square" rtlCol="0">
            <a:spAutoFit/>
          </a:bodyPr>
          <a:lstStyle/>
          <a:p>
            <a:r>
              <a:rPr lang="en-US" dirty="0"/>
              <a:t>12%</a:t>
            </a:r>
          </a:p>
        </p:txBody>
      </p:sp>
      <p:sp>
        <p:nvSpPr>
          <p:cNvPr id="12" name="TextBox 11"/>
          <p:cNvSpPr txBox="1"/>
          <p:nvPr/>
        </p:nvSpPr>
        <p:spPr>
          <a:xfrm>
            <a:off x="3454016" y="5399065"/>
            <a:ext cx="1460884" cy="369332"/>
          </a:xfrm>
          <a:prstGeom prst="rect">
            <a:avLst/>
          </a:prstGeom>
          <a:noFill/>
        </p:spPr>
        <p:txBody>
          <a:bodyPr wrap="square" rtlCol="0">
            <a:spAutoFit/>
          </a:bodyPr>
          <a:lstStyle/>
          <a:p>
            <a:r>
              <a:rPr lang="en-US" dirty="0"/>
              <a:t>50%</a:t>
            </a:r>
          </a:p>
        </p:txBody>
      </p:sp>
      <p:sp>
        <p:nvSpPr>
          <p:cNvPr id="13" name="TextBox 12"/>
          <p:cNvSpPr txBox="1"/>
          <p:nvPr/>
        </p:nvSpPr>
        <p:spPr>
          <a:xfrm>
            <a:off x="4578690" y="5399065"/>
            <a:ext cx="1460884" cy="369332"/>
          </a:xfrm>
          <a:prstGeom prst="rect">
            <a:avLst/>
          </a:prstGeom>
          <a:noFill/>
        </p:spPr>
        <p:txBody>
          <a:bodyPr wrap="square" rtlCol="0">
            <a:spAutoFit/>
          </a:bodyPr>
          <a:lstStyle/>
          <a:p>
            <a:r>
              <a:rPr lang="en-US" dirty="0"/>
              <a:t>50%</a:t>
            </a:r>
          </a:p>
        </p:txBody>
      </p:sp>
      <p:cxnSp>
        <p:nvCxnSpPr>
          <p:cNvPr id="14" name="Straight Arrow Connector 13"/>
          <p:cNvCxnSpPr/>
          <p:nvPr/>
        </p:nvCxnSpPr>
        <p:spPr>
          <a:xfrm>
            <a:off x="3124200" y="3761000"/>
            <a:ext cx="1060258" cy="353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030873" y="3539559"/>
            <a:ext cx="1214738" cy="369332"/>
          </a:xfrm>
          <a:prstGeom prst="rect">
            <a:avLst/>
          </a:prstGeom>
          <a:noFill/>
        </p:spPr>
        <p:txBody>
          <a:bodyPr wrap="square" rtlCol="0">
            <a:spAutoFit/>
          </a:bodyPr>
          <a:lstStyle/>
          <a:p>
            <a:r>
              <a:rPr lang="en-US" dirty="0"/>
              <a:t>PAS of 6</a:t>
            </a:r>
          </a:p>
        </p:txBody>
      </p:sp>
    </p:spTree>
    <p:extLst>
      <p:ext uri="{BB962C8B-B14F-4D97-AF65-F5344CB8AC3E}">
        <p14:creationId xmlns:p14="http://schemas.microsoft.com/office/powerpoint/2010/main" val="1121698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Clinical Usage of Pediatric Appendicitis Score</a:t>
            </a:r>
            <a:endParaRPr lang="en-US" sz="2000" dirty="0"/>
          </a:p>
        </p:txBody>
      </p:sp>
      <p:sp>
        <p:nvSpPr>
          <p:cNvPr id="3" name="TextBox 2"/>
          <p:cNvSpPr txBox="1"/>
          <p:nvPr/>
        </p:nvSpPr>
        <p:spPr>
          <a:xfrm>
            <a:off x="914400" y="1524000"/>
            <a:ext cx="7620000" cy="2862322"/>
          </a:xfrm>
          <a:prstGeom prst="rect">
            <a:avLst/>
          </a:prstGeom>
          <a:noFill/>
        </p:spPr>
        <p:txBody>
          <a:bodyPr wrap="square" rtlCol="0">
            <a:spAutoFit/>
          </a:bodyPr>
          <a:lstStyle/>
          <a:p>
            <a:endParaRPr lang="en-US" dirty="0"/>
          </a:p>
          <a:p>
            <a:endParaRPr lang="en-US" dirty="0"/>
          </a:p>
          <a:p>
            <a:r>
              <a:rPr lang="en-US" dirty="0"/>
              <a:t>	Score </a:t>
            </a:r>
            <a:r>
              <a:rPr lang="en-US" u="sng" dirty="0"/>
              <a:t>&lt;</a:t>
            </a:r>
            <a:r>
              <a:rPr lang="en-US" dirty="0"/>
              <a:t> 4	Discharge</a:t>
            </a:r>
          </a:p>
          <a:p>
            <a:r>
              <a:rPr lang="en-US" dirty="0"/>
              <a:t>	</a:t>
            </a:r>
          </a:p>
          <a:p>
            <a:r>
              <a:rPr lang="en-US" dirty="0"/>
              <a:t>	Score 5-7	Consider diagnostic imaging</a:t>
            </a:r>
          </a:p>
          <a:p>
            <a:endParaRPr lang="en-US" dirty="0"/>
          </a:p>
          <a:p>
            <a:r>
              <a:rPr lang="en-US" dirty="0"/>
              <a:t>	Score </a:t>
            </a:r>
            <a:r>
              <a:rPr lang="en-US" u="sng" dirty="0"/>
              <a:t>&gt;</a:t>
            </a:r>
            <a:r>
              <a:rPr lang="en-US" dirty="0"/>
              <a:t> 8	Operation</a:t>
            </a:r>
          </a:p>
          <a:p>
            <a:endParaRPr lang="en-US" dirty="0"/>
          </a:p>
          <a:p>
            <a:endParaRPr lang="en-US" dirty="0"/>
          </a:p>
          <a:p>
            <a:endParaRPr lang="en-US" dirty="0"/>
          </a:p>
        </p:txBody>
      </p:sp>
      <p:grpSp>
        <p:nvGrpSpPr>
          <p:cNvPr id="4" name="Group 3"/>
          <p:cNvGrpSpPr/>
          <p:nvPr/>
        </p:nvGrpSpPr>
        <p:grpSpPr>
          <a:xfrm>
            <a:off x="1219200" y="3733800"/>
            <a:ext cx="6172200" cy="2514600"/>
            <a:chOff x="533400" y="2438399"/>
            <a:chExt cx="5181600" cy="2296440"/>
          </a:xfrm>
        </p:grpSpPr>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r="68182"/>
            <a:stretch/>
          </p:blipFill>
          <p:spPr>
            <a:xfrm>
              <a:off x="533400" y="2438400"/>
              <a:ext cx="2667000" cy="2296439"/>
            </a:xfrm>
            <a:prstGeom prst="rect">
              <a:avLst/>
            </a:prstGeom>
          </p:spPr>
        </p:pic>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l="70000"/>
            <a:stretch/>
          </p:blipFill>
          <p:spPr>
            <a:xfrm>
              <a:off x="3200400" y="2438399"/>
              <a:ext cx="2514600" cy="2296439"/>
            </a:xfrm>
            <a:prstGeom prst="rect">
              <a:avLst/>
            </a:prstGeom>
          </p:spPr>
        </p:pic>
      </p:grpSp>
    </p:spTree>
    <p:extLst>
      <p:ext uri="{BB962C8B-B14F-4D97-AF65-F5344CB8AC3E}">
        <p14:creationId xmlns:p14="http://schemas.microsoft.com/office/powerpoint/2010/main" val="1528731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Clinical Usage of Pediatric Appendicitis Score</a:t>
            </a:r>
            <a:endParaRPr lang="en-US" sz="2000" dirty="0"/>
          </a:p>
        </p:txBody>
      </p:sp>
      <p:sp>
        <p:nvSpPr>
          <p:cNvPr id="3" name="TextBox 2"/>
          <p:cNvSpPr txBox="1"/>
          <p:nvPr/>
        </p:nvSpPr>
        <p:spPr>
          <a:xfrm>
            <a:off x="304800" y="1447800"/>
            <a:ext cx="3886200" cy="2862323"/>
          </a:xfrm>
          <a:prstGeom prst="rect">
            <a:avLst/>
          </a:prstGeom>
          <a:noFill/>
        </p:spPr>
        <p:txBody>
          <a:bodyPr wrap="square" rtlCol="0">
            <a:spAutoFit/>
          </a:bodyPr>
          <a:lstStyle/>
          <a:p>
            <a:endParaRPr lang="en-US" dirty="0"/>
          </a:p>
          <a:p>
            <a:endParaRPr lang="en-US" dirty="0"/>
          </a:p>
          <a:p>
            <a:r>
              <a:rPr lang="en-US" dirty="0"/>
              <a:t>Score </a:t>
            </a:r>
            <a:r>
              <a:rPr lang="en-US" u="sng" dirty="0"/>
              <a:t>&lt;</a:t>
            </a:r>
            <a:r>
              <a:rPr lang="en-US" dirty="0"/>
              <a:t> 4	Discharge</a:t>
            </a:r>
          </a:p>
          <a:p>
            <a:r>
              <a:rPr lang="en-US" dirty="0"/>
              <a:t>	</a:t>
            </a:r>
          </a:p>
          <a:p>
            <a:r>
              <a:rPr lang="en-US" dirty="0"/>
              <a:t>Score 5-7	Consider imaging</a:t>
            </a:r>
          </a:p>
          <a:p>
            <a:endParaRPr lang="en-US" dirty="0"/>
          </a:p>
          <a:p>
            <a:r>
              <a:rPr lang="en-US" dirty="0"/>
              <a:t>Score </a:t>
            </a:r>
            <a:r>
              <a:rPr lang="en-US" u="sng" dirty="0"/>
              <a:t>&gt;</a:t>
            </a:r>
            <a:r>
              <a:rPr lang="en-US" dirty="0"/>
              <a:t> 8	Operation</a:t>
            </a:r>
          </a:p>
          <a:p>
            <a:endParaRPr lang="en-US" dirty="0"/>
          </a:p>
          <a:p>
            <a:endParaRPr lang="en-US" dirty="0"/>
          </a:p>
          <a:p>
            <a:endParaRPr lang="en-US" dirty="0"/>
          </a:p>
        </p:txBody>
      </p:sp>
      <p:grpSp>
        <p:nvGrpSpPr>
          <p:cNvPr id="4" name="Group 3"/>
          <p:cNvGrpSpPr/>
          <p:nvPr/>
        </p:nvGrpSpPr>
        <p:grpSpPr>
          <a:xfrm>
            <a:off x="228600" y="3733800"/>
            <a:ext cx="2611060" cy="2514600"/>
            <a:chOff x="533400" y="2438399"/>
            <a:chExt cx="3414463" cy="2296440"/>
          </a:xfrm>
        </p:grpSpPr>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r="68182"/>
            <a:stretch/>
          </p:blipFill>
          <p:spPr>
            <a:xfrm>
              <a:off x="533400" y="2438400"/>
              <a:ext cx="2667000" cy="2296439"/>
            </a:xfrm>
            <a:prstGeom prst="rect">
              <a:avLst/>
            </a:prstGeom>
          </p:spPr>
        </p:pic>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l="70000" r="21082"/>
            <a:stretch/>
          </p:blipFill>
          <p:spPr>
            <a:xfrm>
              <a:off x="3200402" y="2438399"/>
              <a:ext cx="747461" cy="2296439"/>
            </a:xfrm>
            <a:prstGeom prst="rect">
              <a:avLst/>
            </a:prstGeom>
          </p:spPr>
        </p:pic>
      </p:grpSp>
      <p:sp>
        <p:nvSpPr>
          <p:cNvPr id="7" name="TextBox 6"/>
          <p:cNvSpPr txBox="1"/>
          <p:nvPr/>
        </p:nvSpPr>
        <p:spPr>
          <a:xfrm>
            <a:off x="4191000" y="1524000"/>
            <a:ext cx="4953000" cy="3416320"/>
          </a:xfrm>
          <a:prstGeom prst="rect">
            <a:avLst/>
          </a:prstGeom>
          <a:noFill/>
        </p:spPr>
        <p:txBody>
          <a:bodyPr wrap="square" rtlCol="0">
            <a:spAutoFit/>
          </a:bodyPr>
          <a:lstStyle/>
          <a:p>
            <a:r>
              <a:rPr lang="en-US" dirty="0"/>
              <a:t>Previously healthy 15 year old girl with </a:t>
            </a:r>
          </a:p>
          <a:p>
            <a:endParaRPr lang="en-US" dirty="0"/>
          </a:p>
          <a:p>
            <a:r>
              <a:rPr lang="en-US" dirty="0" err="1"/>
              <a:t>Peri</a:t>
            </a:r>
            <a:r>
              <a:rPr lang="en-US" dirty="0"/>
              <a:t>-umbilical pain followed by emesis &amp;</a:t>
            </a:r>
          </a:p>
          <a:p>
            <a:endParaRPr lang="en-US" dirty="0"/>
          </a:p>
          <a:p>
            <a:r>
              <a:rPr lang="en-US" dirty="0"/>
              <a:t>persistent nausea.</a:t>
            </a:r>
          </a:p>
          <a:p>
            <a:endParaRPr lang="en-US" dirty="0"/>
          </a:p>
          <a:p>
            <a:r>
              <a:rPr lang="en-US" dirty="0"/>
              <a:t>Pain migrated to the RLQ</a:t>
            </a:r>
          </a:p>
          <a:p>
            <a:endParaRPr lang="en-US" dirty="0"/>
          </a:p>
          <a:p>
            <a:r>
              <a:rPr lang="en-US" dirty="0"/>
              <a:t>Tm 101.3  Tender to percussion RLQ.   </a:t>
            </a:r>
          </a:p>
          <a:p>
            <a:endParaRPr lang="en-US" dirty="0"/>
          </a:p>
          <a:p>
            <a:r>
              <a:rPr lang="en-US" dirty="0"/>
              <a:t>WBC 13 (ANC 8000)   HCG Negative</a:t>
            </a:r>
          </a:p>
          <a:p>
            <a:endParaRPr lang="en-US" dirty="0"/>
          </a:p>
        </p:txBody>
      </p:sp>
      <p:sp>
        <p:nvSpPr>
          <p:cNvPr id="8" name="Donut 7"/>
          <p:cNvSpPr/>
          <p:nvPr/>
        </p:nvSpPr>
        <p:spPr>
          <a:xfrm>
            <a:off x="7467600" y="2057400"/>
            <a:ext cx="762000" cy="4572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2133600" y="4343400"/>
            <a:ext cx="457200" cy="228600"/>
          </a:xfrm>
          <a:prstGeom prst="donut">
            <a:avLst>
              <a:gd name="adj" fmla="val 705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5257800" y="2590800"/>
            <a:ext cx="838200" cy="4572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4724400" y="3124200"/>
            <a:ext cx="2362200" cy="4572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2133600" y="4038600"/>
            <a:ext cx="457200" cy="304800"/>
          </a:xfrm>
          <a:prstGeom prst="donut">
            <a:avLst>
              <a:gd name="adj" fmla="val 705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2133600" y="4572000"/>
            <a:ext cx="457200" cy="228600"/>
          </a:xfrm>
          <a:prstGeom prst="donut">
            <a:avLst>
              <a:gd name="adj" fmla="val 705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Donut 14"/>
          <p:cNvSpPr/>
          <p:nvPr/>
        </p:nvSpPr>
        <p:spPr>
          <a:xfrm>
            <a:off x="2133600" y="4800600"/>
            <a:ext cx="457200" cy="228600"/>
          </a:xfrm>
          <a:prstGeom prst="donut">
            <a:avLst>
              <a:gd name="adj" fmla="val 705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a:off x="2133600" y="5029200"/>
            <a:ext cx="457200" cy="228600"/>
          </a:xfrm>
          <a:prstGeom prst="donut">
            <a:avLst>
              <a:gd name="adj" fmla="val 705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a:off x="2133600" y="5257800"/>
            <a:ext cx="457200" cy="228600"/>
          </a:xfrm>
          <a:prstGeom prst="donut">
            <a:avLst>
              <a:gd name="adj" fmla="val 705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Donut 17"/>
          <p:cNvSpPr/>
          <p:nvPr/>
        </p:nvSpPr>
        <p:spPr>
          <a:xfrm>
            <a:off x="2133600" y="5486400"/>
            <a:ext cx="457200" cy="228600"/>
          </a:xfrm>
          <a:prstGeom prst="donut">
            <a:avLst>
              <a:gd name="adj" fmla="val 705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Donut 18"/>
          <p:cNvSpPr/>
          <p:nvPr/>
        </p:nvSpPr>
        <p:spPr>
          <a:xfrm>
            <a:off x="2133600" y="5715000"/>
            <a:ext cx="457200" cy="304800"/>
          </a:xfrm>
          <a:prstGeom prst="donut">
            <a:avLst>
              <a:gd name="adj" fmla="val 705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Donut 19"/>
          <p:cNvSpPr/>
          <p:nvPr/>
        </p:nvSpPr>
        <p:spPr>
          <a:xfrm>
            <a:off x="4191000" y="3733800"/>
            <a:ext cx="1066800" cy="4572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a:off x="5181600" y="3657600"/>
            <a:ext cx="2971800" cy="5334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4191000" y="4191000"/>
            <a:ext cx="990600" cy="5334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5105400" y="4191000"/>
            <a:ext cx="1371600" cy="5334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8434581" y="1524000"/>
            <a:ext cx="685800" cy="3139321"/>
          </a:xfrm>
          <a:prstGeom prst="rect">
            <a:avLst/>
          </a:prstGeom>
          <a:noFill/>
        </p:spPr>
        <p:txBody>
          <a:bodyPr wrap="square" rtlCol="0">
            <a:spAutoFit/>
          </a:bodyPr>
          <a:lstStyle/>
          <a:p>
            <a:r>
              <a:rPr lang="en-US" u="sng" dirty="0">
                <a:solidFill>
                  <a:srgbClr val="FF0000"/>
                </a:solidFill>
              </a:rPr>
              <a:t>Tally</a:t>
            </a:r>
          </a:p>
          <a:p>
            <a:endParaRPr lang="en-US" dirty="0">
              <a:solidFill>
                <a:srgbClr val="FF0000"/>
              </a:solidFill>
            </a:endParaRPr>
          </a:p>
          <a:p>
            <a:r>
              <a:rPr lang="en-US" dirty="0">
                <a:solidFill>
                  <a:srgbClr val="FF0000"/>
                </a:solidFill>
              </a:rPr>
              <a:t>1</a:t>
            </a:r>
          </a:p>
          <a:p>
            <a:endParaRPr lang="en-US" dirty="0">
              <a:solidFill>
                <a:srgbClr val="FF0000"/>
              </a:solidFill>
            </a:endParaRPr>
          </a:p>
          <a:p>
            <a:r>
              <a:rPr lang="en-US" dirty="0">
                <a:solidFill>
                  <a:srgbClr val="FF0000"/>
                </a:solidFill>
              </a:rPr>
              <a:t>2</a:t>
            </a:r>
          </a:p>
          <a:p>
            <a:endParaRPr lang="en-US" dirty="0">
              <a:solidFill>
                <a:srgbClr val="FF0000"/>
              </a:solidFill>
            </a:endParaRPr>
          </a:p>
          <a:p>
            <a:r>
              <a:rPr lang="en-US" dirty="0">
                <a:solidFill>
                  <a:srgbClr val="FF0000"/>
                </a:solidFill>
              </a:rPr>
              <a:t>3</a:t>
            </a:r>
          </a:p>
          <a:p>
            <a:endParaRPr lang="en-US" dirty="0">
              <a:solidFill>
                <a:srgbClr val="FF0000"/>
              </a:solidFill>
            </a:endParaRPr>
          </a:p>
          <a:p>
            <a:r>
              <a:rPr lang="en-US" dirty="0">
                <a:solidFill>
                  <a:srgbClr val="FF0000"/>
                </a:solidFill>
              </a:rPr>
              <a:t>8</a:t>
            </a:r>
          </a:p>
          <a:p>
            <a:endParaRPr lang="en-US" dirty="0">
              <a:solidFill>
                <a:srgbClr val="FF0000"/>
              </a:solidFill>
            </a:endParaRPr>
          </a:p>
          <a:p>
            <a:r>
              <a:rPr lang="en-US" dirty="0">
                <a:solidFill>
                  <a:srgbClr val="FF0000"/>
                </a:solidFill>
              </a:rPr>
              <a:t>10</a:t>
            </a:r>
          </a:p>
        </p:txBody>
      </p:sp>
    </p:spTree>
    <p:extLst>
      <p:ext uri="{BB962C8B-B14F-4D97-AF65-F5344CB8AC3E}">
        <p14:creationId xmlns:p14="http://schemas.microsoft.com/office/powerpoint/2010/main" val="134419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Clinical Usage of Pediatric Appendicitis Score</a:t>
            </a:r>
            <a:endParaRPr lang="en-US" sz="2000" dirty="0"/>
          </a:p>
        </p:txBody>
      </p:sp>
      <p:sp>
        <p:nvSpPr>
          <p:cNvPr id="3" name="TextBox 2"/>
          <p:cNvSpPr txBox="1"/>
          <p:nvPr/>
        </p:nvSpPr>
        <p:spPr>
          <a:xfrm>
            <a:off x="304800" y="1447800"/>
            <a:ext cx="3886200" cy="2862323"/>
          </a:xfrm>
          <a:prstGeom prst="rect">
            <a:avLst/>
          </a:prstGeom>
          <a:noFill/>
        </p:spPr>
        <p:txBody>
          <a:bodyPr wrap="square" rtlCol="0">
            <a:spAutoFit/>
          </a:bodyPr>
          <a:lstStyle/>
          <a:p>
            <a:endParaRPr lang="en-US" dirty="0"/>
          </a:p>
          <a:p>
            <a:endParaRPr lang="en-US" dirty="0"/>
          </a:p>
          <a:p>
            <a:r>
              <a:rPr lang="en-US" dirty="0"/>
              <a:t>Score </a:t>
            </a:r>
            <a:r>
              <a:rPr lang="en-US" u="sng" dirty="0"/>
              <a:t>&lt;</a:t>
            </a:r>
            <a:r>
              <a:rPr lang="en-US" dirty="0"/>
              <a:t> 4	Discharge</a:t>
            </a:r>
          </a:p>
          <a:p>
            <a:r>
              <a:rPr lang="en-US" dirty="0"/>
              <a:t>	</a:t>
            </a:r>
          </a:p>
          <a:p>
            <a:r>
              <a:rPr lang="en-US" dirty="0"/>
              <a:t>Score 5-7	Consider imaging</a:t>
            </a:r>
          </a:p>
          <a:p>
            <a:endParaRPr lang="en-US" dirty="0"/>
          </a:p>
          <a:p>
            <a:r>
              <a:rPr lang="en-US" dirty="0"/>
              <a:t>Score </a:t>
            </a:r>
            <a:r>
              <a:rPr lang="en-US" u="sng" dirty="0"/>
              <a:t>&gt;</a:t>
            </a:r>
            <a:r>
              <a:rPr lang="en-US" dirty="0"/>
              <a:t> 8	Operation</a:t>
            </a:r>
          </a:p>
          <a:p>
            <a:endParaRPr lang="en-US" dirty="0"/>
          </a:p>
          <a:p>
            <a:endParaRPr lang="en-US" dirty="0"/>
          </a:p>
          <a:p>
            <a:endParaRPr lang="en-US" dirty="0"/>
          </a:p>
        </p:txBody>
      </p:sp>
      <p:grpSp>
        <p:nvGrpSpPr>
          <p:cNvPr id="4" name="Group 3"/>
          <p:cNvGrpSpPr/>
          <p:nvPr/>
        </p:nvGrpSpPr>
        <p:grpSpPr>
          <a:xfrm>
            <a:off x="228600" y="3733800"/>
            <a:ext cx="2611060" cy="2514600"/>
            <a:chOff x="533400" y="2438399"/>
            <a:chExt cx="3414463" cy="2296440"/>
          </a:xfrm>
        </p:grpSpPr>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r="68182"/>
            <a:stretch/>
          </p:blipFill>
          <p:spPr>
            <a:xfrm>
              <a:off x="533400" y="2438400"/>
              <a:ext cx="2667000" cy="2296439"/>
            </a:xfrm>
            <a:prstGeom prst="rect">
              <a:avLst/>
            </a:prstGeom>
          </p:spPr>
        </p:pic>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l="70000" r="21082"/>
            <a:stretch/>
          </p:blipFill>
          <p:spPr>
            <a:xfrm>
              <a:off x="3200402" y="2438399"/>
              <a:ext cx="747461" cy="2296439"/>
            </a:xfrm>
            <a:prstGeom prst="rect">
              <a:avLst/>
            </a:prstGeom>
          </p:spPr>
        </p:pic>
      </p:grpSp>
      <p:sp>
        <p:nvSpPr>
          <p:cNvPr id="7" name="TextBox 6"/>
          <p:cNvSpPr txBox="1"/>
          <p:nvPr/>
        </p:nvSpPr>
        <p:spPr>
          <a:xfrm>
            <a:off x="4191000" y="1524000"/>
            <a:ext cx="4953000" cy="3416320"/>
          </a:xfrm>
          <a:prstGeom prst="rect">
            <a:avLst/>
          </a:prstGeom>
          <a:noFill/>
        </p:spPr>
        <p:txBody>
          <a:bodyPr wrap="square" rtlCol="0">
            <a:spAutoFit/>
          </a:bodyPr>
          <a:lstStyle/>
          <a:p>
            <a:r>
              <a:rPr lang="en-US" dirty="0"/>
              <a:t>Previously healthy 15 year old girl with </a:t>
            </a:r>
          </a:p>
          <a:p>
            <a:endParaRPr lang="en-US" dirty="0"/>
          </a:p>
          <a:p>
            <a:r>
              <a:rPr lang="en-US" dirty="0" err="1"/>
              <a:t>Peri</a:t>
            </a:r>
            <a:r>
              <a:rPr lang="en-US" dirty="0"/>
              <a:t>-umbilical pain followed by emesis </a:t>
            </a:r>
          </a:p>
          <a:p>
            <a:endParaRPr lang="en-US" dirty="0"/>
          </a:p>
          <a:p>
            <a:r>
              <a:rPr lang="en-US" dirty="0"/>
              <a:t>Now she is hungry.</a:t>
            </a:r>
          </a:p>
          <a:p>
            <a:endParaRPr lang="en-US" dirty="0"/>
          </a:p>
          <a:p>
            <a:r>
              <a:rPr lang="en-US" dirty="0"/>
              <a:t>Pain migrated to the RLQ</a:t>
            </a:r>
          </a:p>
          <a:p>
            <a:endParaRPr lang="en-US" dirty="0"/>
          </a:p>
          <a:p>
            <a:r>
              <a:rPr lang="en-US" dirty="0"/>
              <a:t>Tm 99.9  Tender to deep palpation RLQ.   </a:t>
            </a:r>
          </a:p>
          <a:p>
            <a:endParaRPr lang="en-US" dirty="0"/>
          </a:p>
          <a:p>
            <a:r>
              <a:rPr lang="en-US" dirty="0"/>
              <a:t>WBC 13 (ANC 8000)   HCG Negative</a:t>
            </a:r>
          </a:p>
          <a:p>
            <a:endParaRPr lang="en-US" dirty="0"/>
          </a:p>
        </p:txBody>
      </p:sp>
      <p:sp>
        <p:nvSpPr>
          <p:cNvPr id="8" name="Donut 7"/>
          <p:cNvSpPr/>
          <p:nvPr/>
        </p:nvSpPr>
        <p:spPr>
          <a:xfrm>
            <a:off x="7467600" y="2057400"/>
            <a:ext cx="762000" cy="4572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2133600" y="4343400"/>
            <a:ext cx="457200" cy="228600"/>
          </a:xfrm>
          <a:prstGeom prst="donut">
            <a:avLst>
              <a:gd name="adj" fmla="val 705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4724400" y="3124200"/>
            <a:ext cx="2362200" cy="4572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2133600" y="4572000"/>
            <a:ext cx="457200" cy="228600"/>
          </a:xfrm>
          <a:prstGeom prst="donut">
            <a:avLst>
              <a:gd name="adj" fmla="val 705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a:off x="2133600" y="5257800"/>
            <a:ext cx="457200" cy="228600"/>
          </a:xfrm>
          <a:prstGeom prst="donut">
            <a:avLst>
              <a:gd name="adj" fmla="val 705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Donut 17"/>
          <p:cNvSpPr/>
          <p:nvPr/>
        </p:nvSpPr>
        <p:spPr>
          <a:xfrm>
            <a:off x="2133600" y="5486400"/>
            <a:ext cx="457200" cy="228600"/>
          </a:xfrm>
          <a:prstGeom prst="donut">
            <a:avLst>
              <a:gd name="adj" fmla="val 705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Donut 18"/>
          <p:cNvSpPr/>
          <p:nvPr/>
        </p:nvSpPr>
        <p:spPr>
          <a:xfrm>
            <a:off x="2133600" y="5715000"/>
            <a:ext cx="457200" cy="304800"/>
          </a:xfrm>
          <a:prstGeom prst="donut">
            <a:avLst>
              <a:gd name="adj" fmla="val 705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a:off x="5181600" y="3657600"/>
            <a:ext cx="3352800" cy="5334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4191000" y="4191000"/>
            <a:ext cx="990600" cy="5334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5105400" y="4191000"/>
            <a:ext cx="1371600" cy="5334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8434581" y="1524000"/>
            <a:ext cx="685800" cy="3139321"/>
          </a:xfrm>
          <a:prstGeom prst="rect">
            <a:avLst/>
          </a:prstGeom>
          <a:noFill/>
        </p:spPr>
        <p:txBody>
          <a:bodyPr wrap="square" rtlCol="0">
            <a:spAutoFit/>
          </a:bodyPr>
          <a:lstStyle/>
          <a:p>
            <a:r>
              <a:rPr lang="en-US" u="sng" dirty="0">
                <a:solidFill>
                  <a:srgbClr val="FF0000"/>
                </a:solidFill>
              </a:rPr>
              <a:t>Tally</a:t>
            </a:r>
          </a:p>
          <a:p>
            <a:endParaRPr lang="en-US" dirty="0">
              <a:solidFill>
                <a:srgbClr val="FF0000"/>
              </a:solidFill>
            </a:endParaRPr>
          </a:p>
          <a:p>
            <a:r>
              <a:rPr lang="en-US" dirty="0">
                <a:solidFill>
                  <a:srgbClr val="FF0000"/>
                </a:solidFill>
              </a:rPr>
              <a:t>1</a:t>
            </a:r>
          </a:p>
          <a:p>
            <a:endParaRPr lang="en-US" dirty="0">
              <a:solidFill>
                <a:srgbClr val="FF0000"/>
              </a:solidFill>
            </a:endParaRPr>
          </a:p>
          <a:p>
            <a:r>
              <a:rPr lang="en-US" dirty="0">
                <a:solidFill>
                  <a:srgbClr val="FF0000"/>
                </a:solidFill>
              </a:rPr>
              <a:t>1</a:t>
            </a:r>
          </a:p>
          <a:p>
            <a:endParaRPr lang="en-US" dirty="0">
              <a:solidFill>
                <a:srgbClr val="FF0000"/>
              </a:solidFill>
            </a:endParaRPr>
          </a:p>
          <a:p>
            <a:r>
              <a:rPr lang="en-US" dirty="0">
                <a:solidFill>
                  <a:srgbClr val="FF0000"/>
                </a:solidFill>
              </a:rPr>
              <a:t>2</a:t>
            </a:r>
          </a:p>
          <a:p>
            <a:endParaRPr lang="en-US" dirty="0">
              <a:solidFill>
                <a:srgbClr val="FF0000"/>
              </a:solidFill>
            </a:endParaRPr>
          </a:p>
          <a:p>
            <a:r>
              <a:rPr lang="en-US" dirty="0">
                <a:solidFill>
                  <a:srgbClr val="FF0000"/>
                </a:solidFill>
              </a:rPr>
              <a:t>4</a:t>
            </a:r>
          </a:p>
          <a:p>
            <a:endParaRPr lang="en-US" dirty="0">
              <a:solidFill>
                <a:srgbClr val="FF0000"/>
              </a:solidFill>
            </a:endParaRPr>
          </a:p>
          <a:p>
            <a:r>
              <a:rPr lang="en-US" dirty="0">
                <a:solidFill>
                  <a:srgbClr val="FF0000"/>
                </a:solidFill>
              </a:rPr>
              <a:t>6</a:t>
            </a:r>
          </a:p>
        </p:txBody>
      </p:sp>
    </p:spTree>
    <p:extLst>
      <p:ext uri="{BB962C8B-B14F-4D97-AF65-F5344CB8AC3E}">
        <p14:creationId xmlns:p14="http://schemas.microsoft.com/office/powerpoint/2010/main" val="92197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4" grpId="0" animBg="1"/>
      <p:bldP spid="17" grpId="0" animBg="1"/>
      <p:bldP spid="18" grpId="0" animBg="1"/>
      <p:bldP spid="19" grpId="0" animBg="1"/>
      <p:bldP spid="21" grpId="0" animBg="1"/>
      <p:bldP spid="22" grpId="0" animBg="1"/>
      <p:bldP spid="23"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Diagnostic Testing</a:t>
            </a:r>
            <a:endParaRPr lang="en-US" sz="2000" dirty="0"/>
          </a:p>
        </p:txBody>
      </p:sp>
      <p:sp>
        <p:nvSpPr>
          <p:cNvPr id="3" name="TextBox 2"/>
          <p:cNvSpPr txBox="1"/>
          <p:nvPr/>
        </p:nvSpPr>
        <p:spPr>
          <a:xfrm>
            <a:off x="914400" y="2438400"/>
            <a:ext cx="7620000" cy="2862323"/>
          </a:xfrm>
          <a:prstGeom prst="rect">
            <a:avLst/>
          </a:prstGeom>
          <a:noFill/>
        </p:spPr>
        <p:txBody>
          <a:bodyPr wrap="square" rtlCol="0">
            <a:spAutoFit/>
          </a:bodyPr>
          <a:lstStyle/>
          <a:p>
            <a:r>
              <a:rPr lang="en-US" dirty="0"/>
              <a:t>The appropriate application of diagnostic studies is to:</a:t>
            </a:r>
          </a:p>
          <a:p>
            <a:endParaRPr lang="en-US" dirty="0"/>
          </a:p>
          <a:p>
            <a:r>
              <a:rPr lang="en-US" dirty="0"/>
              <a:t>	1. </a:t>
            </a:r>
            <a:r>
              <a:rPr lang="en-US" b="1" dirty="0"/>
              <a:t>Reduce the rate of negative appendectomy</a:t>
            </a:r>
          </a:p>
          <a:p>
            <a:endParaRPr lang="en-US" dirty="0"/>
          </a:p>
          <a:p>
            <a:r>
              <a:rPr lang="en-US" dirty="0"/>
              <a:t>	2. Help identify complicated appendicitis?</a:t>
            </a:r>
          </a:p>
          <a:p>
            <a:endParaRPr lang="en-US" dirty="0"/>
          </a:p>
          <a:p>
            <a:r>
              <a:rPr lang="en-US" dirty="0"/>
              <a:t>	3. Identify alternative pathologies that may be confused with 	appendicitis and may need surgical treatment (perforated 	</a:t>
            </a:r>
            <a:r>
              <a:rPr lang="en-US" dirty="0" err="1"/>
              <a:t>Meckel’s</a:t>
            </a:r>
            <a:r>
              <a:rPr lang="en-US" dirty="0"/>
              <a:t> diverticulum, ovarian torsion, </a:t>
            </a:r>
            <a:r>
              <a:rPr lang="en-US" dirty="0" err="1"/>
              <a:t>Crohn’s</a:t>
            </a:r>
            <a:r>
              <a:rPr lang="en-US" dirty="0"/>
              <a:t> disease)</a:t>
            </a:r>
          </a:p>
          <a:p>
            <a:endParaRPr lang="en-US" dirty="0"/>
          </a:p>
        </p:txBody>
      </p:sp>
    </p:spTree>
    <p:extLst>
      <p:ext uri="{BB962C8B-B14F-4D97-AF65-F5344CB8AC3E}">
        <p14:creationId xmlns:p14="http://schemas.microsoft.com/office/powerpoint/2010/main" val="2384877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Time</a:t>
            </a:r>
            <a:endParaRPr lang="en-US" sz="2000"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600200"/>
            <a:ext cx="2819794" cy="4229690"/>
          </a:xfrm>
          <a:prstGeom prst="rect">
            <a:avLst/>
          </a:prstGeom>
        </p:spPr>
      </p:pic>
      <p:sp>
        <p:nvSpPr>
          <p:cNvPr id="6" name="TextBox 5"/>
          <p:cNvSpPr txBox="1"/>
          <p:nvPr/>
        </p:nvSpPr>
        <p:spPr>
          <a:xfrm>
            <a:off x="304800" y="1752600"/>
            <a:ext cx="7620000" cy="3693319"/>
          </a:xfrm>
          <a:prstGeom prst="rect">
            <a:avLst/>
          </a:prstGeom>
          <a:noFill/>
        </p:spPr>
        <p:txBody>
          <a:bodyPr wrap="square" rtlCol="0">
            <a:spAutoFit/>
          </a:bodyPr>
          <a:lstStyle/>
          <a:p>
            <a:r>
              <a:rPr lang="en-US" dirty="0" err="1"/>
              <a:t>Peri</a:t>
            </a:r>
            <a:r>
              <a:rPr lang="en-US" dirty="0"/>
              <a:t>-umbilical Pain</a:t>
            </a:r>
          </a:p>
          <a:p>
            <a:r>
              <a:rPr lang="en-US" dirty="0"/>
              <a:t>Anorexia/Emesis</a:t>
            </a:r>
          </a:p>
          <a:p>
            <a:endParaRPr lang="en-US" dirty="0"/>
          </a:p>
          <a:p>
            <a:r>
              <a:rPr lang="en-US" dirty="0"/>
              <a:t>Migration of Pain to RLQ </a:t>
            </a:r>
          </a:p>
          <a:p>
            <a:endParaRPr lang="en-US" dirty="0"/>
          </a:p>
          <a:p>
            <a:r>
              <a:rPr lang="en-US" dirty="0"/>
              <a:t>RLQ Tenderness</a:t>
            </a:r>
          </a:p>
          <a:p>
            <a:endParaRPr lang="en-US" dirty="0"/>
          </a:p>
          <a:p>
            <a:r>
              <a:rPr lang="en-US" dirty="0"/>
              <a:t>Fever/Worsening Pain</a:t>
            </a:r>
          </a:p>
          <a:p>
            <a:endParaRPr lang="en-US" dirty="0"/>
          </a:p>
          <a:p>
            <a:r>
              <a:rPr lang="en-US" dirty="0"/>
              <a:t>Perforation</a:t>
            </a:r>
          </a:p>
          <a:p>
            <a:endParaRPr lang="en-US" dirty="0"/>
          </a:p>
          <a:p>
            <a:endParaRPr lang="en-US" dirty="0"/>
          </a:p>
          <a:p>
            <a:endParaRPr lang="en-US" dirty="0"/>
          </a:p>
        </p:txBody>
      </p:sp>
      <p:sp>
        <p:nvSpPr>
          <p:cNvPr id="3" name="Down Arrow 2"/>
          <p:cNvSpPr/>
          <p:nvPr/>
        </p:nvSpPr>
        <p:spPr>
          <a:xfrm>
            <a:off x="3657600" y="1752600"/>
            <a:ext cx="2057400" cy="464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191000" y="2971800"/>
            <a:ext cx="990600" cy="338554"/>
          </a:xfrm>
          <a:prstGeom prst="rect">
            <a:avLst/>
          </a:prstGeom>
          <a:noFill/>
        </p:spPr>
        <p:txBody>
          <a:bodyPr wrap="square" rtlCol="0">
            <a:spAutoFit/>
          </a:bodyPr>
          <a:lstStyle/>
          <a:p>
            <a:r>
              <a:rPr lang="en-US" sz="1600" dirty="0"/>
              <a:t>24 hours</a:t>
            </a:r>
          </a:p>
        </p:txBody>
      </p:sp>
      <p:sp>
        <p:nvSpPr>
          <p:cNvPr id="7" name="TextBox 6"/>
          <p:cNvSpPr txBox="1"/>
          <p:nvPr/>
        </p:nvSpPr>
        <p:spPr>
          <a:xfrm>
            <a:off x="4191000" y="4267200"/>
            <a:ext cx="990600" cy="338554"/>
          </a:xfrm>
          <a:prstGeom prst="rect">
            <a:avLst/>
          </a:prstGeom>
          <a:noFill/>
        </p:spPr>
        <p:txBody>
          <a:bodyPr wrap="square" rtlCol="0">
            <a:spAutoFit/>
          </a:bodyPr>
          <a:lstStyle/>
          <a:p>
            <a:r>
              <a:rPr lang="en-US" sz="1600" dirty="0"/>
              <a:t>48 hours</a:t>
            </a:r>
          </a:p>
        </p:txBody>
      </p:sp>
      <p:sp>
        <p:nvSpPr>
          <p:cNvPr id="8" name="TextBox 7"/>
          <p:cNvSpPr txBox="1"/>
          <p:nvPr/>
        </p:nvSpPr>
        <p:spPr>
          <a:xfrm>
            <a:off x="4267200" y="1676400"/>
            <a:ext cx="990600" cy="338554"/>
          </a:xfrm>
          <a:prstGeom prst="rect">
            <a:avLst/>
          </a:prstGeom>
          <a:noFill/>
        </p:spPr>
        <p:txBody>
          <a:bodyPr wrap="square" rtlCol="0">
            <a:spAutoFit/>
          </a:bodyPr>
          <a:lstStyle/>
          <a:p>
            <a:r>
              <a:rPr lang="en-US" sz="1600" dirty="0"/>
              <a:t>Onset</a:t>
            </a:r>
          </a:p>
        </p:txBody>
      </p:sp>
    </p:spTree>
    <p:extLst>
      <p:ext uri="{BB962C8B-B14F-4D97-AF65-F5344CB8AC3E}">
        <p14:creationId xmlns:p14="http://schemas.microsoft.com/office/powerpoint/2010/main" val="2974273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Ultrasound</a:t>
            </a:r>
            <a:endParaRPr lang="en-US" sz="2000" dirty="0"/>
          </a:p>
        </p:txBody>
      </p:sp>
      <p:sp>
        <p:nvSpPr>
          <p:cNvPr id="4" name="TextBox 3"/>
          <p:cNvSpPr txBox="1"/>
          <p:nvPr/>
        </p:nvSpPr>
        <p:spPr>
          <a:xfrm>
            <a:off x="1066800" y="1524000"/>
            <a:ext cx="7315200" cy="3970318"/>
          </a:xfrm>
          <a:prstGeom prst="rect">
            <a:avLst/>
          </a:prstGeom>
          <a:noFill/>
        </p:spPr>
        <p:txBody>
          <a:bodyPr wrap="square" rtlCol="0">
            <a:spAutoFit/>
          </a:bodyPr>
          <a:lstStyle/>
          <a:p>
            <a:r>
              <a:rPr lang="en-US" dirty="0"/>
              <a:t>Advantages</a:t>
            </a:r>
          </a:p>
          <a:p>
            <a:endParaRPr lang="en-US" dirty="0"/>
          </a:p>
          <a:p>
            <a:r>
              <a:rPr lang="en-US" dirty="0"/>
              <a:t>	No need for sedation</a:t>
            </a:r>
          </a:p>
          <a:p>
            <a:r>
              <a:rPr lang="en-US" dirty="0"/>
              <a:t>	No ionizing radiation – can be repeated</a:t>
            </a:r>
          </a:p>
          <a:p>
            <a:r>
              <a:rPr lang="en-US" dirty="0"/>
              <a:t>	Noninvasive (~100% of cases at Yale)</a:t>
            </a:r>
          </a:p>
          <a:p>
            <a:r>
              <a:rPr lang="en-US" dirty="0"/>
              <a:t>	Can be performed by non-radiologists (i.e. technicians)</a:t>
            </a:r>
          </a:p>
          <a:p>
            <a:r>
              <a:rPr lang="en-US" dirty="0"/>
              <a:t>	Can provide information regarding the adnexa in girls</a:t>
            </a:r>
          </a:p>
          <a:p>
            <a:r>
              <a:rPr lang="en-US" dirty="0"/>
              <a:t>	Can identify abscess in complicated appendicitis</a:t>
            </a:r>
          </a:p>
          <a:p>
            <a:endParaRPr lang="en-US" dirty="0"/>
          </a:p>
          <a:p>
            <a:r>
              <a:rPr lang="en-US" dirty="0"/>
              <a:t>Disadvantages</a:t>
            </a:r>
          </a:p>
          <a:p>
            <a:endParaRPr lang="en-US" dirty="0"/>
          </a:p>
          <a:p>
            <a:r>
              <a:rPr lang="en-US" dirty="0"/>
              <a:t>	Operator dependent</a:t>
            </a:r>
          </a:p>
          <a:p>
            <a:r>
              <a:rPr lang="en-US" dirty="0"/>
              <a:t>	Exam may be limited in obese children</a:t>
            </a:r>
          </a:p>
          <a:p>
            <a:endParaRPr lang="en-US" dirty="0"/>
          </a:p>
        </p:txBody>
      </p:sp>
    </p:spTree>
    <p:extLst>
      <p:ext uri="{BB962C8B-B14F-4D97-AF65-F5344CB8AC3E}">
        <p14:creationId xmlns:p14="http://schemas.microsoft.com/office/powerpoint/2010/main" val="1698910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Ultrasound</a:t>
            </a:r>
            <a:endParaRPr lang="en-US" sz="2000" dirty="0"/>
          </a:p>
        </p:txBody>
      </p:sp>
      <p:sp>
        <p:nvSpPr>
          <p:cNvPr id="3" name="TextBox 2"/>
          <p:cNvSpPr txBox="1"/>
          <p:nvPr/>
        </p:nvSpPr>
        <p:spPr>
          <a:xfrm>
            <a:off x="796131" y="1295400"/>
            <a:ext cx="7620000" cy="1200329"/>
          </a:xfrm>
          <a:prstGeom prst="rect">
            <a:avLst/>
          </a:prstGeom>
          <a:noFill/>
        </p:spPr>
        <p:txBody>
          <a:bodyPr wrap="square" rtlCol="0">
            <a:spAutoFit/>
          </a:bodyPr>
          <a:lstStyle/>
          <a:p>
            <a:endParaRPr lang="en-US" dirty="0"/>
          </a:p>
          <a:p>
            <a:r>
              <a:rPr lang="en-US" dirty="0"/>
              <a:t>Acute appendicitis =</a:t>
            </a:r>
            <a:r>
              <a:rPr lang="en-US" dirty="0" err="1"/>
              <a:t>noncompressible</a:t>
            </a:r>
            <a:r>
              <a:rPr lang="en-US" dirty="0"/>
              <a:t>, tenderness, hyperemic &amp; thickened (&gt;6-7 mm)(&gt;2mm wall thickness), Mesenteric Thickening </a:t>
            </a:r>
          </a:p>
          <a:p>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182" y="2362200"/>
            <a:ext cx="6868112" cy="2943477"/>
          </a:xfrm>
          <a:prstGeom prst="rect">
            <a:avLst/>
          </a:prstGeom>
        </p:spPr>
      </p:pic>
    </p:spTree>
    <p:extLst>
      <p:ext uri="{BB962C8B-B14F-4D97-AF65-F5344CB8AC3E}">
        <p14:creationId xmlns:p14="http://schemas.microsoft.com/office/powerpoint/2010/main" val="3410257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Ultrasound</a:t>
            </a:r>
            <a:endParaRPr lang="en-US" sz="2000" dirty="0"/>
          </a:p>
        </p:txBody>
      </p:sp>
      <p:sp>
        <p:nvSpPr>
          <p:cNvPr id="3" name="TextBox 2"/>
          <p:cNvSpPr txBox="1"/>
          <p:nvPr/>
        </p:nvSpPr>
        <p:spPr>
          <a:xfrm>
            <a:off x="685800" y="1371600"/>
            <a:ext cx="7620000" cy="1200329"/>
          </a:xfrm>
          <a:prstGeom prst="rect">
            <a:avLst/>
          </a:prstGeom>
          <a:noFill/>
        </p:spPr>
        <p:txBody>
          <a:bodyPr wrap="square" rtlCol="0">
            <a:spAutoFit/>
          </a:bodyPr>
          <a:lstStyle/>
          <a:p>
            <a:endParaRPr lang="en-US" dirty="0"/>
          </a:p>
          <a:p>
            <a:r>
              <a:rPr lang="en-US" dirty="0"/>
              <a:t>Acute appendicitis =</a:t>
            </a:r>
            <a:r>
              <a:rPr lang="en-US" dirty="0" err="1"/>
              <a:t>noncompressible</a:t>
            </a:r>
            <a:r>
              <a:rPr lang="en-US" dirty="0"/>
              <a:t>, tenderness, hyperemic &amp; thickened (&gt;6-7 mm)(&gt;2mm wall thickness), Mesenteric Thickening </a:t>
            </a:r>
          </a:p>
          <a:p>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438400"/>
            <a:ext cx="3166909" cy="3794171"/>
          </a:xfrm>
          <a:prstGeom prst="rect">
            <a:avLst/>
          </a:prstGeom>
        </p:spPr>
      </p:pic>
    </p:spTree>
    <p:extLst>
      <p:ext uri="{BB962C8B-B14F-4D97-AF65-F5344CB8AC3E}">
        <p14:creationId xmlns:p14="http://schemas.microsoft.com/office/powerpoint/2010/main" val="286275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2B2E25-F750-554B-8296-A70FAC9D015A}"/>
              </a:ext>
            </a:extLst>
          </p:cNvPr>
          <p:cNvPicPr>
            <a:picLocks noChangeAspect="1"/>
          </p:cNvPicPr>
          <p:nvPr/>
        </p:nvPicPr>
        <p:blipFill>
          <a:blip r:embed="rId2"/>
          <a:stretch>
            <a:fillRect/>
          </a:stretch>
        </p:blipFill>
        <p:spPr>
          <a:xfrm>
            <a:off x="490498" y="1752600"/>
            <a:ext cx="8183602" cy="4006850"/>
          </a:xfrm>
          <a:prstGeom prst="rect">
            <a:avLst/>
          </a:prstGeom>
        </p:spPr>
      </p:pic>
      <p:sp>
        <p:nvSpPr>
          <p:cNvPr id="2" name="Title 1">
            <a:extLst>
              <a:ext uri="{FF2B5EF4-FFF2-40B4-BE49-F238E27FC236}">
                <a16:creationId xmlns:a16="http://schemas.microsoft.com/office/drawing/2014/main" id="{4B15C341-7736-E54C-8970-461EF4048121}"/>
              </a:ext>
            </a:extLst>
          </p:cNvPr>
          <p:cNvSpPr>
            <a:spLocks noGrp="1"/>
          </p:cNvSpPr>
          <p:nvPr>
            <p:ph type="title"/>
          </p:nvPr>
        </p:nvSpPr>
        <p:spPr/>
        <p:txBody>
          <a:bodyPr/>
          <a:lstStyle/>
          <a:p>
            <a:r>
              <a:rPr lang="en-US" dirty="0"/>
              <a:t>The ECHO Goal = "Community of Practice”</a:t>
            </a:r>
          </a:p>
        </p:txBody>
      </p:sp>
    </p:spTree>
    <p:extLst>
      <p:ext uri="{BB962C8B-B14F-4D97-AF65-F5344CB8AC3E}">
        <p14:creationId xmlns:p14="http://schemas.microsoft.com/office/powerpoint/2010/main" val="1857260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Ultrasound</a:t>
            </a:r>
            <a:endParaRPr lang="en-US" sz="2000" dirty="0"/>
          </a:p>
        </p:txBody>
      </p:sp>
      <p:sp>
        <p:nvSpPr>
          <p:cNvPr id="3" name="TextBox 2"/>
          <p:cNvSpPr txBox="1"/>
          <p:nvPr/>
        </p:nvSpPr>
        <p:spPr>
          <a:xfrm>
            <a:off x="685800" y="1371600"/>
            <a:ext cx="7620000" cy="923330"/>
          </a:xfrm>
          <a:prstGeom prst="rect">
            <a:avLst/>
          </a:prstGeom>
          <a:noFill/>
        </p:spPr>
        <p:txBody>
          <a:bodyPr wrap="square" rtlCol="0">
            <a:spAutoFit/>
          </a:bodyPr>
          <a:lstStyle/>
          <a:p>
            <a:endParaRPr lang="en-US" dirty="0"/>
          </a:p>
          <a:p>
            <a:r>
              <a:rPr lang="en-US" dirty="0"/>
              <a:t>Signs of Perforation</a:t>
            </a:r>
          </a:p>
          <a:p>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75" y="2294930"/>
            <a:ext cx="8364117" cy="3229426"/>
          </a:xfrm>
          <a:prstGeom prst="rect">
            <a:avLst/>
          </a:prstGeom>
        </p:spPr>
      </p:pic>
    </p:spTree>
    <p:extLst>
      <p:ext uri="{BB962C8B-B14F-4D97-AF65-F5344CB8AC3E}">
        <p14:creationId xmlns:p14="http://schemas.microsoft.com/office/powerpoint/2010/main" val="4226825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Ultrasound</a:t>
            </a:r>
            <a:endParaRPr lang="en-US" sz="2000" dirty="0"/>
          </a:p>
        </p:txBody>
      </p:sp>
      <p:sp>
        <p:nvSpPr>
          <p:cNvPr id="3" name="TextBox 2"/>
          <p:cNvSpPr txBox="1"/>
          <p:nvPr/>
        </p:nvSpPr>
        <p:spPr>
          <a:xfrm>
            <a:off x="152400" y="1600200"/>
            <a:ext cx="7620000" cy="1477328"/>
          </a:xfrm>
          <a:prstGeom prst="rect">
            <a:avLst/>
          </a:prstGeom>
          <a:noFill/>
        </p:spPr>
        <p:txBody>
          <a:bodyPr wrap="square" rtlCol="0">
            <a:spAutoFit/>
          </a:bodyPr>
          <a:lstStyle/>
          <a:p>
            <a:endParaRPr lang="en-US" dirty="0"/>
          </a:p>
          <a:p>
            <a:endParaRPr lang="en-US" dirty="0"/>
          </a:p>
          <a:p>
            <a:r>
              <a:rPr lang="en-US" dirty="0"/>
              <a:t>Sensitivity 98% (If the appendix is seen)</a:t>
            </a:r>
          </a:p>
          <a:p>
            <a:r>
              <a:rPr lang="en-US" dirty="0"/>
              <a:t>Specificity was 93% in children</a:t>
            </a:r>
          </a:p>
          <a:p>
            <a:endParaRPr lang="en-US" dirty="0"/>
          </a:p>
        </p:txBody>
      </p:sp>
      <p:pic>
        <p:nvPicPr>
          <p:cNvPr id="4" name="Picture 3" descr="Appy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3358" y="2954511"/>
            <a:ext cx="3351907" cy="2906841"/>
          </a:xfrm>
          <a:prstGeom prst="rect">
            <a:avLst/>
          </a:prstGeom>
          <a:ln w="38100" cmpd="sng">
            <a:solidFill>
              <a:srgbClr val="FFFF00"/>
            </a:solidFill>
          </a:ln>
        </p:spPr>
      </p:pic>
      <p:sp>
        <p:nvSpPr>
          <p:cNvPr id="15" name="Arc 14"/>
          <p:cNvSpPr/>
          <p:nvPr/>
        </p:nvSpPr>
        <p:spPr>
          <a:xfrm rot="19211863">
            <a:off x="467256" y="4935298"/>
            <a:ext cx="2934756" cy="2998429"/>
          </a:xfrm>
          <a:prstGeom prst="arc">
            <a:avLst>
              <a:gd name="adj1" fmla="val 14517968"/>
              <a:gd name="adj2" fmla="val 118956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Arc 15"/>
          <p:cNvSpPr/>
          <p:nvPr/>
        </p:nvSpPr>
        <p:spPr>
          <a:xfrm rot="19211863">
            <a:off x="2320233" y="4157514"/>
            <a:ext cx="2789824" cy="2810170"/>
          </a:xfrm>
          <a:prstGeom prst="arc">
            <a:avLst>
              <a:gd name="adj1" fmla="val 15160603"/>
              <a:gd name="adj2" fmla="val 108825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1440734" y="6020018"/>
            <a:ext cx="1967889" cy="307777"/>
          </a:xfrm>
          <a:prstGeom prst="rect">
            <a:avLst/>
          </a:prstGeom>
          <a:noFill/>
        </p:spPr>
        <p:txBody>
          <a:bodyPr wrap="square" rtlCol="0">
            <a:spAutoFit/>
          </a:bodyPr>
          <a:lstStyle/>
          <a:p>
            <a:r>
              <a:rPr lang="en-US" sz="1400" dirty="0"/>
              <a:t>Normal Appendix</a:t>
            </a:r>
          </a:p>
        </p:txBody>
      </p:sp>
      <p:cxnSp>
        <p:nvCxnSpPr>
          <p:cNvPr id="18" name="Straight Connector 17"/>
          <p:cNvCxnSpPr/>
          <p:nvPr/>
        </p:nvCxnSpPr>
        <p:spPr>
          <a:xfrm>
            <a:off x="2837512" y="4191000"/>
            <a:ext cx="0" cy="180386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105504" y="4723150"/>
            <a:ext cx="1460884" cy="369332"/>
          </a:xfrm>
          <a:prstGeom prst="rect">
            <a:avLst/>
          </a:prstGeom>
          <a:noFill/>
        </p:spPr>
        <p:txBody>
          <a:bodyPr wrap="square" rtlCol="0">
            <a:spAutoFit/>
          </a:bodyPr>
          <a:lstStyle/>
          <a:p>
            <a:r>
              <a:rPr lang="en-US" dirty="0"/>
              <a:t>98%</a:t>
            </a:r>
          </a:p>
        </p:txBody>
      </p:sp>
      <p:sp>
        <p:nvSpPr>
          <p:cNvPr id="20" name="TextBox 19"/>
          <p:cNvSpPr txBox="1"/>
          <p:nvPr/>
        </p:nvSpPr>
        <p:spPr>
          <a:xfrm>
            <a:off x="2448130" y="4732278"/>
            <a:ext cx="885267" cy="369332"/>
          </a:xfrm>
          <a:prstGeom prst="rect">
            <a:avLst/>
          </a:prstGeom>
          <a:noFill/>
        </p:spPr>
        <p:txBody>
          <a:bodyPr wrap="square" rtlCol="0">
            <a:spAutoFit/>
          </a:bodyPr>
          <a:lstStyle/>
          <a:p>
            <a:r>
              <a:rPr lang="en-US" dirty="0"/>
              <a:t>2%</a:t>
            </a:r>
          </a:p>
        </p:txBody>
      </p:sp>
      <p:sp>
        <p:nvSpPr>
          <p:cNvPr id="21" name="TextBox 20"/>
          <p:cNvSpPr txBox="1"/>
          <p:nvPr/>
        </p:nvSpPr>
        <p:spPr>
          <a:xfrm>
            <a:off x="1600200" y="5562600"/>
            <a:ext cx="1460884" cy="369332"/>
          </a:xfrm>
          <a:prstGeom prst="rect">
            <a:avLst/>
          </a:prstGeom>
          <a:noFill/>
        </p:spPr>
        <p:txBody>
          <a:bodyPr wrap="square" rtlCol="0">
            <a:spAutoFit/>
          </a:bodyPr>
          <a:lstStyle/>
          <a:p>
            <a:r>
              <a:rPr lang="en-US" dirty="0"/>
              <a:t>93%</a:t>
            </a:r>
          </a:p>
        </p:txBody>
      </p:sp>
      <p:sp>
        <p:nvSpPr>
          <p:cNvPr id="22" name="TextBox 21"/>
          <p:cNvSpPr txBox="1"/>
          <p:nvPr/>
        </p:nvSpPr>
        <p:spPr>
          <a:xfrm>
            <a:off x="2819400" y="5562600"/>
            <a:ext cx="1460884" cy="369332"/>
          </a:xfrm>
          <a:prstGeom prst="rect">
            <a:avLst/>
          </a:prstGeom>
          <a:noFill/>
        </p:spPr>
        <p:txBody>
          <a:bodyPr wrap="square" rtlCol="0">
            <a:spAutoFit/>
          </a:bodyPr>
          <a:lstStyle/>
          <a:p>
            <a:r>
              <a:rPr lang="en-US" dirty="0"/>
              <a:t>7%</a:t>
            </a:r>
          </a:p>
        </p:txBody>
      </p:sp>
      <p:cxnSp>
        <p:nvCxnSpPr>
          <p:cNvPr id="23" name="Straight Arrow Connector 22"/>
          <p:cNvCxnSpPr/>
          <p:nvPr/>
        </p:nvCxnSpPr>
        <p:spPr>
          <a:xfrm flipV="1">
            <a:off x="1218477" y="4191000"/>
            <a:ext cx="1573673" cy="690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25150" y="4038600"/>
            <a:ext cx="1214738" cy="369332"/>
          </a:xfrm>
          <a:prstGeom prst="rect">
            <a:avLst/>
          </a:prstGeom>
          <a:noFill/>
        </p:spPr>
        <p:txBody>
          <a:bodyPr wrap="square" rtlCol="0">
            <a:spAutoFit/>
          </a:bodyPr>
          <a:lstStyle/>
          <a:p>
            <a:r>
              <a:rPr lang="en-US" dirty="0"/>
              <a:t>US</a:t>
            </a:r>
          </a:p>
        </p:txBody>
      </p:sp>
      <p:sp>
        <p:nvSpPr>
          <p:cNvPr id="25" name="TextBox 24"/>
          <p:cNvSpPr txBox="1"/>
          <p:nvPr/>
        </p:nvSpPr>
        <p:spPr>
          <a:xfrm>
            <a:off x="2667000" y="3886200"/>
            <a:ext cx="1967889" cy="307777"/>
          </a:xfrm>
          <a:prstGeom prst="rect">
            <a:avLst/>
          </a:prstGeom>
          <a:noFill/>
        </p:spPr>
        <p:txBody>
          <a:bodyPr wrap="square" rtlCol="0">
            <a:spAutoFit/>
          </a:bodyPr>
          <a:lstStyle/>
          <a:p>
            <a:r>
              <a:rPr lang="en-US" sz="1400" dirty="0"/>
              <a:t>Appendicitis</a:t>
            </a:r>
          </a:p>
        </p:txBody>
      </p:sp>
    </p:spTree>
    <p:extLst>
      <p:ext uri="{BB962C8B-B14F-4D97-AF65-F5344CB8AC3E}">
        <p14:creationId xmlns:p14="http://schemas.microsoft.com/office/powerpoint/2010/main" val="3178037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Ultrasound</a:t>
            </a:r>
            <a:endParaRPr lang="en-US" sz="2000" dirty="0"/>
          </a:p>
        </p:txBody>
      </p:sp>
      <p:sp>
        <p:nvSpPr>
          <p:cNvPr id="3" name="TextBox 2"/>
          <p:cNvSpPr txBox="1"/>
          <p:nvPr/>
        </p:nvSpPr>
        <p:spPr>
          <a:xfrm>
            <a:off x="152400" y="1600200"/>
            <a:ext cx="7620000" cy="1754327"/>
          </a:xfrm>
          <a:prstGeom prst="rect">
            <a:avLst/>
          </a:prstGeom>
          <a:noFill/>
        </p:spPr>
        <p:txBody>
          <a:bodyPr wrap="square" rtlCol="0">
            <a:spAutoFit/>
          </a:bodyPr>
          <a:lstStyle/>
          <a:p>
            <a:endParaRPr lang="en-US" dirty="0"/>
          </a:p>
          <a:p>
            <a:r>
              <a:rPr lang="en-US" dirty="0"/>
              <a:t>Acute appendicitis =</a:t>
            </a:r>
            <a:r>
              <a:rPr lang="en-US" dirty="0" err="1"/>
              <a:t>noncompressible</a:t>
            </a:r>
            <a:r>
              <a:rPr lang="en-US" dirty="0"/>
              <a:t>, hyperemic &amp; thickened (&gt;6-7 mm)</a:t>
            </a:r>
          </a:p>
          <a:p>
            <a:endParaRPr lang="en-US" dirty="0"/>
          </a:p>
          <a:p>
            <a:r>
              <a:rPr lang="en-US" dirty="0"/>
              <a:t>Meta analyses sensitivity 83% </a:t>
            </a:r>
          </a:p>
          <a:p>
            <a:r>
              <a:rPr lang="en-US" dirty="0"/>
              <a:t>	 specificity was 93% in children</a:t>
            </a:r>
          </a:p>
          <a:p>
            <a:endParaRPr lang="en-US" dirty="0"/>
          </a:p>
        </p:txBody>
      </p:sp>
      <p:sp>
        <p:nvSpPr>
          <p:cNvPr id="15" name="Arc 14"/>
          <p:cNvSpPr/>
          <p:nvPr/>
        </p:nvSpPr>
        <p:spPr>
          <a:xfrm rot="19211863">
            <a:off x="467256" y="4935298"/>
            <a:ext cx="2934756" cy="2998429"/>
          </a:xfrm>
          <a:prstGeom prst="arc">
            <a:avLst>
              <a:gd name="adj1" fmla="val 14517968"/>
              <a:gd name="adj2" fmla="val 118956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Arc 15"/>
          <p:cNvSpPr/>
          <p:nvPr/>
        </p:nvSpPr>
        <p:spPr>
          <a:xfrm rot="19211863">
            <a:off x="1947792" y="4224921"/>
            <a:ext cx="2789824" cy="2810170"/>
          </a:xfrm>
          <a:prstGeom prst="arc">
            <a:avLst>
              <a:gd name="adj1" fmla="val 15160603"/>
              <a:gd name="adj2" fmla="val 108825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1440734" y="6020018"/>
            <a:ext cx="1967889" cy="307777"/>
          </a:xfrm>
          <a:prstGeom prst="rect">
            <a:avLst/>
          </a:prstGeom>
          <a:noFill/>
        </p:spPr>
        <p:txBody>
          <a:bodyPr wrap="square" rtlCol="0">
            <a:spAutoFit/>
          </a:bodyPr>
          <a:lstStyle/>
          <a:p>
            <a:r>
              <a:rPr lang="en-US" sz="1400" dirty="0"/>
              <a:t>Normal Appendix</a:t>
            </a:r>
          </a:p>
        </p:txBody>
      </p:sp>
      <p:cxnSp>
        <p:nvCxnSpPr>
          <p:cNvPr id="18" name="Straight Connector 17"/>
          <p:cNvCxnSpPr/>
          <p:nvPr/>
        </p:nvCxnSpPr>
        <p:spPr>
          <a:xfrm>
            <a:off x="2837512" y="4191000"/>
            <a:ext cx="0" cy="180386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083866" y="4495800"/>
            <a:ext cx="1460884" cy="369332"/>
          </a:xfrm>
          <a:prstGeom prst="rect">
            <a:avLst/>
          </a:prstGeom>
          <a:noFill/>
        </p:spPr>
        <p:txBody>
          <a:bodyPr wrap="square" rtlCol="0">
            <a:spAutoFit/>
          </a:bodyPr>
          <a:lstStyle/>
          <a:p>
            <a:r>
              <a:rPr lang="en-US" dirty="0"/>
              <a:t>83%</a:t>
            </a:r>
          </a:p>
        </p:txBody>
      </p:sp>
      <p:sp>
        <p:nvSpPr>
          <p:cNvPr id="20" name="TextBox 19"/>
          <p:cNvSpPr txBox="1"/>
          <p:nvPr/>
        </p:nvSpPr>
        <p:spPr>
          <a:xfrm>
            <a:off x="2315133" y="4507468"/>
            <a:ext cx="885267" cy="369332"/>
          </a:xfrm>
          <a:prstGeom prst="rect">
            <a:avLst/>
          </a:prstGeom>
          <a:noFill/>
        </p:spPr>
        <p:txBody>
          <a:bodyPr wrap="square" rtlCol="0">
            <a:spAutoFit/>
          </a:bodyPr>
          <a:lstStyle/>
          <a:p>
            <a:r>
              <a:rPr lang="en-US" dirty="0"/>
              <a:t>17%</a:t>
            </a:r>
          </a:p>
        </p:txBody>
      </p:sp>
      <p:sp>
        <p:nvSpPr>
          <p:cNvPr id="21" name="TextBox 20"/>
          <p:cNvSpPr txBox="1"/>
          <p:nvPr/>
        </p:nvSpPr>
        <p:spPr>
          <a:xfrm>
            <a:off x="1600200" y="5562600"/>
            <a:ext cx="1460884" cy="369332"/>
          </a:xfrm>
          <a:prstGeom prst="rect">
            <a:avLst/>
          </a:prstGeom>
          <a:noFill/>
        </p:spPr>
        <p:txBody>
          <a:bodyPr wrap="square" rtlCol="0">
            <a:spAutoFit/>
          </a:bodyPr>
          <a:lstStyle/>
          <a:p>
            <a:r>
              <a:rPr lang="en-US" dirty="0"/>
              <a:t>93%</a:t>
            </a:r>
          </a:p>
        </p:txBody>
      </p:sp>
      <p:sp>
        <p:nvSpPr>
          <p:cNvPr id="22" name="TextBox 21"/>
          <p:cNvSpPr txBox="1"/>
          <p:nvPr/>
        </p:nvSpPr>
        <p:spPr>
          <a:xfrm>
            <a:off x="2819400" y="5562600"/>
            <a:ext cx="1460884" cy="369332"/>
          </a:xfrm>
          <a:prstGeom prst="rect">
            <a:avLst/>
          </a:prstGeom>
          <a:noFill/>
        </p:spPr>
        <p:txBody>
          <a:bodyPr wrap="square" rtlCol="0">
            <a:spAutoFit/>
          </a:bodyPr>
          <a:lstStyle/>
          <a:p>
            <a:r>
              <a:rPr lang="en-US" dirty="0"/>
              <a:t>7%</a:t>
            </a:r>
          </a:p>
        </p:txBody>
      </p:sp>
      <p:cxnSp>
        <p:nvCxnSpPr>
          <p:cNvPr id="23" name="Straight Arrow Connector 22"/>
          <p:cNvCxnSpPr/>
          <p:nvPr/>
        </p:nvCxnSpPr>
        <p:spPr>
          <a:xfrm flipV="1">
            <a:off x="1218477" y="4191000"/>
            <a:ext cx="1573673" cy="690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25150" y="4038600"/>
            <a:ext cx="1214738" cy="369332"/>
          </a:xfrm>
          <a:prstGeom prst="rect">
            <a:avLst/>
          </a:prstGeom>
          <a:noFill/>
        </p:spPr>
        <p:txBody>
          <a:bodyPr wrap="square" rtlCol="0">
            <a:spAutoFit/>
          </a:bodyPr>
          <a:lstStyle/>
          <a:p>
            <a:r>
              <a:rPr lang="en-US" dirty="0"/>
              <a:t>US</a:t>
            </a:r>
          </a:p>
        </p:txBody>
      </p:sp>
      <p:sp>
        <p:nvSpPr>
          <p:cNvPr id="25" name="TextBox 24"/>
          <p:cNvSpPr txBox="1"/>
          <p:nvPr/>
        </p:nvSpPr>
        <p:spPr>
          <a:xfrm>
            <a:off x="2667000" y="3886200"/>
            <a:ext cx="1967889" cy="307777"/>
          </a:xfrm>
          <a:prstGeom prst="rect">
            <a:avLst/>
          </a:prstGeom>
          <a:noFill/>
        </p:spPr>
        <p:txBody>
          <a:bodyPr wrap="square" rtlCol="0">
            <a:spAutoFit/>
          </a:bodyPr>
          <a:lstStyle/>
          <a:p>
            <a:r>
              <a:rPr lang="en-US" sz="1400" dirty="0"/>
              <a:t>Appendicitis</a:t>
            </a:r>
          </a:p>
        </p:txBody>
      </p:sp>
      <p:pic>
        <p:nvPicPr>
          <p:cNvPr id="26" name="Picture 25" descr="Appy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3358" y="2954511"/>
            <a:ext cx="3351907" cy="2906841"/>
          </a:xfrm>
          <a:prstGeom prst="rect">
            <a:avLst/>
          </a:prstGeom>
          <a:ln w="38100" cmpd="sng">
            <a:solidFill>
              <a:srgbClr val="FFFF00"/>
            </a:solidFill>
          </a:ln>
        </p:spPr>
      </p:pic>
    </p:spTree>
    <p:extLst>
      <p:ext uri="{BB962C8B-B14F-4D97-AF65-F5344CB8AC3E}">
        <p14:creationId xmlns:p14="http://schemas.microsoft.com/office/powerpoint/2010/main" val="4071672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Ultrasound- “Grey Zone”</a:t>
            </a:r>
            <a:endParaRPr lang="en-US" sz="2000" dirty="0"/>
          </a:p>
        </p:txBody>
      </p:sp>
      <p:sp>
        <p:nvSpPr>
          <p:cNvPr id="15" name="Arc 14"/>
          <p:cNvSpPr/>
          <p:nvPr/>
        </p:nvSpPr>
        <p:spPr>
          <a:xfrm rot="19211863">
            <a:off x="1991254" y="3639896"/>
            <a:ext cx="2934756" cy="2998429"/>
          </a:xfrm>
          <a:prstGeom prst="arc">
            <a:avLst>
              <a:gd name="adj1" fmla="val 14517968"/>
              <a:gd name="adj2" fmla="val 118956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Arc 15"/>
          <p:cNvSpPr/>
          <p:nvPr/>
        </p:nvSpPr>
        <p:spPr>
          <a:xfrm rot="19211863">
            <a:off x="3471790" y="2929519"/>
            <a:ext cx="2789824" cy="2810170"/>
          </a:xfrm>
          <a:prstGeom prst="arc">
            <a:avLst>
              <a:gd name="adj1" fmla="val 15160603"/>
              <a:gd name="adj2" fmla="val 108825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2964732" y="4724616"/>
            <a:ext cx="1967889" cy="307777"/>
          </a:xfrm>
          <a:prstGeom prst="rect">
            <a:avLst/>
          </a:prstGeom>
          <a:noFill/>
        </p:spPr>
        <p:txBody>
          <a:bodyPr wrap="square" rtlCol="0">
            <a:spAutoFit/>
          </a:bodyPr>
          <a:lstStyle/>
          <a:p>
            <a:r>
              <a:rPr lang="en-US" sz="1400" dirty="0"/>
              <a:t>Normal Appendix</a:t>
            </a:r>
          </a:p>
        </p:txBody>
      </p:sp>
      <p:cxnSp>
        <p:nvCxnSpPr>
          <p:cNvPr id="18" name="Straight Connector 17"/>
          <p:cNvCxnSpPr/>
          <p:nvPr/>
        </p:nvCxnSpPr>
        <p:spPr>
          <a:xfrm>
            <a:off x="4361510" y="2895598"/>
            <a:ext cx="0" cy="1803860"/>
          </a:xfrm>
          <a:prstGeom prst="line">
            <a:avLst/>
          </a:prstGeom>
          <a:ln w="1085850">
            <a:solidFill>
              <a:srgbClr val="C00000"/>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607864" y="3200398"/>
            <a:ext cx="1460884" cy="369332"/>
          </a:xfrm>
          <a:prstGeom prst="rect">
            <a:avLst/>
          </a:prstGeom>
          <a:noFill/>
        </p:spPr>
        <p:txBody>
          <a:bodyPr wrap="square" rtlCol="0">
            <a:spAutoFit/>
          </a:bodyPr>
          <a:lstStyle/>
          <a:p>
            <a:r>
              <a:rPr lang="en-US" dirty="0"/>
              <a:t>?%</a:t>
            </a:r>
          </a:p>
        </p:txBody>
      </p:sp>
      <p:sp>
        <p:nvSpPr>
          <p:cNvPr id="20" name="TextBox 19"/>
          <p:cNvSpPr txBox="1"/>
          <p:nvPr/>
        </p:nvSpPr>
        <p:spPr>
          <a:xfrm>
            <a:off x="3839131" y="3212066"/>
            <a:ext cx="885267" cy="369332"/>
          </a:xfrm>
          <a:prstGeom prst="rect">
            <a:avLst/>
          </a:prstGeom>
          <a:noFill/>
        </p:spPr>
        <p:txBody>
          <a:bodyPr wrap="square" rtlCol="0">
            <a:spAutoFit/>
          </a:bodyPr>
          <a:lstStyle/>
          <a:p>
            <a:r>
              <a:rPr lang="en-US" dirty="0"/>
              <a:t>?%</a:t>
            </a:r>
          </a:p>
        </p:txBody>
      </p:sp>
      <p:sp>
        <p:nvSpPr>
          <p:cNvPr id="21" name="TextBox 20"/>
          <p:cNvSpPr txBox="1"/>
          <p:nvPr/>
        </p:nvSpPr>
        <p:spPr>
          <a:xfrm>
            <a:off x="3124198" y="4267198"/>
            <a:ext cx="1460884" cy="369332"/>
          </a:xfrm>
          <a:prstGeom prst="rect">
            <a:avLst/>
          </a:prstGeom>
          <a:noFill/>
        </p:spPr>
        <p:txBody>
          <a:bodyPr wrap="square" rtlCol="0">
            <a:spAutoFit/>
          </a:bodyPr>
          <a:lstStyle/>
          <a:p>
            <a:r>
              <a:rPr lang="en-US" dirty="0"/>
              <a:t>?%</a:t>
            </a:r>
          </a:p>
        </p:txBody>
      </p:sp>
      <p:sp>
        <p:nvSpPr>
          <p:cNvPr id="22" name="TextBox 21"/>
          <p:cNvSpPr txBox="1"/>
          <p:nvPr/>
        </p:nvSpPr>
        <p:spPr>
          <a:xfrm>
            <a:off x="4343398" y="4267198"/>
            <a:ext cx="1460884" cy="369332"/>
          </a:xfrm>
          <a:prstGeom prst="rect">
            <a:avLst/>
          </a:prstGeom>
          <a:noFill/>
        </p:spPr>
        <p:txBody>
          <a:bodyPr wrap="square" rtlCol="0">
            <a:spAutoFit/>
          </a:bodyPr>
          <a:lstStyle/>
          <a:p>
            <a:r>
              <a:rPr lang="en-US" dirty="0"/>
              <a:t>?%</a:t>
            </a:r>
          </a:p>
        </p:txBody>
      </p:sp>
      <p:cxnSp>
        <p:nvCxnSpPr>
          <p:cNvPr id="23" name="Straight Arrow Connector 22"/>
          <p:cNvCxnSpPr/>
          <p:nvPr/>
        </p:nvCxnSpPr>
        <p:spPr>
          <a:xfrm>
            <a:off x="3048000" y="2212772"/>
            <a:ext cx="1268148" cy="6828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577172" y="1937193"/>
            <a:ext cx="636852" cy="369332"/>
          </a:xfrm>
          <a:prstGeom prst="rect">
            <a:avLst/>
          </a:prstGeom>
          <a:noFill/>
        </p:spPr>
        <p:txBody>
          <a:bodyPr wrap="square" rtlCol="0">
            <a:spAutoFit/>
          </a:bodyPr>
          <a:lstStyle/>
          <a:p>
            <a:r>
              <a:rPr lang="en-US" dirty="0"/>
              <a:t>US</a:t>
            </a:r>
          </a:p>
        </p:txBody>
      </p:sp>
      <p:sp>
        <p:nvSpPr>
          <p:cNvPr id="25" name="TextBox 24"/>
          <p:cNvSpPr txBox="1"/>
          <p:nvPr/>
        </p:nvSpPr>
        <p:spPr>
          <a:xfrm>
            <a:off x="4190998" y="2590798"/>
            <a:ext cx="1967889" cy="307777"/>
          </a:xfrm>
          <a:prstGeom prst="rect">
            <a:avLst/>
          </a:prstGeom>
          <a:noFill/>
        </p:spPr>
        <p:txBody>
          <a:bodyPr wrap="square" rtlCol="0">
            <a:spAutoFit/>
          </a:bodyPr>
          <a:lstStyle/>
          <a:p>
            <a:r>
              <a:rPr lang="en-US" sz="1400" dirty="0"/>
              <a:t>Appendicitis</a:t>
            </a:r>
          </a:p>
        </p:txBody>
      </p:sp>
    </p:spTree>
    <p:extLst>
      <p:ext uri="{BB962C8B-B14F-4D97-AF65-F5344CB8AC3E}">
        <p14:creationId xmlns:p14="http://schemas.microsoft.com/office/powerpoint/2010/main" val="4250697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CT</a:t>
            </a:r>
            <a:endParaRPr lang="en-US" sz="2000" dirty="0"/>
          </a:p>
        </p:txBody>
      </p:sp>
      <p:sp>
        <p:nvSpPr>
          <p:cNvPr id="4" name="TextBox 3"/>
          <p:cNvSpPr txBox="1"/>
          <p:nvPr/>
        </p:nvSpPr>
        <p:spPr>
          <a:xfrm>
            <a:off x="457200" y="1524000"/>
            <a:ext cx="8077200" cy="646331"/>
          </a:xfrm>
          <a:prstGeom prst="rect">
            <a:avLst/>
          </a:prstGeom>
          <a:noFill/>
        </p:spPr>
        <p:txBody>
          <a:bodyPr wrap="square" rtlCol="0">
            <a:spAutoFit/>
          </a:bodyPr>
          <a:lstStyle/>
          <a:p>
            <a:r>
              <a:rPr lang="en-US" dirty="0"/>
              <a:t>Appendicitis=Thickened wall(&gt;2mm), Surrounding Inflammation </a:t>
            </a:r>
          </a:p>
          <a:p>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170331"/>
            <a:ext cx="4077269" cy="4020111"/>
          </a:xfrm>
          <a:prstGeom prst="rect">
            <a:avLst/>
          </a:prstGeom>
        </p:spPr>
      </p:pic>
    </p:spTree>
    <p:extLst>
      <p:ext uri="{BB962C8B-B14F-4D97-AF65-F5344CB8AC3E}">
        <p14:creationId xmlns:p14="http://schemas.microsoft.com/office/powerpoint/2010/main" val="2836477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CT</a:t>
            </a:r>
            <a:endParaRPr lang="en-US" sz="2000" dirty="0"/>
          </a:p>
        </p:txBody>
      </p:sp>
      <p:sp>
        <p:nvSpPr>
          <p:cNvPr id="4" name="TextBox 3"/>
          <p:cNvSpPr txBox="1"/>
          <p:nvPr/>
        </p:nvSpPr>
        <p:spPr>
          <a:xfrm>
            <a:off x="457200" y="1524000"/>
            <a:ext cx="8077200" cy="369332"/>
          </a:xfrm>
          <a:prstGeom prst="rect">
            <a:avLst/>
          </a:prstGeom>
          <a:noFill/>
        </p:spPr>
        <p:txBody>
          <a:bodyPr wrap="square" rtlCol="0">
            <a:spAutoFit/>
          </a:bodyPr>
          <a:lstStyle/>
          <a:p>
            <a:pPr algn="ctr"/>
            <a:r>
              <a:rPr lang="en-US" dirty="0"/>
              <a:t>Perforation Can be Identified</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680" y="1981200"/>
            <a:ext cx="4124901" cy="3991532"/>
          </a:xfrm>
          <a:prstGeom prst="rect">
            <a:avLst/>
          </a:prstGeom>
        </p:spPr>
      </p:pic>
    </p:spTree>
    <p:extLst>
      <p:ext uri="{BB962C8B-B14F-4D97-AF65-F5344CB8AC3E}">
        <p14:creationId xmlns:p14="http://schemas.microsoft.com/office/powerpoint/2010/main" val="2881052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CT</a:t>
            </a:r>
            <a:endParaRPr lang="en-US" sz="2000" dirty="0"/>
          </a:p>
        </p:txBody>
      </p:sp>
      <p:sp>
        <p:nvSpPr>
          <p:cNvPr id="4" name="TextBox 3"/>
          <p:cNvSpPr txBox="1"/>
          <p:nvPr/>
        </p:nvSpPr>
        <p:spPr>
          <a:xfrm>
            <a:off x="1066800" y="1524000"/>
            <a:ext cx="7315200" cy="369332"/>
          </a:xfrm>
          <a:prstGeom prst="rect">
            <a:avLst/>
          </a:prstGeom>
          <a:noFill/>
        </p:spPr>
        <p:txBody>
          <a:bodyPr wrap="square" rtlCol="0">
            <a:spAutoFit/>
          </a:bodyPr>
          <a:lstStyle/>
          <a:p>
            <a:endParaRPr lang="en-US" dirty="0"/>
          </a:p>
        </p:txBody>
      </p:sp>
      <p:sp>
        <p:nvSpPr>
          <p:cNvPr id="3" name="TextBox 2"/>
          <p:cNvSpPr txBox="1"/>
          <p:nvPr/>
        </p:nvSpPr>
        <p:spPr>
          <a:xfrm>
            <a:off x="758031" y="1371600"/>
            <a:ext cx="7696200" cy="2308324"/>
          </a:xfrm>
          <a:prstGeom prst="rect">
            <a:avLst/>
          </a:prstGeom>
          <a:noFill/>
        </p:spPr>
        <p:txBody>
          <a:bodyPr wrap="square" rtlCol="0">
            <a:spAutoFit/>
          </a:bodyPr>
          <a:lstStyle/>
          <a:p>
            <a:r>
              <a:rPr lang="en-US" dirty="0"/>
              <a:t>Sensitivity of 94-100%, Specificity of 93-100%</a:t>
            </a:r>
          </a:p>
          <a:p>
            <a:endParaRPr lang="en-US" dirty="0"/>
          </a:p>
          <a:p>
            <a:r>
              <a:rPr lang="en-US" b="1" i="1" dirty="0">
                <a:solidFill>
                  <a:srgbClr val="FF0000"/>
                </a:solidFill>
              </a:rPr>
              <a:t>IV Contrast Only.</a:t>
            </a:r>
          </a:p>
          <a:p>
            <a:endParaRPr lang="en-US" dirty="0"/>
          </a:p>
          <a:p>
            <a:r>
              <a:rPr lang="en-US" dirty="0"/>
              <a:t>Try to Limit Radiation (lower tube current/table speed)</a:t>
            </a:r>
          </a:p>
          <a:p>
            <a:endParaRPr lang="en-US" dirty="0"/>
          </a:p>
          <a:p>
            <a:r>
              <a:rPr lang="en-US" dirty="0"/>
              <a:t>	</a:t>
            </a:r>
          </a:p>
          <a:p>
            <a:r>
              <a:rPr lang="en-US" dirty="0"/>
              <a:t>	</a:t>
            </a:r>
          </a:p>
        </p:txBody>
      </p:sp>
      <p:sp>
        <p:nvSpPr>
          <p:cNvPr id="16" name="Arc 15"/>
          <p:cNvSpPr/>
          <p:nvPr/>
        </p:nvSpPr>
        <p:spPr>
          <a:xfrm rot="19211863">
            <a:off x="1915055" y="4271820"/>
            <a:ext cx="2934756" cy="2998429"/>
          </a:xfrm>
          <a:prstGeom prst="arc">
            <a:avLst>
              <a:gd name="adj1" fmla="val 14517968"/>
              <a:gd name="adj2" fmla="val 118956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Arc 16"/>
          <p:cNvSpPr/>
          <p:nvPr/>
        </p:nvSpPr>
        <p:spPr>
          <a:xfrm rot="19211863">
            <a:off x="3661016" y="3480508"/>
            <a:ext cx="2789824" cy="2810170"/>
          </a:xfrm>
          <a:prstGeom prst="arc">
            <a:avLst>
              <a:gd name="adj1" fmla="val 15160603"/>
              <a:gd name="adj2" fmla="val 108825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2888533" y="5356540"/>
            <a:ext cx="1967889" cy="307777"/>
          </a:xfrm>
          <a:prstGeom prst="rect">
            <a:avLst/>
          </a:prstGeom>
          <a:noFill/>
        </p:spPr>
        <p:txBody>
          <a:bodyPr wrap="square" rtlCol="0">
            <a:spAutoFit/>
          </a:bodyPr>
          <a:lstStyle/>
          <a:p>
            <a:r>
              <a:rPr lang="en-US" sz="1400" dirty="0"/>
              <a:t>Normal Appendix</a:t>
            </a:r>
          </a:p>
        </p:txBody>
      </p:sp>
      <p:cxnSp>
        <p:nvCxnSpPr>
          <p:cNvPr id="19" name="Straight Connector 18"/>
          <p:cNvCxnSpPr/>
          <p:nvPr/>
        </p:nvCxnSpPr>
        <p:spPr>
          <a:xfrm>
            <a:off x="4285311" y="3527522"/>
            <a:ext cx="0" cy="180386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582449" y="3874484"/>
            <a:ext cx="1460884" cy="369332"/>
          </a:xfrm>
          <a:prstGeom prst="rect">
            <a:avLst/>
          </a:prstGeom>
          <a:noFill/>
        </p:spPr>
        <p:txBody>
          <a:bodyPr wrap="square" rtlCol="0">
            <a:spAutoFit/>
          </a:bodyPr>
          <a:lstStyle/>
          <a:p>
            <a:r>
              <a:rPr lang="en-US" dirty="0"/>
              <a:t>94%</a:t>
            </a:r>
          </a:p>
        </p:txBody>
      </p:sp>
      <p:sp>
        <p:nvSpPr>
          <p:cNvPr id="21" name="TextBox 20"/>
          <p:cNvSpPr txBox="1"/>
          <p:nvPr/>
        </p:nvSpPr>
        <p:spPr>
          <a:xfrm>
            <a:off x="3878503" y="3920191"/>
            <a:ext cx="885267" cy="369332"/>
          </a:xfrm>
          <a:prstGeom prst="rect">
            <a:avLst/>
          </a:prstGeom>
          <a:noFill/>
        </p:spPr>
        <p:txBody>
          <a:bodyPr wrap="square" rtlCol="0">
            <a:spAutoFit/>
          </a:bodyPr>
          <a:lstStyle/>
          <a:p>
            <a:r>
              <a:rPr lang="en-US" dirty="0"/>
              <a:t>6%</a:t>
            </a:r>
          </a:p>
        </p:txBody>
      </p:sp>
      <p:sp>
        <p:nvSpPr>
          <p:cNvPr id="22" name="TextBox 21"/>
          <p:cNvSpPr txBox="1"/>
          <p:nvPr/>
        </p:nvSpPr>
        <p:spPr>
          <a:xfrm>
            <a:off x="3047999" y="4899122"/>
            <a:ext cx="1460884" cy="369332"/>
          </a:xfrm>
          <a:prstGeom prst="rect">
            <a:avLst/>
          </a:prstGeom>
          <a:noFill/>
        </p:spPr>
        <p:txBody>
          <a:bodyPr wrap="square" rtlCol="0">
            <a:spAutoFit/>
          </a:bodyPr>
          <a:lstStyle/>
          <a:p>
            <a:r>
              <a:rPr lang="en-US" dirty="0"/>
              <a:t>93%</a:t>
            </a:r>
          </a:p>
        </p:txBody>
      </p:sp>
      <p:sp>
        <p:nvSpPr>
          <p:cNvPr id="23" name="TextBox 22"/>
          <p:cNvSpPr txBox="1"/>
          <p:nvPr/>
        </p:nvSpPr>
        <p:spPr>
          <a:xfrm>
            <a:off x="4267199" y="4899122"/>
            <a:ext cx="1460884" cy="369332"/>
          </a:xfrm>
          <a:prstGeom prst="rect">
            <a:avLst/>
          </a:prstGeom>
          <a:noFill/>
        </p:spPr>
        <p:txBody>
          <a:bodyPr wrap="square" rtlCol="0">
            <a:spAutoFit/>
          </a:bodyPr>
          <a:lstStyle/>
          <a:p>
            <a:r>
              <a:rPr lang="en-US" dirty="0"/>
              <a:t>7%</a:t>
            </a:r>
          </a:p>
        </p:txBody>
      </p:sp>
      <p:cxnSp>
        <p:nvCxnSpPr>
          <p:cNvPr id="24" name="Straight Arrow Connector 23"/>
          <p:cNvCxnSpPr/>
          <p:nvPr/>
        </p:nvCxnSpPr>
        <p:spPr>
          <a:xfrm flipV="1">
            <a:off x="2666276" y="3527522"/>
            <a:ext cx="1573673" cy="690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572949" y="3375122"/>
            <a:ext cx="1214738" cy="369332"/>
          </a:xfrm>
          <a:prstGeom prst="rect">
            <a:avLst/>
          </a:prstGeom>
          <a:noFill/>
        </p:spPr>
        <p:txBody>
          <a:bodyPr wrap="square" rtlCol="0">
            <a:spAutoFit/>
          </a:bodyPr>
          <a:lstStyle/>
          <a:p>
            <a:r>
              <a:rPr lang="en-US" dirty="0"/>
              <a:t>CT</a:t>
            </a:r>
          </a:p>
        </p:txBody>
      </p:sp>
      <p:sp>
        <p:nvSpPr>
          <p:cNvPr id="26" name="TextBox 25"/>
          <p:cNvSpPr txBox="1"/>
          <p:nvPr/>
        </p:nvSpPr>
        <p:spPr>
          <a:xfrm>
            <a:off x="4114799" y="3222722"/>
            <a:ext cx="1967889" cy="307777"/>
          </a:xfrm>
          <a:prstGeom prst="rect">
            <a:avLst/>
          </a:prstGeom>
          <a:noFill/>
        </p:spPr>
        <p:txBody>
          <a:bodyPr wrap="square" rtlCol="0">
            <a:spAutoFit/>
          </a:bodyPr>
          <a:lstStyle/>
          <a:p>
            <a:r>
              <a:rPr lang="en-US" sz="1400" dirty="0"/>
              <a:t>Appendicitis</a:t>
            </a:r>
          </a:p>
        </p:txBody>
      </p:sp>
    </p:spTree>
    <p:extLst>
      <p:ext uri="{BB962C8B-B14F-4D97-AF65-F5344CB8AC3E}">
        <p14:creationId xmlns:p14="http://schemas.microsoft.com/office/powerpoint/2010/main" val="1388546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Does the Use of CT help</a:t>
            </a:r>
            <a:endParaRPr lang="en-US" sz="2000" dirty="0"/>
          </a:p>
        </p:txBody>
      </p:sp>
      <p:sp>
        <p:nvSpPr>
          <p:cNvPr id="4" name="TextBox 3"/>
          <p:cNvSpPr txBox="1"/>
          <p:nvPr/>
        </p:nvSpPr>
        <p:spPr>
          <a:xfrm>
            <a:off x="1066800" y="1524000"/>
            <a:ext cx="7315200" cy="369332"/>
          </a:xfrm>
          <a:prstGeom prst="rect">
            <a:avLst/>
          </a:prstGeom>
          <a:noFill/>
        </p:spPr>
        <p:txBody>
          <a:bodyPr wrap="square" rtlCol="0">
            <a:spAutoFit/>
          </a:bodyPr>
          <a:lstStyle/>
          <a:p>
            <a:endParaRPr lang="en-US" dirty="0"/>
          </a:p>
        </p:txBody>
      </p:sp>
      <p:sp>
        <p:nvSpPr>
          <p:cNvPr id="3" name="TextBox 2"/>
          <p:cNvSpPr txBox="1"/>
          <p:nvPr/>
        </p:nvSpPr>
        <p:spPr>
          <a:xfrm>
            <a:off x="876300" y="2819400"/>
            <a:ext cx="7696200" cy="1754326"/>
          </a:xfrm>
          <a:prstGeom prst="rect">
            <a:avLst/>
          </a:prstGeom>
          <a:noFill/>
        </p:spPr>
        <p:txBody>
          <a:bodyPr wrap="square" rtlCol="0">
            <a:spAutoFit/>
          </a:bodyPr>
          <a:lstStyle/>
          <a:p>
            <a:r>
              <a:rPr lang="en-US" dirty="0"/>
              <a:t>Perforation rates (33%) are the same as 1990’s despite increased use of CT</a:t>
            </a:r>
          </a:p>
          <a:p>
            <a:endParaRPr lang="en-US" dirty="0"/>
          </a:p>
          <a:p>
            <a:r>
              <a:rPr lang="en-US" dirty="0"/>
              <a:t>&lt;5 years old Negative Appendectomy Rate</a:t>
            </a:r>
          </a:p>
          <a:p>
            <a:r>
              <a:rPr lang="en-US" dirty="0"/>
              <a:t>	Without CT scan ~15%</a:t>
            </a:r>
          </a:p>
          <a:p>
            <a:r>
              <a:rPr lang="en-US" dirty="0"/>
              <a:t>	With CT scan 1.2%</a:t>
            </a:r>
          </a:p>
          <a:p>
            <a:r>
              <a:rPr lang="en-US" dirty="0"/>
              <a:t>	</a:t>
            </a:r>
          </a:p>
        </p:txBody>
      </p:sp>
    </p:spTree>
    <p:extLst>
      <p:ext uri="{BB962C8B-B14F-4D97-AF65-F5344CB8AC3E}">
        <p14:creationId xmlns:p14="http://schemas.microsoft.com/office/powerpoint/2010/main" val="3584529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Atypical Cases</a:t>
            </a:r>
            <a:endParaRPr lang="en-US" sz="2000" dirty="0"/>
          </a:p>
        </p:txBody>
      </p:sp>
      <p:sp>
        <p:nvSpPr>
          <p:cNvPr id="3" name="TextBox 2"/>
          <p:cNvSpPr txBox="1"/>
          <p:nvPr/>
        </p:nvSpPr>
        <p:spPr>
          <a:xfrm>
            <a:off x="304800" y="1447800"/>
            <a:ext cx="3886200" cy="2862323"/>
          </a:xfrm>
          <a:prstGeom prst="rect">
            <a:avLst/>
          </a:prstGeom>
          <a:noFill/>
        </p:spPr>
        <p:txBody>
          <a:bodyPr wrap="square" rtlCol="0">
            <a:spAutoFit/>
          </a:bodyPr>
          <a:lstStyle/>
          <a:p>
            <a:endParaRPr lang="en-US" dirty="0"/>
          </a:p>
          <a:p>
            <a:endParaRPr lang="en-US" dirty="0"/>
          </a:p>
          <a:p>
            <a:r>
              <a:rPr lang="en-US" dirty="0"/>
              <a:t>Score </a:t>
            </a:r>
            <a:r>
              <a:rPr lang="en-US" u="sng" dirty="0"/>
              <a:t>&lt;</a:t>
            </a:r>
            <a:r>
              <a:rPr lang="en-US" dirty="0"/>
              <a:t> 4	Discharge</a:t>
            </a:r>
          </a:p>
          <a:p>
            <a:r>
              <a:rPr lang="en-US" dirty="0"/>
              <a:t>	</a:t>
            </a:r>
          </a:p>
          <a:p>
            <a:r>
              <a:rPr lang="en-US" dirty="0"/>
              <a:t>Score 5-7	Consider imaging</a:t>
            </a:r>
          </a:p>
          <a:p>
            <a:endParaRPr lang="en-US" dirty="0"/>
          </a:p>
          <a:p>
            <a:r>
              <a:rPr lang="en-US" dirty="0"/>
              <a:t>Score </a:t>
            </a:r>
            <a:r>
              <a:rPr lang="en-US" u="sng" dirty="0"/>
              <a:t>&gt;</a:t>
            </a:r>
            <a:r>
              <a:rPr lang="en-US" dirty="0"/>
              <a:t> 8	Operation</a:t>
            </a:r>
          </a:p>
          <a:p>
            <a:endParaRPr lang="en-US" dirty="0"/>
          </a:p>
          <a:p>
            <a:endParaRPr lang="en-US" dirty="0"/>
          </a:p>
          <a:p>
            <a:endParaRPr lang="en-US" dirty="0"/>
          </a:p>
        </p:txBody>
      </p:sp>
      <p:grpSp>
        <p:nvGrpSpPr>
          <p:cNvPr id="4" name="Group 3"/>
          <p:cNvGrpSpPr/>
          <p:nvPr/>
        </p:nvGrpSpPr>
        <p:grpSpPr>
          <a:xfrm>
            <a:off x="228600" y="3733800"/>
            <a:ext cx="2611060" cy="2514600"/>
            <a:chOff x="533400" y="2438399"/>
            <a:chExt cx="3414463" cy="2296440"/>
          </a:xfrm>
        </p:grpSpPr>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r="68182"/>
            <a:stretch/>
          </p:blipFill>
          <p:spPr>
            <a:xfrm>
              <a:off x="533400" y="2438400"/>
              <a:ext cx="2667000" cy="2296439"/>
            </a:xfrm>
            <a:prstGeom prst="rect">
              <a:avLst/>
            </a:prstGeom>
          </p:spPr>
        </p:pic>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l="70000" r="21082"/>
            <a:stretch/>
          </p:blipFill>
          <p:spPr>
            <a:xfrm>
              <a:off x="3200402" y="2438399"/>
              <a:ext cx="747461" cy="2296439"/>
            </a:xfrm>
            <a:prstGeom prst="rect">
              <a:avLst/>
            </a:prstGeom>
          </p:spPr>
        </p:pic>
      </p:grpSp>
      <p:sp>
        <p:nvSpPr>
          <p:cNvPr id="7" name="TextBox 6"/>
          <p:cNvSpPr txBox="1"/>
          <p:nvPr/>
        </p:nvSpPr>
        <p:spPr>
          <a:xfrm>
            <a:off x="4191000" y="1524000"/>
            <a:ext cx="4953000" cy="3416320"/>
          </a:xfrm>
          <a:prstGeom prst="rect">
            <a:avLst/>
          </a:prstGeom>
          <a:noFill/>
        </p:spPr>
        <p:txBody>
          <a:bodyPr wrap="square" rtlCol="0">
            <a:spAutoFit/>
          </a:bodyPr>
          <a:lstStyle/>
          <a:p>
            <a:r>
              <a:rPr lang="en-US" dirty="0"/>
              <a:t>Previously healthy 15 year old girl with </a:t>
            </a:r>
          </a:p>
          <a:p>
            <a:endParaRPr lang="en-US" dirty="0"/>
          </a:p>
          <a:p>
            <a:r>
              <a:rPr lang="en-US" dirty="0" err="1"/>
              <a:t>Peri</a:t>
            </a:r>
            <a:r>
              <a:rPr lang="en-US" dirty="0"/>
              <a:t>-umbilical pain followed by emesis </a:t>
            </a:r>
          </a:p>
          <a:p>
            <a:endParaRPr lang="en-US" dirty="0"/>
          </a:p>
          <a:p>
            <a:r>
              <a:rPr lang="en-US" dirty="0"/>
              <a:t>Now she is hungry.</a:t>
            </a:r>
          </a:p>
          <a:p>
            <a:endParaRPr lang="en-US" dirty="0"/>
          </a:p>
          <a:p>
            <a:r>
              <a:rPr lang="en-US" dirty="0"/>
              <a:t>Pain migrated to the RLQ</a:t>
            </a:r>
          </a:p>
          <a:p>
            <a:endParaRPr lang="en-US" dirty="0"/>
          </a:p>
          <a:p>
            <a:r>
              <a:rPr lang="en-US" dirty="0"/>
              <a:t>Tm 99.9  Tender to deep palpation RLQ.   </a:t>
            </a:r>
          </a:p>
          <a:p>
            <a:endParaRPr lang="en-US" dirty="0"/>
          </a:p>
          <a:p>
            <a:r>
              <a:rPr lang="en-US" dirty="0"/>
              <a:t>WBC 13 (ANC 8000)   HCG Negative</a:t>
            </a:r>
          </a:p>
          <a:p>
            <a:endParaRPr lang="en-US" dirty="0"/>
          </a:p>
        </p:txBody>
      </p:sp>
      <p:sp>
        <p:nvSpPr>
          <p:cNvPr id="8" name="Donut 7"/>
          <p:cNvSpPr/>
          <p:nvPr/>
        </p:nvSpPr>
        <p:spPr>
          <a:xfrm>
            <a:off x="7467600" y="2057400"/>
            <a:ext cx="762000" cy="4572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2133600" y="4343400"/>
            <a:ext cx="457200" cy="228600"/>
          </a:xfrm>
          <a:prstGeom prst="donut">
            <a:avLst>
              <a:gd name="adj" fmla="val 705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4724400" y="3124200"/>
            <a:ext cx="2362200" cy="4572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2133600" y="4572000"/>
            <a:ext cx="457200" cy="228600"/>
          </a:xfrm>
          <a:prstGeom prst="donut">
            <a:avLst>
              <a:gd name="adj" fmla="val 705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a:off x="2133600" y="5257800"/>
            <a:ext cx="457200" cy="228600"/>
          </a:xfrm>
          <a:prstGeom prst="donut">
            <a:avLst>
              <a:gd name="adj" fmla="val 705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Donut 17"/>
          <p:cNvSpPr/>
          <p:nvPr/>
        </p:nvSpPr>
        <p:spPr>
          <a:xfrm>
            <a:off x="2133600" y="5486400"/>
            <a:ext cx="457200" cy="228600"/>
          </a:xfrm>
          <a:prstGeom prst="donut">
            <a:avLst>
              <a:gd name="adj" fmla="val 705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Donut 18"/>
          <p:cNvSpPr/>
          <p:nvPr/>
        </p:nvSpPr>
        <p:spPr>
          <a:xfrm>
            <a:off x="2133600" y="5715000"/>
            <a:ext cx="457200" cy="304800"/>
          </a:xfrm>
          <a:prstGeom prst="donut">
            <a:avLst>
              <a:gd name="adj" fmla="val 705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a:off x="5181600" y="3657600"/>
            <a:ext cx="3352800" cy="5334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4191000" y="4191000"/>
            <a:ext cx="990600" cy="5334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5105400" y="4191000"/>
            <a:ext cx="1371600" cy="5334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8434581" y="1524000"/>
            <a:ext cx="685800" cy="3139321"/>
          </a:xfrm>
          <a:prstGeom prst="rect">
            <a:avLst/>
          </a:prstGeom>
          <a:noFill/>
        </p:spPr>
        <p:txBody>
          <a:bodyPr wrap="square" rtlCol="0">
            <a:spAutoFit/>
          </a:bodyPr>
          <a:lstStyle/>
          <a:p>
            <a:r>
              <a:rPr lang="en-US" u="sng" dirty="0">
                <a:solidFill>
                  <a:srgbClr val="FF0000"/>
                </a:solidFill>
              </a:rPr>
              <a:t>Tally</a:t>
            </a:r>
          </a:p>
          <a:p>
            <a:endParaRPr lang="en-US" dirty="0">
              <a:solidFill>
                <a:srgbClr val="FF0000"/>
              </a:solidFill>
            </a:endParaRPr>
          </a:p>
          <a:p>
            <a:r>
              <a:rPr lang="en-US" dirty="0">
                <a:solidFill>
                  <a:srgbClr val="FF0000"/>
                </a:solidFill>
              </a:rPr>
              <a:t>1</a:t>
            </a:r>
          </a:p>
          <a:p>
            <a:endParaRPr lang="en-US" dirty="0">
              <a:solidFill>
                <a:srgbClr val="FF0000"/>
              </a:solidFill>
            </a:endParaRPr>
          </a:p>
          <a:p>
            <a:r>
              <a:rPr lang="en-US" dirty="0">
                <a:solidFill>
                  <a:srgbClr val="FF0000"/>
                </a:solidFill>
              </a:rPr>
              <a:t>1</a:t>
            </a:r>
          </a:p>
          <a:p>
            <a:endParaRPr lang="en-US" dirty="0">
              <a:solidFill>
                <a:srgbClr val="FF0000"/>
              </a:solidFill>
            </a:endParaRPr>
          </a:p>
          <a:p>
            <a:r>
              <a:rPr lang="en-US" dirty="0">
                <a:solidFill>
                  <a:srgbClr val="FF0000"/>
                </a:solidFill>
              </a:rPr>
              <a:t>2</a:t>
            </a:r>
          </a:p>
          <a:p>
            <a:endParaRPr lang="en-US" dirty="0">
              <a:solidFill>
                <a:srgbClr val="FF0000"/>
              </a:solidFill>
            </a:endParaRPr>
          </a:p>
          <a:p>
            <a:r>
              <a:rPr lang="en-US" dirty="0">
                <a:solidFill>
                  <a:srgbClr val="FF0000"/>
                </a:solidFill>
              </a:rPr>
              <a:t>4</a:t>
            </a:r>
          </a:p>
          <a:p>
            <a:endParaRPr lang="en-US" dirty="0">
              <a:solidFill>
                <a:srgbClr val="FF0000"/>
              </a:solidFill>
            </a:endParaRPr>
          </a:p>
          <a:p>
            <a:r>
              <a:rPr lang="en-US" dirty="0">
                <a:solidFill>
                  <a:srgbClr val="FF0000"/>
                </a:solidFill>
              </a:rPr>
              <a:t>6</a:t>
            </a:r>
          </a:p>
        </p:txBody>
      </p:sp>
      <p:sp>
        <p:nvSpPr>
          <p:cNvPr id="20" name="TextBox 19"/>
          <p:cNvSpPr txBox="1"/>
          <p:nvPr/>
        </p:nvSpPr>
        <p:spPr>
          <a:xfrm>
            <a:off x="4059860" y="5231368"/>
            <a:ext cx="5215279" cy="369332"/>
          </a:xfrm>
          <a:prstGeom prst="rect">
            <a:avLst/>
          </a:prstGeom>
          <a:noFill/>
        </p:spPr>
        <p:txBody>
          <a:bodyPr wrap="square" rtlCol="0">
            <a:spAutoFit/>
          </a:bodyPr>
          <a:lstStyle/>
          <a:p>
            <a:r>
              <a:rPr lang="en-US" dirty="0"/>
              <a:t>US at 12h of symptoms non-visualized appendix</a:t>
            </a:r>
          </a:p>
        </p:txBody>
      </p:sp>
    </p:spTree>
    <p:extLst>
      <p:ext uri="{BB962C8B-B14F-4D97-AF65-F5344CB8AC3E}">
        <p14:creationId xmlns:p14="http://schemas.microsoft.com/office/powerpoint/2010/main" val="159400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if the H&amp;P and Imaging are Unclear?</a:t>
            </a:r>
            <a:endParaRPr lang="en-US" sz="2000" dirty="0"/>
          </a:p>
        </p:txBody>
      </p:sp>
      <p:sp>
        <p:nvSpPr>
          <p:cNvPr id="6" name="TextBox 5"/>
          <p:cNvSpPr txBox="1"/>
          <p:nvPr/>
        </p:nvSpPr>
        <p:spPr>
          <a:xfrm>
            <a:off x="304800" y="1752600"/>
            <a:ext cx="7620000" cy="3693319"/>
          </a:xfrm>
          <a:prstGeom prst="rect">
            <a:avLst/>
          </a:prstGeom>
          <a:noFill/>
        </p:spPr>
        <p:txBody>
          <a:bodyPr wrap="square" rtlCol="0">
            <a:spAutoFit/>
          </a:bodyPr>
          <a:lstStyle/>
          <a:p>
            <a:r>
              <a:rPr lang="en-US" dirty="0" err="1"/>
              <a:t>Peri</a:t>
            </a:r>
            <a:r>
              <a:rPr lang="en-US" dirty="0"/>
              <a:t>-umbilical Pain</a:t>
            </a:r>
          </a:p>
          <a:p>
            <a:r>
              <a:rPr lang="en-US" dirty="0"/>
              <a:t>Anorexia/Emesis</a:t>
            </a:r>
          </a:p>
          <a:p>
            <a:endParaRPr lang="en-US" dirty="0"/>
          </a:p>
          <a:p>
            <a:r>
              <a:rPr lang="en-US" dirty="0"/>
              <a:t>Migration of Pain to RLQ </a:t>
            </a:r>
          </a:p>
          <a:p>
            <a:endParaRPr lang="en-US" dirty="0"/>
          </a:p>
          <a:p>
            <a:r>
              <a:rPr lang="en-US" dirty="0"/>
              <a:t>RLQ Tenderness</a:t>
            </a:r>
          </a:p>
          <a:p>
            <a:endParaRPr lang="en-US" dirty="0"/>
          </a:p>
          <a:p>
            <a:r>
              <a:rPr lang="en-US" dirty="0"/>
              <a:t>Fever/Worsening Pain</a:t>
            </a:r>
          </a:p>
          <a:p>
            <a:endParaRPr lang="en-US" dirty="0"/>
          </a:p>
          <a:p>
            <a:r>
              <a:rPr lang="en-US" dirty="0"/>
              <a:t>Perforation</a:t>
            </a:r>
          </a:p>
          <a:p>
            <a:endParaRPr lang="en-US" dirty="0"/>
          </a:p>
          <a:p>
            <a:endParaRPr lang="en-US" dirty="0"/>
          </a:p>
          <a:p>
            <a:endParaRPr lang="en-US" dirty="0"/>
          </a:p>
        </p:txBody>
      </p:sp>
      <p:sp>
        <p:nvSpPr>
          <p:cNvPr id="3" name="Down Arrow 2"/>
          <p:cNvSpPr/>
          <p:nvPr/>
        </p:nvSpPr>
        <p:spPr>
          <a:xfrm>
            <a:off x="3657600" y="1752600"/>
            <a:ext cx="2057400" cy="464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191000" y="2971800"/>
            <a:ext cx="990600" cy="338554"/>
          </a:xfrm>
          <a:prstGeom prst="rect">
            <a:avLst/>
          </a:prstGeom>
          <a:noFill/>
        </p:spPr>
        <p:txBody>
          <a:bodyPr wrap="square" rtlCol="0">
            <a:spAutoFit/>
          </a:bodyPr>
          <a:lstStyle/>
          <a:p>
            <a:r>
              <a:rPr lang="en-US" sz="1600" dirty="0"/>
              <a:t>24 hours</a:t>
            </a:r>
          </a:p>
        </p:txBody>
      </p:sp>
      <p:sp>
        <p:nvSpPr>
          <p:cNvPr id="7" name="TextBox 6"/>
          <p:cNvSpPr txBox="1"/>
          <p:nvPr/>
        </p:nvSpPr>
        <p:spPr>
          <a:xfrm>
            <a:off x="4191000" y="4267200"/>
            <a:ext cx="990600" cy="338554"/>
          </a:xfrm>
          <a:prstGeom prst="rect">
            <a:avLst/>
          </a:prstGeom>
          <a:noFill/>
        </p:spPr>
        <p:txBody>
          <a:bodyPr wrap="square" rtlCol="0">
            <a:spAutoFit/>
          </a:bodyPr>
          <a:lstStyle/>
          <a:p>
            <a:r>
              <a:rPr lang="en-US" sz="1600" dirty="0"/>
              <a:t>48 hours</a:t>
            </a:r>
          </a:p>
        </p:txBody>
      </p:sp>
      <p:sp>
        <p:nvSpPr>
          <p:cNvPr id="8" name="TextBox 7"/>
          <p:cNvSpPr txBox="1"/>
          <p:nvPr/>
        </p:nvSpPr>
        <p:spPr>
          <a:xfrm>
            <a:off x="4267200" y="1676400"/>
            <a:ext cx="990600" cy="338554"/>
          </a:xfrm>
          <a:prstGeom prst="rect">
            <a:avLst/>
          </a:prstGeom>
          <a:noFill/>
        </p:spPr>
        <p:txBody>
          <a:bodyPr wrap="square" rtlCol="0">
            <a:spAutoFit/>
          </a:bodyPr>
          <a:lstStyle/>
          <a:p>
            <a:r>
              <a:rPr lang="en-US" sz="1600" dirty="0"/>
              <a:t>Onset</a:t>
            </a:r>
          </a:p>
        </p:txBody>
      </p:sp>
      <p:sp>
        <p:nvSpPr>
          <p:cNvPr id="9" name="Left Arrow 8"/>
          <p:cNvSpPr/>
          <p:nvPr/>
        </p:nvSpPr>
        <p:spPr>
          <a:xfrm>
            <a:off x="5257800" y="2434054"/>
            <a:ext cx="1447800" cy="53340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a:off x="5257800" y="3696789"/>
            <a:ext cx="1447800" cy="53340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010400" y="2516088"/>
            <a:ext cx="1663700" cy="369332"/>
          </a:xfrm>
          <a:prstGeom prst="rect">
            <a:avLst/>
          </a:prstGeom>
          <a:noFill/>
        </p:spPr>
        <p:txBody>
          <a:bodyPr wrap="square" rtlCol="0">
            <a:spAutoFit/>
          </a:bodyPr>
          <a:lstStyle/>
          <a:p>
            <a:r>
              <a:rPr lang="en-US" dirty="0"/>
              <a:t>Observe</a:t>
            </a:r>
          </a:p>
        </p:txBody>
      </p:sp>
      <p:sp>
        <p:nvSpPr>
          <p:cNvPr id="12" name="TextBox 11"/>
          <p:cNvSpPr txBox="1"/>
          <p:nvPr/>
        </p:nvSpPr>
        <p:spPr>
          <a:xfrm>
            <a:off x="7010400" y="3796337"/>
            <a:ext cx="2057400" cy="923330"/>
          </a:xfrm>
          <a:prstGeom prst="rect">
            <a:avLst/>
          </a:prstGeom>
          <a:noFill/>
        </p:spPr>
        <p:txBody>
          <a:bodyPr wrap="square" rtlCol="0">
            <a:spAutoFit/>
          </a:bodyPr>
          <a:lstStyle/>
          <a:p>
            <a:r>
              <a:rPr lang="en-US" dirty="0"/>
              <a:t>Diagnostic Lap?</a:t>
            </a:r>
          </a:p>
          <a:p>
            <a:r>
              <a:rPr lang="en-US" dirty="0"/>
              <a:t>Repeat US?</a:t>
            </a:r>
          </a:p>
          <a:p>
            <a:r>
              <a:rPr lang="en-US" dirty="0"/>
              <a:t>CT v MRI?</a:t>
            </a:r>
          </a:p>
        </p:txBody>
      </p:sp>
    </p:spTree>
    <p:extLst>
      <p:ext uri="{BB962C8B-B14F-4D97-AF65-F5344CB8AC3E}">
        <p14:creationId xmlns:p14="http://schemas.microsoft.com/office/powerpoint/2010/main" val="286325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24C21-FEA2-E044-92FE-8D6C9AF76470}"/>
              </a:ext>
            </a:extLst>
          </p:cNvPr>
          <p:cNvSpPr>
            <a:spLocks noGrp="1"/>
          </p:cNvSpPr>
          <p:nvPr>
            <p:ph type="title"/>
          </p:nvPr>
        </p:nvSpPr>
        <p:spPr/>
        <p:txBody>
          <a:bodyPr/>
          <a:lstStyle/>
          <a:p>
            <a:r>
              <a:rPr lang="en-US" dirty="0"/>
              <a:t>PEM ECHO Course Outline - </a:t>
            </a:r>
          </a:p>
        </p:txBody>
      </p:sp>
      <p:sp>
        <p:nvSpPr>
          <p:cNvPr id="3" name="Content Placeholder 2">
            <a:extLst>
              <a:ext uri="{FF2B5EF4-FFF2-40B4-BE49-F238E27FC236}">
                <a16:creationId xmlns:a16="http://schemas.microsoft.com/office/drawing/2014/main" id="{854BA3FC-E959-004A-9830-68744D4E7FC3}"/>
              </a:ext>
            </a:extLst>
          </p:cNvPr>
          <p:cNvSpPr>
            <a:spLocks noGrp="1"/>
          </p:cNvSpPr>
          <p:nvPr>
            <p:ph idx="1"/>
          </p:nvPr>
        </p:nvSpPr>
        <p:spPr/>
        <p:txBody>
          <a:bodyPr/>
          <a:lstStyle/>
          <a:p>
            <a:r>
              <a:rPr lang="en-US" b="1" dirty="0"/>
              <a:t>Dec. 13th</a:t>
            </a:r>
            <a:r>
              <a:rPr lang="en-US" dirty="0"/>
              <a:t> - Abdominal Workups - </a:t>
            </a:r>
            <a:r>
              <a:rPr lang="en-US" i="1" dirty="0"/>
              <a:t>Dr. David Stitelman</a:t>
            </a:r>
            <a:endParaRPr lang="en-US" dirty="0"/>
          </a:p>
          <a:p>
            <a:r>
              <a:rPr lang="en-US" b="1" dirty="0"/>
              <a:t>Jan. 10th</a:t>
            </a:r>
            <a:r>
              <a:rPr lang="en-US" dirty="0"/>
              <a:t> - Bronchiolitis - </a:t>
            </a:r>
            <a:r>
              <a:rPr lang="en-US" i="1" dirty="0"/>
              <a:t>Dr. Michael Goldman</a:t>
            </a:r>
            <a:endParaRPr lang="en-US" dirty="0"/>
          </a:p>
          <a:p>
            <a:r>
              <a:rPr lang="en-US" b="1" dirty="0"/>
              <a:t>Feb. 14th</a:t>
            </a:r>
            <a:r>
              <a:rPr lang="en-US" dirty="0"/>
              <a:t> - Vent Management - </a:t>
            </a:r>
            <a:r>
              <a:rPr lang="en-US" i="1" dirty="0"/>
              <a:t>Dr. Ric Pierce</a:t>
            </a:r>
            <a:endParaRPr lang="en-US" dirty="0"/>
          </a:p>
          <a:p>
            <a:r>
              <a:rPr lang="en-US" b="1" dirty="0"/>
              <a:t>Mar. 14th</a:t>
            </a:r>
            <a:r>
              <a:rPr lang="en-US" dirty="0"/>
              <a:t> - Febrile Infants - </a:t>
            </a:r>
            <a:r>
              <a:rPr lang="en-US" i="1" dirty="0"/>
              <a:t>Dr. Paul Aronson</a:t>
            </a:r>
            <a:endParaRPr lang="en-US" dirty="0"/>
          </a:p>
          <a:p>
            <a:r>
              <a:rPr lang="en-US" b="1" dirty="0"/>
              <a:t>Apr. 11th</a:t>
            </a:r>
            <a:r>
              <a:rPr lang="en-US" dirty="0"/>
              <a:t> - Airway/RSI - </a:t>
            </a:r>
            <a:r>
              <a:rPr lang="en-US" i="1" dirty="0"/>
              <a:t>Dr. Joshua </a:t>
            </a:r>
            <a:r>
              <a:rPr lang="en-US" i="1" dirty="0" err="1"/>
              <a:t>Nagler</a:t>
            </a:r>
            <a:endParaRPr lang="en-US" dirty="0"/>
          </a:p>
          <a:p>
            <a:r>
              <a:rPr lang="en-US" b="1" dirty="0"/>
              <a:t>May 9th</a:t>
            </a:r>
            <a:r>
              <a:rPr lang="en-US" dirty="0"/>
              <a:t> - Seizures - </a:t>
            </a:r>
            <a:r>
              <a:rPr lang="en-US" i="1" dirty="0"/>
              <a:t>Dr. </a:t>
            </a:r>
            <a:r>
              <a:rPr lang="en-US" i="1" dirty="0" err="1"/>
              <a:t>Niyati</a:t>
            </a:r>
            <a:r>
              <a:rPr lang="en-US" i="1" dirty="0"/>
              <a:t> Mehta</a:t>
            </a:r>
          </a:p>
          <a:p>
            <a:endParaRPr lang="en-US" i="1" dirty="0"/>
          </a:p>
          <a:p>
            <a:r>
              <a:rPr lang="en-US" i="1" dirty="0"/>
              <a:t>More Dates And Topics TBD</a:t>
            </a:r>
            <a:endParaRPr lang="en-US" dirty="0"/>
          </a:p>
          <a:p>
            <a:endParaRPr lang="en-US" dirty="0"/>
          </a:p>
        </p:txBody>
      </p:sp>
    </p:spTree>
    <p:extLst>
      <p:ext uri="{BB962C8B-B14F-4D97-AF65-F5344CB8AC3E}">
        <p14:creationId xmlns:p14="http://schemas.microsoft.com/office/powerpoint/2010/main" val="4145647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Scan? Observe? TRANSFER?</a:t>
            </a:r>
            <a:endParaRPr lang="en-US" sz="2000" dirty="0"/>
          </a:p>
        </p:txBody>
      </p:sp>
      <p:sp>
        <p:nvSpPr>
          <p:cNvPr id="4" name="TextBox 3"/>
          <p:cNvSpPr txBox="1"/>
          <p:nvPr/>
        </p:nvSpPr>
        <p:spPr>
          <a:xfrm>
            <a:off x="1066800" y="1524000"/>
            <a:ext cx="7315200" cy="369332"/>
          </a:xfrm>
          <a:prstGeom prst="rect">
            <a:avLst/>
          </a:prstGeom>
          <a:noFill/>
        </p:spPr>
        <p:txBody>
          <a:bodyPr wrap="square" rtlCol="0">
            <a:spAutoFit/>
          </a:bodyPr>
          <a:lstStyle/>
          <a:p>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180" y="1708666"/>
            <a:ext cx="4305901" cy="3057952"/>
          </a:xfrm>
          <a:prstGeom prst="rect">
            <a:avLst/>
          </a:prstGeom>
        </p:spPr>
      </p:pic>
    </p:spTree>
    <p:extLst>
      <p:ext uri="{BB962C8B-B14F-4D97-AF65-F5344CB8AC3E}">
        <p14:creationId xmlns:p14="http://schemas.microsoft.com/office/powerpoint/2010/main" val="3089354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a:t>
            </a:r>
            <a:endParaRPr lang="en-US" sz="2000" dirty="0"/>
          </a:p>
        </p:txBody>
      </p:sp>
      <p:sp>
        <p:nvSpPr>
          <p:cNvPr id="3" name="TextBox 2"/>
          <p:cNvSpPr txBox="1"/>
          <p:nvPr/>
        </p:nvSpPr>
        <p:spPr>
          <a:xfrm>
            <a:off x="685800" y="1620083"/>
            <a:ext cx="8001000" cy="4247317"/>
          </a:xfrm>
          <a:prstGeom prst="rect">
            <a:avLst/>
          </a:prstGeom>
          <a:noFill/>
        </p:spPr>
        <p:txBody>
          <a:bodyPr wrap="square" rtlCol="0">
            <a:spAutoFit/>
          </a:bodyPr>
          <a:lstStyle/>
          <a:p>
            <a:r>
              <a:rPr lang="en-US" dirty="0"/>
              <a:t>Appendicitis is a common diagnosis in children &amp; perforation is common in young patients.</a:t>
            </a:r>
          </a:p>
          <a:p>
            <a:endParaRPr lang="en-US" dirty="0"/>
          </a:p>
          <a:p>
            <a:r>
              <a:rPr lang="en-US" dirty="0"/>
              <a:t>It is and will be a source of diagnostic confusion for the pediatrician, ER physician and surgeon managing these patients.</a:t>
            </a:r>
          </a:p>
          <a:p>
            <a:endParaRPr lang="en-US" dirty="0"/>
          </a:p>
          <a:p>
            <a:r>
              <a:rPr lang="en-US" dirty="0"/>
              <a:t>Diagnostic imaging has reduced the false negative appendectomy rate at the cost of radiation exposure.</a:t>
            </a:r>
          </a:p>
          <a:p>
            <a:endParaRPr lang="en-US" dirty="0"/>
          </a:p>
          <a:p>
            <a:r>
              <a:rPr lang="en-US" dirty="0"/>
              <a:t>Despite laboratory tests and imaging, clinical understanding of the time-course and presentation of appendicitis is vital to optimal treatment.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42489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447800"/>
            <a:ext cx="3569732" cy="4500967"/>
          </a:xfrm>
          <a:prstGeom prst="rect">
            <a:avLst/>
          </a:prstGeom>
        </p:spPr>
      </p:pic>
    </p:spTree>
    <p:extLst>
      <p:ext uri="{BB962C8B-B14F-4D97-AF65-F5344CB8AC3E}">
        <p14:creationId xmlns:p14="http://schemas.microsoft.com/office/powerpoint/2010/main" val="3174154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D269-A1CF-3A4A-94F0-824D1E1C6539}"/>
              </a:ext>
            </a:extLst>
          </p:cNvPr>
          <p:cNvSpPr>
            <a:spLocks noGrp="1"/>
          </p:cNvSpPr>
          <p:nvPr>
            <p:ph type="title"/>
          </p:nvPr>
        </p:nvSpPr>
        <p:spPr/>
        <p:txBody>
          <a:bodyPr/>
          <a:lstStyle/>
          <a:p>
            <a:r>
              <a:rPr lang="en-US" dirty="0"/>
              <a:t>Illustrative Cases from the Community Hospital</a:t>
            </a:r>
          </a:p>
        </p:txBody>
      </p:sp>
      <p:sp>
        <p:nvSpPr>
          <p:cNvPr id="3" name="Content Placeholder 2">
            <a:extLst>
              <a:ext uri="{FF2B5EF4-FFF2-40B4-BE49-F238E27FC236}">
                <a16:creationId xmlns:a16="http://schemas.microsoft.com/office/drawing/2014/main" id="{F8B301F3-063B-DC4D-9F74-BFE190174A60}"/>
              </a:ext>
            </a:extLst>
          </p:cNvPr>
          <p:cNvSpPr>
            <a:spLocks noGrp="1"/>
          </p:cNvSpPr>
          <p:nvPr>
            <p:ph idx="1"/>
          </p:nvPr>
        </p:nvSpPr>
        <p:spPr/>
        <p:txBody>
          <a:bodyPr/>
          <a:lstStyle/>
          <a:p>
            <a:r>
              <a:rPr lang="en-US" dirty="0"/>
              <a:t>Cases meant to be interactive and engage all participants, please chime in!</a:t>
            </a:r>
          </a:p>
        </p:txBody>
      </p:sp>
    </p:spTree>
    <p:extLst>
      <p:ext uri="{BB962C8B-B14F-4D97-AF65-F5344CB8AC3E}">
        <p14:creationId xmlns:p14="http://schemas.microsoft.com/office/powerpoint/2010/main" val="1366643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ED700-8CA6-B14D-BE11-EF5BB004116A}"/>
              </a:ext>
            </a:extLst>
          </p:cNvPr>
          <p:cNvSpPr>
            <a:spLocks noGrp="1"/>
          </p:cNvSpPr>
          <p:nvPr>
            <p:ph type="title"/>
          </p:nvPr>
        </p:nvSpPr>
        <p:spPr/>
        <p:txBody>
          <a:bodyPr/>
          <a:lstStyle/>
          <a:p>
            <a:r>
              <a:rPr lang="en-US" dirty="0"/>
              <a:t>Case 1 – Dr. </a:t>
            </a:r>
            <a:r>
              <a:rPr lang="en-US" dirty="0" err="1"/>
              <a:t>Woll</a:t>
            </a:r>
            <a:r>
              <a:rPr lang="en-US" dirty="0"/>
              <a:t> </a:t>
            </a:r>
            <a:r>
              <a:rPr lang="en-US" dirty="0">
                <a:sym typeface="Wingdings" pitchFamily="2" charset="2"/>
              </a:rPr>
              <a:t> Dr. </a:t>
            </a:r>
            <a:r>
              <a:rPr lang="en-US" dirty="0" err="1">
                <a:sym typeface="Wingdings" pitchFamily="2" charset="2"/>
              </a:rPr>
              <a:t>Stitelman</a:t>
            </a:r>
            <a:r>
              <a:rPr lang="en-US" dirty="0"/>
              <a:t>	</a:t>
            </a:r>
          </a:p>
        </p:txBody>
      </p:sp>
      <p:sp>
        <p:nvSpPr>
          <p:cNvPr id="3" name="Content Placeholder 2">
            <a:extLst>
              <a:ext uri="{FF2B5EF4-FFF2-40B4-BE49-F238E27FC236}">
                <a16:creationId xmlns:a16="http://schemas.microsoft.com/office/drawing/2014/main" id="{5B39E017-D646-974F-A04F-3593B613E9AF}"/>
              </a:ext>
            </a:extLst>
          </p:cNvPr>
          <p:cNvSpPr>
            <a:spLocks noGrp="1"/>
          </p:cNvSpPr>
          <p:nvPr>
            <p:ph idx="1"/>
          </p:nvPr>
        </p:nvSpPr>
        <p:spPr/>
        <p:txBody>
          <a:bodyPr/>
          <a:lstStyle/>
          <a:p>
            <a:r>
              <a:rPr lang="en-US" dirty="0"/>
              <a:t>9y M w/ 2hrs of abdominal pain</a:t>
            </a:r>
          </a:p>
          <a:p>
            <a:r>
              <a:rPr lang="en-US" dirty="0"/>
              <a:t>Woke from sleep</a:t>
            </a:r>
          </a:p>
          <a:p>
            <a:r>
              <a:rPr lang="en-US" dirty="0"/>
              <a:t>Also w/ fever to 101 and </a:t>
            </a:r>
            <a:r>
              <a:rPr lang="en-US" dirty="0" err="1"/>
              <a:t>nbnb</a:t>
            </a:r>
            <a:r>
              <a:rPr lang="en-US" dirty="0"/>
              <a:t> vomiting</a:t>
            </a:r>
          </a:p>
          <a:p>
            <a:r>
              <a:rPr lang="en-US" dirty="0"/>
              <a:t>Multiple sick contacts with gastro at school</a:t>
            </a:r>
          </a:p>
          <a:p>
            <a:endParaRPr lang="en-US" dirty="0"/>
          </a:p>
          <a:p>
            <a:r>
              <a:rPr lang="en-US" dirty="0"/>
              <a:t>HD stable</a:t>
            </a:r>
          </a:p>
          <a:p>
            <a:r>
              <a:rPr lang="en-US" dirty="0"/>
              <a:t>Soft belly w/ TTP in RLQ and +</a:t>
            </a:r>
            <a:r>
              <a:rPr lang="en-US" dirty="0" err="1"/>
              <a:t>Rovsing</a:t>
            </a:r>
            <a:r>
              <a:rPr lang="en-US" dirty="0"/>
              <a:t> sign</a:t>
            </a:r>
          </a:p>
          <a:p>
            <a:endParaRPr lang="en-US" dirty="0"/>
          </a:p>
          <a:p>
            <a:r>
              <a:rPr lang="en-US" dirty="0" err="1"/>
              <a:t>DDx</a:t>
            </a:r>
            <a:r>
              <a:rPr lang="en-US" dirty="0"/>
              <a:t> – Likely AGE, Consider </a:t>
            </a:r>
            <a:r>
              <a:rPr lang="en-US" dirty="0" err="1"/>
              <a:t>Appy</a:t>
            </a:r>
            <a:endParaRPr lang="en-US" dirty="0"/>
          </a:p>
          <a:p>
            <a:pPr lvl="1"/>
            <a:r>
              <a:rPr lang="en-US" dirty="0"/>
              <a:t>less -Colitis, Strep, SBO, testicular torsion, UTI, DKA</a:t>
            </a:r>
          </a:p>
          <a:p>
            <a:r>
              <a:rPr lang="en-US" dirty="0"/>
              <a:t>Plan – Line, Labs, Hydration, Pain control, US</a:t>
            </a:r>
          </a:p>
        </p:txBody>
      </p:sp>
    </p:spTree>
    <p:extLst>
      <p:ext uri="{BB962C8B-B14F-4D97-AF65-F5344CB8AC3E}">
        <p14:creationId xmlns:p14="http://schemas.microsoft.com/office/powerpoint/2010/main" val="592918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6B6B-15A0-0F49-8995-30E0CEB2DC20}"/>
              </a:ext>
            </a:extLst>
          </p:cNvPr>
          <p:cNvSpPr>
            <a:spLocks noGrp="1"/>
          </p:cNvSpPr>
          <p:nvPr>
            <p:ph type="title"/>
          </p:nvPr>
        </p:nvSpPr>
        <p:spPr/>
        <p:txBody>
          <a:bodyPr/>
          <a:lstStyle/>
          <a:p>
            <a:r>
              <a:rPr lang="en-US" dirty="0"/>
              <a:t>Case 1 – </a:t>
            </a:r>
            <a:r>
              <a:rPr lang="en-US" dirty="0" err="1"/>
              <a:t>Woll</a:t>
            </a:r>
            <a:r>
              <a:rPr lang="en-US" dirty="0"/>
              <a:t> </a:t>
            </a:r>
            <a:r>
              <a:rPr lang="en-US" dirty="0">
                <a:sym typeface="Wingdings" pitchFamily="2" charset="2"/>
              </a:rPr>
              <a:t> </a:t>
            </a:r>
            <a:r>
              <a:rPr lang="en-US" dirty="0" err="1">
                <a:sym typeface="Wingdings" pitchFamily="2" charset="2"/>
              </a:rPr>
              <a:t>Stitelman</a:t>
            </a:r>
            <a:endParaRPr lang="en-US" dirty="0"/>
          </a:p>
        </p:txBody>
      </p:sp>
      <p:sp>
        <p:nvSpPr>
          <p:cNvPr id="3" name="Content Placeholder 2">
            <a:extLst>
              <a:ext uri="{FF2B5EF4-FFF2-40B4-BE49-F238E27FC236}">
                <a16:creationId xmlns:a16="http://schemas.microsoft.com/office/drawing/2014/main" id="{F6A29C4D-8D56-EB47-B755-EFE01D7117E8}"/>
              </a:ext>
            </a:extLst>
          </p:cNvPr>
          <p:cNvSpPr>
            <a:spLocks noGrp="1"/>
          </p:cNvSpPr>
          <p:nvPr>
            <p:ph idx="1"/>
          </p:nvPr>
        </p:nvSpPr>
        <p:spPr/>
        <p:txBody>
          <a:bodyPr/>
          <a:lstStyle/>
          <a:p>
            <a:r>
              <a:rPr lang="en-US" dirty="0"/>
              <a:t>WBC 22, 85% PMN</a:t>
            </a:r>
          </a:p>
          <a:p>
            <a:r>
              <a:rPr lang="en-US" dirty="0"/>
              <a:t>US 9mm appendix, hyperemic, non-compressible, wall thickening, positive appendicolith</a:t>
            </a:r>
          </a:p>
          <a:p>
            <a:endParaRPr lang="en-US" dirty="0"/>
          </a:p>
          <a:p>
            <a:r>
              <a:rPr lang="en-US" dirty="0"/>
              <a:t>Gen </a:t>
            </a:r>
            <a:r>
              <a:rPr lang="en-US" dirty="0" err="1"/>
              <a:t>Surg</a:t>
            </a:r>
            <a:r>
              <a:rPr lang="en-US" dirty="0"/>
              <a:t> at </a:t>
            </a:r>
            <a:r>
              <a:rPr lang="en-US" dirty="0" err="1"/>
              <a:t>Comm</a:t>
            </a:r>
            <a:r>
              <a:rPr lang="en-US" dirty="0"/>
              <a:t> </a:t>
            </a:r>
            <a:r>
              <a:rPr lang="en-US" dirty="0" err="1"/>
              <a:t>Hospita</a:t>
            </a:r>
            <a:r>
              <a:rPr lang="en-US" dirty="0"/>
              <a:t> requests Pedi </a:t>
            </a:r>
            <a:r>
              <a:rPr lang="en-US" dirty="0" err="1"/>
              <a:t>Surg</a:t>
            </a:r>
            <a:r>
              <a:rPr lang="en-US" dirty="0"/>
              <a:t> </a:t>
            </a:r>
            <a:r>
              <a:rPr lang="en-US" dirty="0" err="1"/>
              <a:t>evals</a:t>
            </a:r>
            <a:endParaRPr lang="en-US" dirty="0"/>
          </a:p>
          <a:p>
            <a:r>
              <a:rPr lang="en-US" dirty="0"/>
              <a:t>Yale Pedi </a:t>
            </a:r>
            <a:r>
              <a:rPr lang="en-US" dirty="0" err="1"/>
              <a:t>Surg</a:t>
            </a:r>
            <a:r>
              <a:rPr lang="en-US" dirty="0"/>
              <a:t> via Y-Access, accepts via PED</a:t>
            </a:r>
          </a:p>
          <a:p>
            <a:r>
              <a:rPr lang="en-US" dirty="0"/>
              <a:t>To OR, uncomplicated Lap </a:t>
            </a:r>
            <a:r>
              <a:rPr lang="en-US" dirty="0" err="1"/>
              <a:t>Appy</a:t>
            </a:r>
            <a:endParaRPr lang="en-US" dirty="0"/>
          </a:p>
          <a:p>
            <a:r>
              <a:rPr lang="en-US" dirty="0"/>
              <a:t>Home same day!</a:t>
            </a:r>
          </a:p>
        </p:txBody>
      </p:sp>
    </p:spTree>
    <p:extLst>
      <p:ext uri="{BB962C8B-B14F-4D97-AF65-F5344CB8AC3E}">
        <p14:creationId xmlns:p14="http://schemas.microsoft.com/office/powerpoint/2010/main" val="886856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2817E-7325-5149-94A4-A73C2F0651A2}"/>
              </a:ext>
            </a:extLst>
          </p:cNvPr>
          <p:cNvSpPr>
            <a:spLocks noGrp="1"/>
          </p:cNvSpPr>
          <p:nvPr>
            <p:ph type="title"/>
          </p:nvPr>
        </p:nvSpPr>
        <p:spPr/>
        <p:txBody>
          <a:bodyPr/>
          <a:lstStyle/>
          <a:p>
            <a:r>
              <a:rPr lang="en-US" dirty="0"/>
              <a:t>Discussion Points</a:t>
            </a:r>
          </a:p>
        </p:txBody>
      </p:sp>
      <p:sp>
        <p:nvSpPr>
          <p:cNvPr id="3" name="Content Placeholder 2">
            <a:extLst>
              <a:ext uri="{FF2B5EF4-FFF2-40B4-BE49-F238E27FC236}">
                <a16:creationId xmlns:a16="http://schemas.microsoft.com/office/drawing/2014/main" id="{6A30D464-0DF0-A04B-8CEB-0393945944F1}"/>
              </a:ext>
            </a:extLst>
          </p:cNvPr>
          <p:cNvSpPr>
            <a:spLocks noGrp="1"/>
          </p:cNvSpPr>
          <p:nvPr>
            <p:ph idx="1"/>
          </p:nvPr>
        </p:nvSpPr>
        <p:spPr/>
        <p:txBody>
          <a:bodyPr/>
          <a:lstStyle/>
          <a:p>
            <a:r>
              <a:rPr lang="en-US" dirty="0"/>
              <a:t>NOT a diagnostic mystery here…</a:t>
            </a:r>
          </a:p>
          <a:p>
            <a:endParaRPr lang="en-US" dirty="0"/>
          </a:p>
          <a:p>
            <a:r>
              <a:rPr lang="en-US" dirty="0"/>
              <a:t>Absolute versus Relative indications for transfer?</a:t>
            </a:r>
          </a:p>
          <a:p>
            <a:pPr lvl="1"/>
            <a:r>
              <a:rPr lang="en-US" dirty="0"/>
              <a:t>Age of patient? Patient’s Comorbidities?</a:t>
            </a:r>
          </a:p>
          <a:p>
            <a:pPr lvl="1"/>
            <a:r>
              <a:rPr lang="en-US" dirty="0"/>
              <a:t>Duration of symptoms / concern for perforation / anticipated surgical complexities?</a:t>
            </a:r>
          </a:p>
          <a:p>
            <a:pPr lvl="1"/>
            <a:r>
              <a:rPr lang="en-US" dirty="0" err="1"/>
              <a:t>Peds</a:t>
            </a:r>
            <a:r>
              <a:rPr lang="en-US" dirty="0"/>
              <a:t> surgery versus Gen surgery at community hospital?</a:t>
            </a:r>
          </a:p>
          <a:p>
            <a:pPr lvl="1"/>
            <a:r>
              <a:rPr lang="en-US" dirty="0" err="1"/>
              <a:t>Peds</a:t>
            </a:r>
            <a:r>
              <a:rPr lang="en-US" dirty="0"/>
              <a:t> Anesthesia versus General anesthesia at community hospital?</a:t>
            </a:r>
          </a:p>
          <a:p>
            <a:pPr lvl="1"/>
            <a:r>
              <a:rPr lang="en-US" dirty="0"/>
              <a:t>Patient / Family preference?</a:t>
            </a:r>
          </a:p>
          <a:p>
            <a:pPr lvl="1"/>
            <a:endParaRPr lang="en-US" dirty="0"/>
          </a:p>
          <a:p>
            <a:r>
              <a:rPr lang="en-US" dirty="0"/>
              <a:t>Other thoughts from the community hospital participants?</a:t>
            </a:r>
          </a:p>
          <a:p>
            <a:endParaRPr lang="en-US" dirty="0"/>
          </a:p>
          <a:p>
            <a:endParaRPr lang="en-US" dirty="0"/>
          </a:p>
          <a:p>
            <a:endParaRPr lang="en-US" dirty="0"/>
          </a:p>
        </p:txBody>
      </p:sp>
    </p:spTree>
    <p:extLst>
      <p:ext uri="{BB962C8B-B14F-4D97-AF65-F5344CB8AC3E}">
        <p14:creationId xmlns:p14="http://schemas.microsoft.com/office/powerpoint/2010/main" val="1164725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F92B-A66D-2541-BFF8-41AB0C53F5ED}"/>
              </a:ext>
            </a:extLst>
          </p:cNvPr>
          <p:cNvSpPr>
            <a:spLocks noGrp="1"/>
          </p:cNvSpPr>
          <p:nvPr>
            <p:ph type="title"/>
          </p:nvPr>
        </p:nvSpPr>
        <p:spPr/>
        <p:txBody>
          <a:bodyPr/>
          <a:lstStyle/>
          <a:p>
            <a:r>
              <a:rPr lang="en-US" dirty="0"/>
              <a:t>Case 2 – Goldman </a:t>
            </a:r>
            <a:r>
              <a:rPr lang="en-US" dirty="0">
                <a:sym typeface="Wingdings" pitchFamily="2" charset="2"/>
              </a:rPr>
              <a:t> Solomon</a:t>
            </a:r>
            <a:endParaRPr lang="en-US" dirty="0"/>
          </a:p>
        </p:txBody>
      </p:sp>
      <p:sp>
        <p:nvSpPr>
          <p:cNvPr id="3" name="Content Placeholder 2">
            <a:extLst>
              <a:ext uri="{FF2B5EF4-FFF2-40B4-BE49-F238E27FC236}">
                <a16:creationId xmlns:a16="http://schemas.microsoft.com/office/drawing/2014/main" id="{AB8B855A-98C7-074C-8914-ED1893E36C51}"/>
              </a:ext>
            </a:extLst>
          </p:cNvPr>
          <p:cNvSpPr>
            <a:spLocks noGrp="1"/>
          </p:cNvSpPr>
          <p:nvPr>
            <p:ph idx="1"/>
          </p:nvPr>
        </p:nvSpPr>
        <p:spPr/>
        <p:txBody>
          <a:bodyPr/>
          <a:lstStyle/>
          <a:p>
            <a:r>
              <a:rPr lang="en-US" dirty="0"/>
              <a:t>Acute onset abdominal pain in healthy 12y M. </a:t>
            </a:r>
          </a:p>
          <a:p>
            <a:r>
              <a:rPr lang="en-US" dirty="0"/>
              <a:t>Pain woke from sleep. Had normal day at camp and normal dinner.</a:t>
            </a:r>
          </a:p>
          <a:p>
            <a:r>
              <a:rPr lang="en-US" dirty="0"/>
              <a:t>Pain is diffuse w/ nausea.</a:t>
            </a:r>
          </a:p>
          <a:p>
            <a:r>
              <a:rPr lang="en-US" dirty="0"/>
              <a:t>No - fevers / emesis / urinary </a:t>
            </a:r>
            <a:r>
              <a:rPr lang="en-US" dirty="0" err="1"/>
              <a:t>sx’s</a:t>
            </a:r>
            <a:r>
              <a:rPr lang="en-US" dirty="0"/>
              <a:t> / testicular pain / traumas / Sore throat / cough</a:t>
            </a:r>
          </a:p>
          <a:p>
            <a:endParaRPr lang="en-US" dirty="0"/>
          </a:p>
          <a:p>
            <a:r>
              <a:rPr lang="en-US" dirty="0"/>
              <a:t>HD Stable</a:t>
            </a:r>
          </a:p>
          <a:p>
            <a:r>
              <a:rPr lang="en-US" dirty="0"/>
              <a:t>Guards on the right. Won’t jump. </a:t>
            </a:r>
            <a:r>
              <a:rPr lang="en-US" dirty="0" err="1"/>
              <a:t>Nml</a:t>
            </a:r>
            <a:r>
              <a:rPr lang="en-US" dirty="0"/>
              <a:t> GU exam</a:t>
            </a:r>
          </a:p>
          <a:p>
            <a:endParaRPr lang="en-US" dirty="0"/>
          </a:p>
          <a:p>
            <a:r>
              <a:rPr lang="en-US" dirty="0"/>
              <a:t>Early AGE</a:t>
            </a:r>
          </a:p>
          <a:p>
            <a:r>
              <a:rPr lang="en-US" dirty="0"/>
              <a:t>Early </a:t>
            </a:r>
            <a:r>
              <a:rPr lang="en-US" dirty="0" err="1"/>
              <a:t>appy</a:t>
            </a:r>
            <a:r>
              <a:rPr lang="en-US" dirty="0"/>
              <a:t>?</a:t>
            </a:r>
          </a:p>
          <a:p>
            <a:r>
              <a:rPr lang="en-US" dirty="0"/>
              <a:t>Doubt UTI / Torsion / strep / </a:t>
            </a:r>
            <a:r>
              <a:rPr lang="en-US" dirty="0" err="1"/>
              <a:t>pna</a:t>
            </a:r>
            <a:endParaRPr lang="en-US" dirty="0"/>
          </a:p>
        </p:txBody>
      </p:sp>
    </p:spTree>
    <p:extLst>
      <p:ext uri="{BB962C8B-B14F-4D97-AF65-F5344CB8AC3E}">
        <p14:creationId xmlns:p14="http://schemas.microsoft.com/office/powerpoint/2010/main" val="4128275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4F15F-E7FB-284E-B207-84E55CCA761C}"/>
              </a:ext>
            </a:extLst>
          </p:cNvPr>
          <p:cNvSpPr>
            <a:spLocks noGrp="1"/>
          </p:cNvSpPr>
          <p:nvPr>
            <p:ph type="title"/>
          </p:nvPr>
        </p:nvSpPr>
        <p:spPr/>
        <p:txBody>
          <a:bodyPr/>
          <a:lstStyle/>
          <a:p>
            <a:r>
              <a:rPr lang="en-US" dirty="0"/>
              <a:t>Case 2 – Goldman </a:t>
            </a:r>
            <a:r>
              <a:rPr lang="en-US" dirty="0">
                <a:sym typeface="Wingdings" pitchFamily="2" charset="2"/>
              </a:rPr>
              <a:t> Solomon </a:t>
            </a:r>
            <a:endParaRPr lang="en-US" dirty="0"/>
          </a:p>
        </p:txBody>
      </p:sp>
      <p:sp>
        <p:nvSpPr>
          <p:cNvPr id="3" name="Content Placeholder 2">
            <a:extLst>
              <a:ext uri="{FF2B5EF4-FFF2-40B4-BE49-F238E27FC236}">
                <a16:creationId xmlns:a16="http://schemas.microsoft.com/office/drawing/2014/main" id="{80A2931B-3204-3D45-8A6C-017855DD1A6B}"/>
              </a:ext>
            </a:extLst>
          </p:cNvPr>
          <p:cNvSpPr>
            <a:spLocks noGrp="1"/>
          </p:cNvSpPr>
          <p:nvPr>
            <p:ph idx="1"/>
          </p:nvPr>
        </p:nvSpPr>
        <p:spPr/>
        <p:txBody>
          <a:bodyPr/>
          <a:lstStyle/>
          <a:p>
            <a:r>
              <a:rPr lang="en-US" dirty="0"/>
              <a:t>WBC 14 / ANC 73%</a:t>
            </a:r>
          </a:p>
          <a:p>
            <a:r>
              <a:rPr lang="en-US" dirty="0"/>
              <a:t>US – “No appendix identified. Free fluid is seen in the RLQ which is unusual in young man. In proper clinical setting, </a:t>
            </a:r>
            <a:r>
              <a:rPr lang="en-US" b="1" i="1" dirty="0"/>
              <a:t>appendicitis is not excluded</a:t>
            </a:r>
            <a:r>
              <a:rPr lang="en-US" dirty="0"/>
              <a:t>. If clinically indicated, CT ab/</a:t>
            </a:r>
            <a:r>
              <a:rPr lang="en-US" dirty="0" err="1"/>
              <a:t>pel</a:t>
            </a:r>
            <a:r>
              <a:rPr lang="en-US" dirty="0"/>
              <a:t> w/ IV and PO contrast is suggested.”</a:t>
            </a:r>
          </a:p>
          <a:p>
            <a:endParaRPr lang="en-US" dirty="0"/>
          </a:p>
          <a:p>
            <a:r>
              <a:rPr lang="en-US" dirty="0"/>
              <a:t>Plan – </a:t>
            </a:r>
            <a:r>
              <a:rPr lang="en-US" b="1" i="1" dirty="0"/>
              <a:t>Shared</a:t>
            </a:r>
            <a:r>
              <a:rPr lang="en-US" dirty="0"/>
              <a:t> decision making with family</a:t>
            </a:r>
          </a:p>
          <a:p>
            <a:pPr lvl="1"/>
            <a:r>
              <a:rPr lang="en-US" dirty="0"/>
              <a:t>Home vs. Gen </a:t>
            </a:r>
            <a:r>
              <a:rPr lang="en-US" dirty="0" err="1"/>
              <a:t>Surg</a:t>
            </a:r>
            <a:r>
              <a:rPr lang="en-US" dirty="0"/>
              <a:t> c/s (CT) vs. Team-up with Yale Pedi </a:t>
            </a:r>
            <a:r>
              <a:rPr lang="en-US" dirty="0" err="1"/>
              <a:t>surg</a:t>
            </a:r>
            <a:endParaRPr lang="en-US" dirty="0"/>
          </a:p>
          <a:p>
            <a:pPr lvl="1"/>
            <a:r>
              <a:rPr lang="en-US" dirty="0"/>
              <a:t>HD stable, sent via car*</a:t>
            </a:r>
          </a:p>
          <a:p>
            <a:pPr lvl="2"/>
            <a:r>
              <a:rPr lang="en-US" dirty="0"/>
              <a:t>At Yale, US quite positive for </a:t>
            </a:r>
            <a:r>
              <a:rPr lang="en-US" dirty="0" err="1"/>
              <a:t>appy</a:t>
            </a:r>
            <a:r>
              <a:rPr lang="en-US" dirty="0"/>
              <a:t>, OR uncomplicated</a:t>
            </a:r>
            <a:br>
              <a:rPr lang="en-US" dirty="0"/>
            </a:br>
            <a:endParaRPr lang="en-US" dirty="0"/>
          </a:p>
          <a:p>
            <a:r>
              <a:rPr lang="en-US" dirty="0"/>
              <a:t>Discussion Points – </a:t>
            </a:r>
          </a:p>
          <a:p>
            <a:pPr lvl="1"/>
            <a:r>
              <a:rPr lang="en-US" dirty="0"/>
              <a:t>Transfer for a repeat US and Pedi </a:t>
            </a:r>
            <a:r>
              <a:rPr lang="en-US" dirty="0" err="1"/>
              <a:t>Surg</a:t>
            </a:r>
            <a:r>
              <a:rPr lang="en-US" dirty="0"/>
              <a:t> </a:t>
            </a:r>
            <a:r>
              <a:rPr lang="en-US" dirty="0" err="1"/>
              <a:t>evals</a:t>
            </a:r>
            <a:r>
              <a:rPr lang="en-US" dirty="0"/>
              <a:t> or CT at community </a:t>
            </a:r>
            <a:r>
              <a:rPr lang="en-US" dirty="0" err="1"/>
              <a:t>hosp</a:t>
            </a:r>
            <a:r>
              <a:rPr lang="en-US" dirty="0"/>
              <a:t>?</a:t>
            </a:r>
          </a:p>
          <a:p>
            <a:pPr lvl="1"/>
            <a:r>
              <a:rPr lang="en-US" dirty="0"/>
              <a:t>CT ab / pelvis need PO contrast?</a:t>
            </a:r>
          </a:p>
          <a:p>
            <a:pPr lvl="2"/>
            <a:r>
              <a:rPr lang="en-US" dirty="0"/>
              <a:t>Know what your consultants are going to recommend before calling!</a:t>
            </a:r>
          </a:p>
          <a:p>
            <a:pPr lvl="1"/>
            <a:r>
              <a:rPr lang="en-US" dirty="0"/>
              <a:t>Safety in the car? </a:t>
            </a:r>
          </a:p>
          <a:p>
            <a:pPr lvl="1"/>
            <a:endParaRPr lang="en-US" dirty="0"/>
          </a:p>
          <a:p>
            <a:endParaRPr lang="en-US" dirty="0"/>
          </a:p>
        </p:txBody>
      </p:sp>
    </p:spTree>
    <p:extLst>
      <p:ext uri="{BB962C8B-B14F-4D97-AF65-F5344CB8AC3E}">
        <p14:creationId xmlns:p14="http://schemas.microsoft.com/office/powerpoint/2010/main" val="2827416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19864-103C-FE4F-B932-442622F5247B}"/>
              </a:ext>
            </a:extLst>
          </p:cNvPr>
          <p:cNvSpPr>
            <a:spLocks noGrp="1"/>
          </p:cNvSpPr>
          <p:nvPr>
            <p:ph type="title"/>
          </p:nvPr>
        </p:nvSpPr>
        <p:spPr/>
        <p:txBody>
          <a:bodyPr/>
          <a:lstStyle/>
          <a:p>
            <a:r>
              <a:rPr lang="en-US" dirty="0"/>
              <a:t>Cases 3, 4, 5! All from Same Community Hospital!</a:t>
            </a:r>
          </a:p>
        </p:txBody>
      </p:sp>
      <p:sp>
        <p:nvSpPr>
          <p:cNvPr id="3" name="Content Placeholder 2">
            <a:extLst>
              <a:ext uri="{FF2B5EF4-FFF2-40B4-BE49-F238E27FC236}">
                <a16:creationId xmlns:a16="http://schemas.microsoft.com/office/drawing/2014/main" id="{ADAAC96F-BCAA-4E47-8020-45941ABD6A6B}"/>
              </a:ext>
            </a:extLst>
          </p:cNvPr>
          <p:cNvSpPr>
            <a:spLocks noGrp="1"/>
          </p:cNvSpPr>
          <p:nvPr>
            <p:ph idx="1"/>
          </p:nvPr>
        </p:nvSpPr>
        <p:spPr/>
        <p:txBody>
          <a:bodyPr/>
          <a:lstStyle/>
          <a:p>
            <a:r>
              <a:rPr lang="en-US" b="1" dirty="0"/>
              <a:t>5 </a:t>
            </a:r>
            <a:r>
              <a:rPr lang="en-US" b="1" dirty="0" err="1"/>
              <a:t>yo</a:t>
            </a:r>
            <a:r>
              <a:rPr lang="en-US" dirty="0"/>
              <a:t> M w/ low temps, mild ab pains, </a:t>
            </a:r>
            <a:r>
              <a:rPr lang="en-US" dirty="0" err="1"/>
              <a:t>dec</a:t>
            </a:r>
            <a:r>
              <a:rPr lang="en-US" dirty="0"/>
              <a:t> POs, challenging exam...</a:t>
            </a:r>
          </a:p>
          <a:p>
            <a:pPr lvl="1"/>
            <a:r>
              <a:rPr lang="en-US" dirty="0"/>
              <a:t>WBC 17K, ANC 80%, US equivocal</a:t>
            </a:r>
          </a:p>
          <a:p>
            <a:pPr lvl="2"/>
            <a:r>
              <a:rPr lang="en-US" dirty="0"/>
              <a:t>Sent to Yale, no </a:t>
            </a:r>
            <a:r>
              <a:rPr lang="en-US" dirty="0" err="1"/>
              <a:t>abx</a:t>
            </a:r>
            <a:r>
              <a:rPr lang="en-US" dirty="0"/>
              <a:t>, Repeat US positive, to OR</a:t>
            </a:r>
          </a:p>
          <a:p>
            <a:pPr lvl="1"/>
            <a:r>
              <a:rPr lang="en-US" dirty="0"/>
              <a:t>WBC up ANC up, US equivocal, CT at GH </a:t>
            </a:r>
            <a:r>
              <a:rPr lang="en-US" b="1" i="1" dirty="0"/>
              <a:t>equivocal!!!</a:t>
            </a:r>
          </a:p>
          <a:p>
            <a:pPr lvl="2"/>
            <a:r>
              <a:rPr lang="en-US" dirty="0"/>
              <a:t>Sent to </a:t>
            </a:r>
            <a:r>
              <a:rPr lang="en-US" dirty="0" err="1"/>
              <a:t>yale</a:t>
            </a:r>
            <a:r>
              <a:rPr lang="en-US" dirty="0"/>
              <a:t>, no </a:t>
            </a:r>
            <a:r>
              <a:rPr lang="en-US" dirty="0" err="1"/>
              <a:t>abx</a:t>
            </a:r>
            <a:r>
              <a:rPr lang="en-US" dirty="0"/>
              <a:t>, reviewed all data and exam, cleared for dc home</a:t>
            </a:r>
          </a:p>
          <a:p>
            <a:pPr lvl="1"/>
            <a:r>
              <a:rPr lang="en-US" dirty="0"/>
              <a:t>WBC up, ANC up, US equivocal</a:t>
            </a:r>
          </a:p>
          <a:p>
            <a:pPr lvl="2"/>
            <a:r>
              <a:rPr lang="en-US" dirty="0"/>
              <a:t>Sent to Yale at that time, no ABX, Repeat US equivocal, admit for </a:t>
            </a:r>
            <a:r>
              <a:rPr lang="en-US" dirty="0" err="1"/>
              <a:t>obs</a:t>
            </a:r>
            <a:r>
              <a:rPr lang="en-US" dirty="0"/>
              <a:t>, </a:t>
            </a:r>
            <a:r>
              <a:rPr lang="en-US" dirty="0" err="1"/>
              <a:t>dchome</a:t>
            </a:r>
            <a:r>
              <a:rPr lang="en-US" dirty="0"/>
              <a:t> next day</a:t>
            </a:r>
          </a:p>
          <a:p>
            <a:pPr lvl="3"/>
            <a:r>
              <a:rPr lang="en-US" dirty="0"/>
              <a:t>No OR, no CT. </a:t>
            </a:r>
          </a:p>
          <a:p>
            <a:pPr lvl="3"/>
            <a:r>
              <a:rPr lang="en-US" dirty="0"/>
              <a:t>Yes hospitalization, ambulance, time, cost</a:t>
            </a:r>
            <a:br>
              <a:rPr lang="en-US" dirty="0"/>
            </a:br>
            <a:endParaRPr lang="en-US" dirty="0"/>
          </a:p>
          <a:p>
            <a:pPr marL="0" indent="0">
              <a:buNone/>
            </a:pPr>
            <a:r>
              <a:rPr lang="en-US" dirty="0"/>
              <a:t>Discussion Points:</a:t>
            </a:r>
          </a:p>
          <a:p>
            <a:r>
              <a:rPr lang="en-US" dirty="0"/>
              <a:t>Pedi </a:t>
            </a:r>
            <a:r>
              <a:rPr lang="en-US" dirty="0" err="1"/>
              <a:t>Surg</a:t>
            </a:r>
            <a:r>
              <a:rPr lang="en-US" dirty="0"/>
              <a:t> team… When in the workup do you want to get involved?</a:t>
            </a:r>
          </a:p>
          <a:p>
            <a:pPr lvl="1"/>
            <a:r>
              <a:rPr lang="en-US" dirty="0"/>
              <a:t>Other important </a:t>
            </a:r>
            <a:r>
              <a:rPr lang="en-US" dirty="0" err="1"/>
              <a:t>DDx</a:t>
            </a:r>
            <a:r>
              <a:rPr lang="en-US" dirty="0"/>
              <a:t> in this age group?</a:t>
            </a:r>
          </a:p>
          <a:p>
            <a:pPr lvl="1"/>
            <a:r>
              <a:rPr lang="en-US" dirty="0"/>
              <a:t>Are any of the above mini cases “wrong” in your mind?</a:t>
            </a:r>
          </a:p>
          <a:p>
            <a:r>
              <a:rPr lang="en-US" dirty="0"/>
              <a:t>Community team – Your thoughts?</a:t>
            </a:r>
          </a:p>
        </p:txBody>
      </p:sp>
    </p:spTree>
    <p:extLst>
      <p:ext uri="{BB962C8B-B14F-4D97-AF65-F5344CB8AC3E}">
        <p14:creationId xmlns:p14="http://schemas.microsoft.com/office/powerpoint/2010/main" val="69027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DD9D-2BE1-EA4F-B5E8-F1FFF4E09487}"/>
              </a:ext>
            </a:extLst>
          </p:cNvPr>
          <p:cNvSpPr>
            <a:spLocks noGrp="1"/>
          </p:cNvSpPr>
          <p:nvPr>
            <p:ph type="title"/>
          </p:nvPr>
        </p:nvSpPr>
        <p:spPr/>
        <p:txBody>
          <a:bodyPr/>
          <a:lstStyle/>
          <a:p>
            <a:r>
              <a:rPr lang="en-US" dirty="0"/>
              <a:t>Today’s Outline</a:t>
            </a:r>
          </a:p>
        </p:txBody>
      </p:sp>
      <p:sp>
        <p:nvSpPr>
          <p:cNvPr id="3" name="Content Placeholder 2">
            <a:extLst>
              <a:ext uri="{FF2B5EF4-FFF2-40B4-BE49-F238E27FC236}">
                <a16:creationId xmlns:a16="http://schemas.microsoft.com/office/drawing/2014/main" id="{321B0898-9470-154E-A48C-A1876BB7951B}"/>
              </a:ext>
            </a:extLst>
          </p:cNvPr>
          <p:cNvSpPr>
            <a:spLocks noGrp="1"/>
          </p:cNvSpPr>
          <p:nvPr>
            <p:ph idx="1"/>
          </p:nvPr>
        </p:nvSpPr>
        <p:spPr/>
        <p:txBody>
          <a:bodyPr/>
          <a:lstStyle/>
          <a:p>
            <a:r>
              <a:rPr lang="en-US" dirty="0"/>
              <a:t>Dr. David Stitelman – Expert Guest Speaker – Pediatric Surgeon</a:t>
            </a:r>
          </a:p>
          <a:p>
            <a:pPr lvl="1"/>
            <a:r>
              <a:rPr lang="en-US" dirty="0"/>
              <a:t>Diagnosis and Management of Pediatric Appendicitis </a:t>
            </a:r>
          </a:p>
          <a:p>
            <a:pPr marL="457200" lvl="1" indent="0">
              <a:buNone/>
            </a:pPr>
            <a:endParaRPr lang="en-US" dirty="0"/>
          </a:p>
          <a:p>
            <a:r>
              <a:rPr lang="en-US" dirty="0"/>
              <a:t>Drs. Chris </a:t>
            </a:r>
            <a:r>
              <a:rPr lang="en-US" dirty="0" err="1"/>
              <a:t>Woll</a:t>
            </a:r>
            <a:r>
              <a:rPr lang="en-US" dirty="0"/>
              <a:t> and Michael Goldman from Greenwich Hospital</a:t>
            </a:r>
          </a:p>
          <a:p>
            <a:pPr lvl="1"/>
            <a:r>
              <a:rPr lang="en-US" dirty="0"/>
              <a:t>Cases from a Community Hospital</a:t>
            </a:r>
          </a:p>
          <a:p>
            <a:pPr lvl="1"/>
            <a:endParaRPr lang="en-US" dirty="0"/>
          </a:p>
          <a:p>
            <a:r>
              <a:rPr lang="en-US" dirty="0"/>
              <a:t>Drs. </a:t>
            </a:r>
            <a:r>
              <a:rPr lang="en-US" dirty="0" err="1"/>
              <a:t>Stitelman</a:t>
            </a:r>
            <a:r>
              <a:rPr lang="en-US" dirty="0"/>
              <a:t> and Goldman –</a:t>
            </a:r>
          </a:p>
          <a:p>
            <a:pPr lvl="1"/>
            <a:r>
              <a:rPr lang="en-US" dirty="0"/>
              <a:t>Moderated discussions</a:t>
            </a:r>
          </a:p>
          <a:p>
            <a:pPr lvl="1"/>
            <a:r>
              <a:rPr lang="en-US" dirty="0"/>
              <a:t>Diagnostic and logistical challenges for the community hospital team</a:t>
            </a:r>
          </a:p>
          <a:p>
            <a:endParaRPr lang="en-US" dirty="0"/>
          </a:p>
        </p:txBody>
      </p:sp>
    </p:spTree>
    <p:extLst>
      <p:ext uri="{BB962C8B-B14F-4D97-AF65-F5344CB8AC3E}">
        <p14:creationId xmlns:p14="http://schemas.microsoft.com/office/powerpoint/2010/main" val="1815274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2445-5758-8E45-BF77-FB74F834D51D}"/>
              </a:ext>
            </a:extLst>
          </p:cNvPr>
          <p:cNvSpPr>
            <a:spLocks noGrp="1"/>
          </p:cNvSpPr>
          <p:nvPr>
            <p:ph type="title"/>
          </p:nvPr>
        </p:nvSpPr>
        <p:spPr/>
        <p:txBody>
          <a:bodyPr/>
          <a:lstStyle/>
          <a:p>
            <a:r>
              <a:rPr lang="en-US" dirty="0"/>
              <a:t>Open Discussion</a:t>
            </a:r>
          </a:p>
        </p:txBody>
      </p:sp>
      <p:sp>
        <p:nvSpPr>
          <p:cNvPr id="3" name="Content Placeholder 2">
            <a:extLst>
              <a:ext uri="{FF2B5EF4-FFF2-40B4-BE49-F238E27FC236}">
                <a16:creationId xmlns:a16="http://schemas.microsoft.com/office/drawing/2014/main" id="{0EF4E9D3-F514-6E43-BA22-42CC7DC06AC3}"/>
              </a:ext>
            </a:extLst>
          </p:cNvPr>
          <p:cNvSpPr>
            <a:spLocks noGrp="1"/>
          </p:cNvSpPr>
          <p:nvPr>
            <p:ph idx="1"/>
          </p:nvPr>
        </p:nvSpPr>
        <p:spPr/>
        <p:txBody>
          <a:bodyPr/>
          <a:lstStyle/>
          <a:p>
            <a:r>
              <a:rPr lang="en-US" dirty="0"/>
              <a:t>Other Cases or Questions from the community hospital team?</a:t>
            </a:r>
          </a:p>
          <a:p>
            <a:endParaRPr lang="en-US" dirty="0"/>
          </a:p>
          <a:p>
            <a:r>
              <a:rPr lang="en-US" dirty="0"/>
              <a:t>Next time, you guys will present the cases!!! </a:t>
            </a:r>
            <a:r>
              <a:rPr lang="en-US" dirty="0">
                <a:sym typeface="Wingdings" pitchFamily="2" charset="2"/>
              </a:rPr>
              <a:t></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791238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F33E-2E8D-3347-A4AA-F9F0C5479D66}"/>
              </a:ext>
            </a:extLst>
          </p:cNvPr>
          <p:cNvSpPr>
            <a:spLocks noGrp="1"/>
          </p:cNvSpPr>
          <p:nvPr>
            <p:ph type="title"/>
          </p:nvPr>
        </p:nvSpPr>
        <p:spPr/>
        <p:txBody>
          <a:bodyPr/>
          <a:lstStyle/>
          <a:p>
            <a:r>
              <a:rPr lang="en-US" dirty="0"/>
              <a:t>QI Project Anyone?</a:t>
            </a:r>
          </a:p>
        </p:txBody>
      </p:sp>
      <p:sp>
        <p:nvSpPr>
          <p:cNvPr id="3" name="Content Placeholder 2">
            <a:extLst>
              <a:ext uri="{FF2B5EF4-FFF2-40B4-BE49-F238E27FC236}">
                <a16:creationId xmlns:a16="http://schemas.microsoft.com/office/drawing/2014/main" id="{FBE21263-5F28-FE43-858E-4ADB521BEC4B}"/>
              </a:ext>
            </a:extLst>
          </p:cNvPr>
          <p:cNvSpPr>
            <a:spLocks noGrp="1"/>
          </p:cNvSpPr>
          <p:nvPr>
            <p:ph idx="1"/>
          </p:nvPr>
        </p:nvSpPr>
        <p:spPr/>
        <p:txBody>
          <a:bodyPr/>
          <a:lstStyle/>
          <a:p>
            <a:r>
              <a:rPr lang="en-US" dirty="0"/>
              <a:t>Do any of you </a:t>
            </a:r>
            <a:r>
              <a:rPr lang="en-US" b="1" i="1" dirty="0"/>
              <a:t>perceive</a:t>
            </a:r>
            <a:r>
              <a:rPr lang="en-US" dirty="0"/>
              <a:t> a problem in your shop?</a:t>
            </a:r>
          </a:p>
          <a:p>
            <a:pPr lvl="1"/>
            <a:r>
              <a:rPr lang="en-US" dirty="0"/>
              <a:t>Too many CT’s?</a:t>
            </a:r>
          </a:p>
          <a:p>
            <a:pPr lvl="1"/>
            <a:r>
              <a:rPr lang="en-US" dirty="0"/>
              <a:t>Too many transfers and dc from Yale PED?</a:t>
            </a:r>
          </a:p>
          <a:p>
            <a:pPr lvl="2"/>
            <a:r>
              <a:rPr lang="en-US" dirty="0"/>
              <a:t>False positives</a:t>
            </a:r>
          </a:p>
          <a:p>
            <a:endParaRPr lang="en-US" dirty="0"/>
          </a:p>
          <a:p>
            <a:r>
              <a:rPr lang="en-US" dirty="0"/>
              <a:t>We can help you review your </a:t>
            </a:r>
            <a:r>
              <a:rPr lang="en-US" dirty="0" err="1"/>
              <a:t>appy</a:t>
            </a:r>
            <a:r>
              <a:rPr lang="en-US" dirty="0"/>
              <a:t> cases?</a:t>
            </a:r>
            <a:br>
              <a:rPr lang="en-US" dirty="0"/>
            </a:br>
            <a:endParaRPr lang="en-US" dirty="0"/>
          </a:p>
          <a:p>
            <a:r>
              <a:rPr lang="en-US" dirty="0"/>
              <a:t>Obtain a baseline of things like CT rate, “Over transfer” rates, etc..</a:t>
            </a:r>
            <a:br>
              <a:rPr lang="en-US" dirty="0"/>
            </a:br>
            <a:endParaRPr lang="en-US" dirty="0"/>
          </a:p>
          <a:p>
            <a:r>
              <a:rPr lang="en-US" dirty="0"/>
              <a:t>Consider rolling out an Evidence Based Guideline or other interventions to move the needle?</a:t>
            </a:r>
          </a:p>
        </p:txBody>
      </p:sp>
    </p:spTree>
    <p:extLst>
      <p:ext uri="{BB962C8B-B14F-4D97-AF65-F5344CB8AC3E}">
        <p14:creationId xmlns:p14="http://schemas.microsoft.com/office/powerpoint/2010/main" val="4064120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6200"/>
            <a:ext cx="7543800" cy="1088068"/>
          </a:xfrm>
        </p:spPr>
        <p:txBody>
          <a:bodyPr>
            <a:normAutofit/>
          </a:bodyPr>
          <a:lstStyle/>
          <a:p>
            <a:r>
              <a:rPr lang="en-US" dirty="0"/>
              <a:t>Example </a:t>
            </a:r>
            <a:r>
              <a:rPr lang="en-US" dirty="0" err="1"/>
              <a:t>Appy</a:t>
            </a:r>
            <a:r>
              <a:rPr lang="en-US" dirty="0"/>
              <a:t> Approach EBG (kids &gt;4yo)</a:t>
            </a:r>
          </a:p>
        </p:txBody>
      </p:sp>
      <p:sp>
        <p:nvSpPr>
          <p:cNvPr id="3" name="Text Placeholder 2"/>
          <p:cNvSpPr>
            <a:spLocks noGrp="1"/>
          </p:cNvSpPr>
          <p:nvPr>
            <p:ph type="body" idx="1"/>
          </p:nvPr>
        </p:nvSpPr>
        <p:spPr>
          <a:xfrm>
            <a:off x="123344" y="1905000"/>
            <a:ext cx="2679862" cy="815421"/>
          </a:xfrm>
        </p:spPr>
        <p:txBody>
          <a:bodyPr>
            <a:normAutofit fontScale="85000" lnSpcReduction="10000"/>
          </a:bodyPr>
          <a:lstStyle/>
          <a:p>
            <a:r>
              <a:rPr lang="en-US" b="1" dirty="0"/>
              <a:t>Step 1 = Risk Stratify </a:t>
            </a:r>
            <a:r>
              <a:rPr lang="mr-IN" b="1" dirty="0"/>
              <a:t>–</a:t>
            </a:r>
            <a:r>
              <a:rPr lang="en-US" b="1" dirty="0"/>
              <a:t> IV, CBC, HCG, UA, NS, PAS</a:t>
            </a:r>
          </a:p>
        </p:txBody>
      </p:sp>
      <p:sp>
        <p:nvSpPr>
          <p:cNvPr id="4" name="Content Placeholder 3"/>
          <p:cNvSpPr>
            <a:spLocks noGrp="1"/>
          </p:cNvSpPr>
          <p:nvPr>
            <p:ph sz="half" idx="2"/>
          </p:nvPr>
        </p:nvSpPr>
        <p:spPr>
          <a:xfrm>
            <a:off x="33632" y="2794001"/>
            <a:ext cx="2273859" cy="2533650"/>
          </a:xfrm>
        </p:spPr>
        <p:txBody>
          <a:bodyPr>
            <a:normAutofit fontScale="70000" lnSpcReduction="20000"/>
          </a:bodyPr>
          <a:lstStyle/>
          <a:p>
            <a:pPr algn="ctr"/>
            <a:r>
              <a:rPr lang="en-US" b="1" u="sng" dirty="0"/>
              <a:t>PAS = 10 Points</a:t>
            </a:r>
          </a:p>
          <a:p>
            <a:r>
              <a:rPr lang="en-US" dirty="0"/>
              <a:t>Migration of Pain = 1</a:t>
            </a:r>
          </a:p>
          <a:p>
            <a:r>
              <a:rPr lang="en-US" dirty="0"/>
              <a:t>Anorexia = 1</a:t>
            </a:r>
          </a:p>
          <a:p>
            <a:r>
              <a:rPr lang="en-US" dirty="0"/>
              <a:t>N/V = 1</a:t>
            </a:r>
          </a:p>
          <a:p>
            <a:r>
              <a:rPr lang="en-US" dirty="0"/>
              <a:t>RLQ Tenderness = 2</a:t>
            </a:r>
          </a:p>
          <a:p>
            <a:r>
              <a:rPr lang="en-US" dirty="0"/>
              <a:t>Cough/Hop Pain = 2</a:t>
            </a:r>
          </a:p>
          <a:p>
            <a:r>
              <a:rPr lang="en-US" dirty="0"/>
              <a:t>Fever = 1</a:t>
            </a:r>
          </a:p>
          <a:p>
            <a:r>
              <a:rPr lang="en-US" dirty="0"/>
              <a:t>WBC &gt;/= 9K = 1</a:t>
            </a:r>
          </a:p>
          <a:p>
            <a:r>
              <a:rPr lang="en-US" dirty="0"/>
              <a:t>PMN &gt;/= 65% = 1</a:t>
            </a:r>
          </a:p>
        </p:txBody>
      </p:sp>
      <p:sp>
        <p:nvSpPr>
          <p:cNvPr id="5" name="Text Placeholder 4"/>
          <p:cNvSpPr>
            <a:spLocks noGrp="1"/>
          </p:cNvSpPr>
          <p:nvPr>
            <p:ph type="body" sz="quarter" idx="3"/>
          </p:nvPr>
        </p:nvSpPr>
        <p:spPr>
          <a:xfrm>
            <a:off x="3141818" y="1905000"/>
            <a:ext cx="2273859" cy="889001"/>
          </a:xfrm>
        </p:spPr>
        <p:txBody>
          <a:bodyPr>
            <a:normAutofit fontScale="85000" lnSpcReduction="10000"/>
          </a:bodyPr>
          <a:lstStyle/>
          <a:p>
            <a:r>
              <a:rPr lang="en-US" b="1" dirty="0"/>
              <a:t>PAS &gt;/= to 4?</a:t>
            </a:r>
          </a:p>
        </p:txBody>
      </p:sp>
      <p:sp>
        <p:nvSpPr>
          <p:cNvPr id="6" name="Content Placeholder 5"/>
          <p:cNvSpPr>
            <a:spLocks noGrp="1"/>
          </p:cNvSpPr>
          <p:nvPr>
            <p:ph sz="quarter" idx="4"/>
          </p:nvPr>
        </p:nvSpPr>
        <p:spPr>
          <a:xfrm>
            <a:off x="3141818" y="2794001"/>
            <a:ext cx="2273859" cy="2533650"/>
          </a:xfrm>
        </p:spPr>
        <p:txBody>
          <a:bodyPr>
            <a:normAutofit fontScale="70000" lnSpcReduction="20000"/>
          </a:bodyPr>
          <a:lstStyle/>
          <a:p>
            <a:r>
              <a:rPr lang="en-US" dirty="0"/>
              <a:t>&lt; 4 = STOP, look for other stuff</a:t>
            </a:r>
            <a:br>
              <a:rPr lang="en-US" dirty="0"/>
            </a:br>
            <a:br>
              <a:rPr lang="en-US" dirty="0"/>
            </a:br>
            <a:br>
              <a:rPr lang="en-US" dirty="0"/>
            </a:br>
            <a:endParaRPr lang="en-US" dirty="0"/>
          </a:p>
          <a:p>
            <a:r>
              <a:rPr lang="en-US" dirty="0"/>
              <a:t>&gt;/=4 = Get that US while waiting on WBC/ANC, hydrating and treating pain.</a:t>
            </a:r>
            <a:br>
              <a:rPr lang="en-US" dirty="0"/>
            </a:br>
            <a:endParaRPr lang="en-US" dirty="0"/>
          </a:p>
          <a:p>
            <a:r>
              <a:rPr lang="en-US" dirty="0"/>
              <a:t>If no US, transfer for US</a:t>
            </a:r>
          </a:p>
        </p:txBody>
      </p:sp>
      <p:sp>
        <p:nvSpPr>
          <p:cNvPr id="7" name="Text Placeholder 4"/>
          <p:cNvSpPr txBox="1">
            <a:spLocks/>
          </p:cNvSpPr>
          <p:nvPr/>
        </p:nvSpPr>
        <p:spPr>
          <a:xfrm>
            <a:off x="6019800" y="1905000"/>
            <a:ext cx="3124200" cy="889001"/>
          </a:xfrm>
          <a:prstGeom prst="rect">
            <a:avLst/>
          </a:prstGeom>
        </p:spPr>
        <p:txBody>
          <a:bodyPr vert="horz" lIns="68580" tIns="34290" rIns="68580" bIns="3429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sz="1700" b="1" dirty="0"/>
              <a:t>Risk Stratify Again = PAS + WBC/ANC + US</a:t>
            </a:r>
          </a:p>
        </p:txBody>
      </p:sp>
      <p:sp>
        <p:nvSpPr>
          <p:cNvPr id="8" name="Content Placeholder 5"/>
          <p:cNvSpPr txBox="1">
            <a:spLocks/>
          </p:cNvSpPr>
          <p:nvPr/>
        </p:nvSpPr>
        <p:spPr>
          <a:xfrm>
            <a:off x="6092901" y="2794001"/>
            <a:ext cx="3051099" cy="2533650"/>
          </a:xfrm>
          <a:prstGeom prst="rect">
            <a:avLst/>
          </a:prstGeom>
        </p:spPr>
        <p:txBody>
          <a:bodyPr vert="horz" lIns="0" tIns="34290" rIns="0" bIns="3429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500" dirty="0"/>
              <a:t>WBC &lt; 9 / ANC &lt;65%</a:t>
            </a:r>
          </a:p>
          <a:p>
            <a:pPr lvl="1"/>
            <a:r>
              <a:rPr lang="en-US" sz="1350" dirty="0"/>
              <a:t>US NEG = Safe DC</a:t>
            </a:r>
          </a:p>
          <a:p>
            <a:pPr lvl="1"/>
            <a:r>
              <a:rPr lang="en-US" sz="1350" b="1" dirty="0">
                <a:solidFill>
                  <a:schemeClr val="accent1"/>
                </a:solidFill>
              </a:rPr>
              <a:t>US POS or EQUIVOCAL = MOD RISK</a:t>
            </a:r>
          </a:p>
          <a:p>
            <a:pPr lvl="2"/>
            <a:r>
              <a:rPr lang="en-US" sz="1050" b="1" dirty="0">
                <a:solidFill>
                  <a:schemeClr val="accent1"/>
                </a:solidFill>
              </a:rPr>
              <a:t>Transfer, MR or CT or Admit for exams</a:t>
            </a:r>
            <a:endParaRPr lang="en-US" sz="1500" dirty="0"/>
          </a:p>
          <a:p>
            <a:r>
              <a:rPr lang="en-US" sz="1500" dirty="0"/>
              <a:t>WBC &gt;/= 9 / ANC &gt; 65%</a:t>
            </a:r>
          </a:p>
          <a:p>
            <a:pPr lvl="1"/>
            <a:r>
              <a:rPr lang="en-US" sz="1350" dirty="0"/>
              <a:t>US POS = HIGH RISK </a:t>
            </a:r>
            <a:r>
              <a:rPr lang="en-US" sz="1350" dirty="0">
                <a:sym typeface="Wingdings"/>
              </a:rPr>
              <a:t> </a:t>
            </a:r>
            <a:r>
              <a:rPr lang="en-US" sz="1350" dirty="0" err="1">
                <a:sym typeface="Wingdings"/>
              </a:rPr>
              <a:t>Surg</a:t>
            </a:r>
            <a:r>
              <a:rPr lang="en-US" sz="1350" dirty="0">
                <a:sym typeface="Wingdings"/>
              </a:rPr>
              <a:t> c/s</a:t>
            </a:r>
            <a:endParaRPr lang="en-US" sz="1350" dirty="0"/>
          </a:p>
          <a:p>
            <a:pPr lvl="1"/>
            <a:r>
              <a:rPr lang="en-US" sz="1350" b="1" dirty="0">
                <a:solidFill>
                  <a:schemeClr val="accent1"/>
                </a:solidFill>
              </a:rPr>
              <a:t>US NEG or EQUIVOCAL = MOD RISK</a:t>
            </a:r>
          </a:p>
          <a:p>
            <a:pPr lvl="2"/>
            <a:r>
              <a:rPr lang="en-US" sz="1050" b="1" dirty="0">
                <a:solidFill>
                  <a:schemeClr val="accent1"/>
                </a:solidFill>
              </a:rPr>
              <a:t>Transfer, MR or CT or Admit for exams</a:t>
            </a:r>
          </a:p>
          <a:p>
            <a:pPr lvl="2"/>
            <a:endParaRPr lang="en-US" sz="1050" dirty="0"/>
          </a:p>
        </p:txBody>
      </p:sp>
      <p:cxnSp>
        <p:nvCxnSpPr>
          <p:cNvPr id="10" name="Straight Arrow Connector 9"/>
          <p:cNvCxnSpPr/>
          <p:nvPr/>
        </p:nvCxnSpPr>
        <p:spPr>
          <a:xfrm flipV="1">
            <a:off x="2119222" y="4953000"/>
            <a:ext cx="1210866" cy="10716"/>
          </a:xfrm>
          <a:prstGeom prst="straightConnector1">
            <a:avLst/>
          </a:prstGeom>
          <a:ln w="152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039138" y="4958358"/>
            <a:ext cx="1210866" cy="10716"/>
          </a:xfrm>
          <a:prstGeom prst="straightConnector1">
            <a:avLst/>
          </a:prstGeom>
          <a:ln w="1524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32739" y="5680290"/>
            <a:ext cx="1458156" cy="300082"/>
          </a:xfrm>
          <a:prstGeom prst="rect">
            <a:avLst/>
          </a:prstGeom>
          <a:noFill/>
        </p:spPr>
        <p:txBody>
          <a:bodyPr wrap="none" rtlCol="0">
            <a:spAutoFit/>
          </a:bodyPr>
          <a:lstStyle/>
          <a:p>
            <a:r>
              <a:rPr lang="en-US" sz="1350" dirty="0" err="1"/>
              <a:t>Bachur</a:t>
            </a:r>
            <a:r>
              <a:rPr lang="en-US" sz="1350" dirty="0"/>
              <a:t> et al, 2016</a:t>
            </a:r>
          </a:p>
        </p:txBody>
      </p:sp>
    </p:spTree>
    <p:extLst>
      <p:ext uri="{BB962C8B-B14F-4D97-AF65-F5344CB8AC3E}">
        <p14:creationId xmlns:p14="http://schemas.microsoft.com/office/powerpoint/2010/main" val="230356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6" grpId="0" uiExpand="1" build="p"/>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79F906-F071-BC46-808F-45070D8FF8CC}"/>
              </a:ext>
            </a:extLst>
          </p:cNvPr>
          <p:cNvSpPr>
            <a:spLocks noGrp="1"/>
          </p:cNvSpPr>
          <p:nvPr>
            <p:ph type="title"/>
          </p:nvPr>
        </p:nvSpPr>
        <p:spPr/>
        <p:txBody>
          <a:bodyPr/>
          <a:lstStyle/>
          <a:p>
            <a:r>
              <a:rPr lang="en-US"/>
              <a:t>ECHO #1 </a:t>
            </a:r>
            <a:r>
              <a:rPr lang="en-US" dirty="0"/>
              <a:t>Conclusion Slide</a:t>
            </a:r>
          </a:p>
        </p:txBody>
      </p:sp>
      <p:sp>
        <p:nvSpPr>
          <p:cNvPr id="8" name="Content Placeholder 7">
            <a:extLst>
              <a:ext uri="{FF2B5EF4-FFF2-40B4-BE49-F238E27FC236}">
                <a16:creationId xmlns:a16="http://schemas.microsoft.com/office/drawing/2014/main" id="{FC15DF59-66DD-7547-8C63-F5DD06E165D6}"/>
              </a:ext>
            </a:extLst>
          </p:cNvPr>
          <p:cNvSpPr>
            <a:spLocks noGrp="1"/>
          </p:cNvSpPr>
          <p:nvPr>
            <p:ph idx="1"/>
          </p:nvPr>
        </p:nvSpPr>
        <p:spPr/>
        <p:txBody>
          <a:bodyPr/>
          <a:lstStyle/>
          <a:p>
            <a:r>
              <a:rPr lang="en-US" dirty="0"/>
              <a:t>Thanks!</a:t>
            </a:r>
            <a:br>
              <a:rPr lang="en-US" dirty="0"/>
            </a:br>
            <a:endParaRPr lang="en-US" dirty="0"/>
          </a:p>
          <a:p>
            <a:r>
              <a:rPr lang="en-US" dirty="0"/>
              <a:t>Next one up = Bronchiolitis / Impending Respiratory Failure</a:t>
            </a:r>
            <a:br>
              <a:rPr lang="en-US" dirty="0"/>
            </a:br>
            <a:endParaRPr lang="en-US" dirty="0"/>
          </a:p>
          <a:p>
            <a:r>
              <a:rPr lang="en-US" dirty="0"/>
              <a:t>Be in touch if you want to do some QI work together</a:t>
            </a:r>
          </a:p>
        </p:txBody>
      </p:sp>
    </p:spTree>
    <p:extLst>
      <p:ext uri="{BB962C8B-B14F-4D97-AF65-F5344CB8AC3E}">
        <p14:creationId xmlns:p14="http://schemas.microsoft.com/office/powerpoint/2010/main" val="211263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541463"/>
          </a:xfrm>
        </p:spPr>
        <p:txBody>
          <a:bodyPr/>
          <a:lstStyle/>
          <a:p>
            <a:pPr algn="ctr"/>
            <a:r>
              <a:rPr lang="en-US" dirty="0"/>
              <a:t>ECHO Rounds #1</a:t>
            </a:r>
          </a:p>
        </p:txBody>
      </p:sp>
      <p:sp>
        <p:nvSpPr>
          <p:cNvPr id="3" name="Text Placeholder 2"/>
          <p:cNvSpPr>
            <a:spLocks noGrp="1"/>
          </p:cNvSpPr>
          <p:nvPr>
            <p:ph type="body" sz="quarter" idx="10"/>
          </p:nvPr>
        </p:nvSpPr>
        <p:spPr>
          <a:xfrm>
            <a:off x="533400" y="2362200"/>
            <a:ext cx="8229600" cy="914400"/>
          </a:xfrm>
        </p:spPr>
        <p:txBody>
          <a:bodyPr/>
          <a:lstStyle/>
          <a:p>
            <a:pPr algn="ctr"/>
            <a:r>
              <a:rPr lang="en-US" sz="3600" i="1" dirty="0">
                <a:solidFill>
                  <a:srgbClr val="FFFF00"/>
                </a:solidFill>
              </a:rPr>
              <a:t>Diagnosis and Management of Appendicitis</a:t>
            </a:r>
          </a:p>
        </p:txBody>
      </p:sp>
      <p:sp>
        <p:nvSpPr>
          <p:cNvPr id="4" name="Text Placeholder 3"/>
          <p:cNvSpPr>
            <a:spLocks noGrp="1"/>
          </p:cNvSpPr>
          <p:nvPr>
            <p:ph type="body" sz="quarter" idx="11"/>
          </p:nvPr>
        </p:nvSpPr>
        <p:spPr/>
        <p:txBody>
          <a:bodyPr>
            <a:noAutofit/>
          </a:bodyPr>
          <a:lstStyle/>
          <a:p>
            <a:pPr algn="ctr"/>
            <a:r>
              <a:rPr lang="en-US" dirty="0"/>
              <a:t>David Stitelman, M.D.</a:t>
            </a:r>
          </a:p>
          <a:p>
            <a:pPr algn="ctr"/>
            <a:r>
              <a:rPr lang="en-US" dirty="0"/>
              <a:t>Assistant Professor of Surgery</a:t>
            </a:r>
          </a:p>
          <a:p>
            <a:pPr algn="ctr"/>
            <a:r>
              <a:rPr lang="en-US" dirty="0"/>
              <a:t>Yale University School of Medicine</a:t>
            </a:r>
          </a:p>
          <a:p>
            <a:pPr algn="ctr"/>
            <a:endParaRPr lang="en-US" dirty="0"/>
          </a:p>
          <a:p>
            <a:pPr algn="ctr"/>
            <a:r>
              <a:rPr lang="en-US" dirty="0"/>
              <a:t>April 2, 2015</a:t>
            </a:r>
          </a:p>
        </p:txBody>
      </p:sp>
    </p:spTree>
    <p:extLst>
      <p:ext uri="{BB962C8B-B14F-4D97-AF65-F5344CB8AC3E}">
        <p14:creationId xmlns:p14="http://schemas.microsoft.com/office/powerpoint/2010/main" val="1591079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br>
              <a:rPr lang="en-US" dirty="0"/>
            </a:br>
            <a:r>
              <a:rPr lang="en-US" sz="2000" dirty="0"/>
              <a:t>David Stitelman, M.D.</a:t>
            </a:r>
          </a:p>
        </p:txBody>
      </p:sp>
      <p:sp>
        <p:nvSpPr>
          <p:cNvPr id="3" name="Content Placeholder 2"/>
          <p:cNvSpPr>
            <a:spLocks noGrp="1"/>
          </p:cNvSpPr>
          <p:nvPr>
            <p:ph idx="1"/>
          </p:nvPr>
        </p:nvSpPr>
        <p:spPr>
          <a:xfrm>
            <a:off x="538163" y="1816100"/>
            <a:ext cx="8123237" cy="4660900"/>
          </a:xfrm>
        </p:spPr>
        <p:txBody>
          <a:bodyPr/>
          <a:lstStyle/>
          <a:p>
            <a:r>
              <a:rPr lang="en-US" dirty="0">
                <a:solidFill>
                  <a:schemeClr val="tx1"/>
                </a:solidFill>
              </a:rPr>
              <a:t>I have no relevant financial relationships with the manufacturer(s) of any commercial product(s) and or provider of commercial services discussed in this presentation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8199-D014-D74F-9A14-B72075F7A770}"/>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EA996F77-CBE8-F24F-A73C-7B606985561D}"/>
              </a:ext>
            </a:extLst>
          </p:cNvPr>
          <p:cNvSpPr>
            <a:spLocks noGrp="1"/>
          </p:cNvSpPr>
          <p:nvPr>
            <p:ph idx="1"/>
          </p:nvPr>
        </p:nvSpPr>
        <p:spPr/>
        <p:txBody>
          <a:bodyPr/>
          <a:lstStyle/>
          <a:p>
            <a:pPr marL="0" indent="0">
              <a:buNone/>
            </a:pPr>
            <a:r>
              <a:rPr lang="en-US" dirty="0"/>
              <a:t>By the end of this ECHO, participants will be able to:</a:t>
            </a:r>
          </a:p>
          <a:p>
            <a:pPr marL="0" indent="0">
              <a:buNone/>
            </a:pPr>
            <a:endParaRPr lang="en-US" dirty="0"/>
          </a:p>
          <a:p>
            <a:r>
              <a:rPr lang="en-US" dirty="0"/>
              <a:t>Review and critique the current recommendations for pediatric appendicitis workups</a:t>
            </a:r>
          </a:p>
          <a:p>
            <a:endParaRPr lang="en-US" dirty="0"/>
          </a:p>
          <a:p>
            <a:r>
              <a:rPr lang="en-US" dirty="0"/>
              <a:t>Engage in discussion around diagnostic and logistical challenges, specifically facing the community hospital team </a:t>
            </a:r>
          </a:p>
        </p:txBody>
      </p:sp>
    </p:spTree>
    <p:extLst>
      <p:ext uri="{BB962C8B-B14F-4D97-AF65-F5344CB8AC3E}">
        <p14:creationId xmlns:p14="http://schemas.microsoft.com/office/powerpoint/2010/main" val="1529353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Overview</a:t>
            </a:r>
            <a:endParaRPr lang="en-US" sz="2000" dirty="0"/>
          </a:p>
        </p:txBody>
      </p:sp>
      <p:sp>
        <p:nvSpPr>
          <p:cNvPr id="5" name="TextBox 4"/>
          <p:cNvSpPr txBox="1"/>
          <p:nvPr/>
        </p:nvSpPr>
        <p:spPr>
          <a:xfrm>
            <a:off x="568643" y="2173922"/>
            <a:ext cx="3505200" cy="3816429"/>
          </a:xfrm>
          <a:prstGeom prst="rect">
            <a:avLst/>
          </a:prstGeom>
          <a:noFill/>
        </p:spPr>
        <p:txBody>
          <a:bodyPr wrap="square" rtlCol="0">
            <a:spAutoFit/>
          </a:bodyPr>
          <a:lstStyle/>
          <a:p>
            <a:r>
              <a:rPr lang="en-US" sz="2800" dirty="0"/>
              <a:t>Background</a:t>
            </a:r>
          </a:p>
          <a:p>
            <a:endParaRPr lang="en-US" sz="2800" dirty="0"/>
          </a:p>
          <a:p>
            <a:r>
              <a:rPr lang="en-US" sz="2800" dirty="0"/>
              <a:t>Diagnostic Approach</a:t>
            </a:r>
          </a:p>
          <a:p>
            <a:endParaRPr lang="en-US" sz="2800" dirty="0"/>
          </a:p>
          <a:p>
            <a:r>
              <a:rPr lang="en-US" sz="2800" dirty="0"/>
              <a:t>The Then What?</a:t>
            </a:r>
          </a:p>
          <a:p>
            <a:r>
              <a:rPr lang="en-US" sz="2800" dirty="0"/>
              <a:t>--CT Scan, </a:t>
            </a:r>
          </a:p>
          <a:p>
            <a:r>
              <a:rPr lang="en-US" sz="2800" dirty="0"/>
              <a:t>--Observe, </a:t>
            </a:r>
          </a:p>
          <a:p>
            <a:r>
              <a:rPr lang="en-US" sz="2800" dirty="0"/>
              <a:t>--Transfer</a:t>
            </a:r>
          </a:p>
          <a:p>
            <a:endParaRPr lang="en-US" dirty="0"/>
          </a:p>
        </p:txBody>
      </p:sp>
      <p:pic>
        <p:nvPicPr>
          <p:cNvPr id="3" name="Picture 2" descr="Appy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981200"/>
            <a:ext cx="4340435" cy="3340100"/>
          </a:xfrm>
          <a:prstGeom prst="rect">
            <a:avLst/>
          </a:prstGeom>
          <a:ln w="38100" cmpd="sng">
            <a:solidFill>
              <a:srgbClr val="FFFF00"/>
            </a:solidFill>
          </a:ln>
        </p:spPr>
      </p:pic>
    </p:spTree>
    <p:extLst>
      <p:ext uri="{BB962C8B-B14F-4D97-AF65-F5344CB8AC3E}">
        <p14:creationId xmlns:p14="http://schemas.microsoft.com/office/powerpoint/2010/main" val="1090170609"/>
      </p:ext>
    </p:extLst>
  </p:cSld>
  <p:clrMapOvr>
    <a:masterClrMapping/>
  </p:clrMapOvr>
</p:sld>
</file>

<file path=ppt/theme/theme1.xml><?xml version="1.0" encoding="utf-8"?>
<a:theme xmlns:a="http://schemas.openxmlformats.org/drawingml/2006/main" name="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Brand Template (06162010)</Template>
  <TotalTime>4508</TotalTime>
  <Words>2232</Words>
  <Application>Microsoft Macintosh PowerPoint</Application>
  <PresentationFormat>On-screen Show (4:3)</PresentationFormat>
  <Paragraphs>617</Paragraphs>
  <Slides>53</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Georgia</vt:lpstr>
      <vt:lpstr>Content Slides</vt:lpstr>
      <vt:lpstr>PEM ECHO SERIES</vt:lpstr>
      <vt:lpstr>Theory</vt:lpstr>
      <vt:lpstr>The ECHO Goal = "Community of Practice”</vt:lpstr>
      <vt:lpstr>PEM ECHO Course Outline - </vt:lpstr>
      <vt:lpstr>Today’s Outline</vt:lpstr>
      <vt:lpstr>ECHO Rounds #1</vt:lpstr>
      <vt:lpstr>Disclosure David Stitelman, M.D.</vt:lpstr>
      <vt:lpstr>Objectives</vt:lpstr>
      <vt:lpstr>Overview</vt:lpstr>
      <vt:lpstr>What does the appendix do?</vt:lpstr>
      <vt:lpstr>Appendicitis--Some Numbers</vt:lpstr>
      <vt:lpstr>Pathophysiology</vt:lpstr>
      <vt:lpstr>Classical Clinical Presentation</vt:lpstr>
      <vt:lpstr>The Problem Under 5</vt:lpstr>
      <vt:lpstr>Physical Exam</vt:lpstr>
      <vt:lpstr>Diagnostic process</vt:lpstr>
      <vt:lpstr>Use of Biomarkers</vt:lpstr>
      <vt:lpstr>Use of Biomarkers</vt:lpstr>
      <vt:lpstr>Clinical Scoring Systems</vt:lpstr>
      <vt:lpstr>Pediatric Appendicitis Score</vt:lpstr>
      <vt:lpstr>Pediatric Appendicitis Score</vt:lpstr>
      <vt:lpstr>Clinical Usage of Pediatric Appendicitis Score</vt:lpstr>
      <vt:lpstr>Clinical Usage of Pediatric Appendicitis Score</vt:lpstr>
      <vt:lpstr>Clinical Usage of Pediatric Appendicitis Score</vt:lpstr>
      <vt:lpstr>Diagnostic Testing</vt:lpstr>
      <vt:lpstr>Time</vt:lpstr>
      <vt:lpstr>Ultrasound</vt:lpstr>
      <vt:lpstr>Ultrasound</vt:lpstr>
      <vt:lpstr>Ultrasound</vt:lpstr>
      <vt:lpstr>Ultrasound</vt:lpstr>
      <vt:lpstr>Ultrasound</vt:lpstr>
      <vt:lpstr>Ultrasound</vt:lpstr>
      <vt:lpstr>Ultrasound- “Grey Zone”</vt:lpstr>
      <vt:lpstr>CT</vt:lpstr>
      <vt:lpstr>CT</vt:lpstr>
      <vt:lpstr>CT</vt:lpstr>
      <vt:lpstr>Does the Use of CT help</vt:lpstr>
      <vt:lpstr>Atypical Cases</vt:lpstr>
      <vt:lpstr>What if the H&amp;P and Imaging are Unclear?</vt:lpstr>
      <vt:lpstr>Scan? Observe? TRANSFER?</vt:lpstr>
      <vt:lpstr>Summary</vt:lpstr>
      <vt:lpstr>Thank You</vt:lpstr>
      <vt:lpstr>Illustrative Cases from the Community Hospital</vt:lpstr>
      <vt:lpstr>Case 1 – Dr. Woll  Dr. Stitelman </vt:lpstr>
      <vt:lpstr>Case 1 – Woll  Stitelman</vt:lpstr>
      <vt:lpstr>Discussion Points</vt:lpstr>
      <vt:lpstr>Case 2 – Goldman  Solomon</vt:lpstr>
      <vt:lpstr>Case 2 – Goldman  Solomon </vt:lpstr>
      <vt:lpstr>Cases 3, 4, 5! All from Same Community Hospital!</vt:lpstr>
      <vt:lpstr>Open Discussion</vt:lpstr>
      <vt:lpstr>QI Project Anyone?</vt:lpstr>
      <vt:lpstr>Example Appy Approach EBG (kids &gt;4yo)</vt:lpstr>
      <vt:lpstr>ECHO #1 Conclusion Slide</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Fansler, Justin</dc:creator>
  <cp:lastModifiedBy>Microsoft Office User</cp:lastModifiedBy>
  <cp:revision>126</cp:revision>
  <dcterms:created xsi:type="dcterms:W3CDTF">2010-06-16T21:30:36Z</dcterms:created>
  <dcterms:modified xsi:type="dcterms:W3CDTF">2018-12-13T16:28:59Z</dcterms:modified>
</cp:coreProperties>
</file>