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0" r:id="rId3"/>
    <p:sldId id="328" r:id="rId4"/>
    <p:sldId id="297" r:id="rId5"/>
    <p:sldId id="298" r:id="rId6"/>
    <p:sldId id="329" r:id="rId7"/>
    <p:sldId id="300" r:id="rId8"/>
    <p:sldId id="301" r:id="rId9"/>
    <p:sldId id="339" r:id="rId10"/>
    <p:sldId id="306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38" r:id="rId20"/>
    <p:sldId id="324" r:id="rId21"/>
    <p:sldId id="325" r:id="rId22"/>
    <p:sldId id="326" r:id="rId23"/>
    <p:sldId id="274" r:id="rId24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cey Violante" initials="SV" lastIdx="14" clrIdx="0">
    <p:extLst/>
  </p:cmAuthor>
  <p:cmAuthor id="2" name="Marisa Mascolo Halm" initials="MMH" lastIdx="5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FF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30" autoAdjust="0"/>
    <p:restoredTop sz="80513" autoAdjust="0"/>
  </p:normalViewPr>
  <p:slideViewPr>
    <p:cSldViewPr snapToGrid="0">
      <p:cViewPr varScale="1">
        <p:scale>
          <a:sx n="50" d="100"/>
          <a:sy n="50" d="100"/>
        </p:scale>
        <p:origin x="7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15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55" Type="http://schemas.microsoft.com/office/2016/11/relationships/changesInfo" Target="changesInfos/changesInfo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B9F90A34-345D-45F3-AFD1-19CE0B4C696D}"/>
    <pc:docChg chg="modSld">
      <pc:chgData name="" userId="" providerId="" clId="Web-{B9F90A34-345D-45F3-AFD1-19CE0B4C696D}" dt="2018-02-06T20:24:58.252" v="381"/>
      <pc:docMkLst>
        <pc:docMk/>
      </pc:docMkLst>
      <pc:sldChg chg="modSp">
        <pc:chgData name="" userId="" providerId="" clId="Web-{B9F90A34-345D-45F3-AFD1-19CE0B4C696D}" dt="2018-02-06T20:05:57.487" v="198"/>
        <pc:sldMkLst>
          <pc:docMk/>
          <pc:sldMk cId="1120129090" sldId="264"/>
        </pc:sldMkLst>
        <pc:spChg chg="mod">
          <ac:chgData name="" userId="" providerId="" clId="Web-{B9F90A34-345D-45F3-AFD1-19CE0B4C696D}" dt="2018-02-06T20:05:57.487" v="198"/>
          <ac:spMkLst>
            <pc:docMk/>
            <pc:sldMk cId="1120129090" sldId="264"/>
            <ac:spMk id="3" creationId="{00000000-0000-0000-0000-000000000000}"/>
          </ac:spMkLst>
        </pc:spChg>
      </pc:sldChg>
      <pc:sldChg chg="modSp modNotes">
        <pc:chgData name="" userId="" providerId="" clId="Web-{B9F90A34-345D-45F3-AFD1-19CE0B4C696D}" dt="2018-02-06T20:24:58.252" v="380"/>
        <pc:sldMkLst>
          <pc:docMk/>
          <pc:sldMk cId="3055228998" sldId="271"/>
        </pc:sldMkLst>
        <pc:spChg chg="mod">
          <ac:chgData name="" userId="" providerId="" clId="Web-{B9F90A34-345D-45F3-AFD1-19CE0B4C696D}" dt="2018-02-06T20:07:50.799" v="218"/>
          <ac:spMkLst>
            <pc:docMk/>
            <pc:sldMk cId="3055228998" sldId="271"/>
            <ac:spMk id="2" creationId="{00000000-0000-0000-0000-000000000000}"/>
          </ac:spMkLst>
        </pc:spChg>
        <pc:spChg chg="mod">
          <ac:chgData name="" userId="" providerId="" clId="Web-{B9F90A34-345D-45F3-AFD1-19CE0B4C696D}" dt="2018-02-06T20:24:58.252" v="380"/>
          <ac:spMkLst>
            <pc:docMk/>
            <pc:sldMk cId="3055228998" sldId="271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5CC7D2-EF6C-4D0D-B79A-414E67ABE449}" type="doc">
      <dgm:prSet loTypeId="urn:microsoft.com/office/officeart/2005/8/layout/venn1" loCatId="relationship" qsTypeId="urn:microsoft.com/office/officeart/2005/8/quickstyle/simple1" qsCatId="simple" csTypeId="urn:microsoft.com/office/officeart/2005/8/colors/colorful1#1" csCatId="colorful" phldr="1"/>
      <dgm:spPr/>
    </dgm:pt>
    <dgm:pt modelId="{634901B3-6040-428A-B8E6-078F49224A9D}">
      <dgm:prSet phldrT="[Text]" custT="1"/>
      <dgm:spPr/>
      <dgm:t>
        <a:bodyPr/>
        <a:lstStyle/>
        <a:p>
          <a:r>
            <a:rPr lang="en-US" sz="1400" dirty="0" smtClean="0"/>
            <a:t>Adolescent’s Legal Rights</a:t>
          </a:r>
          <a:endParaRPr lang="en-US" sz="1400" dirty="0"/>
        </a:p>
      </dgm:t>
    </dgm:pt>
    <dgm:pt modelId="{8E4CC5F4-085B-4C8A-876D-207B27EA573C}" type="parTrans" cxnId="{1D631E30-B3D3-4883-96A4-76B1B266505A}">
      <dgm:prSet/>
      <dgm:spPr/>
      <dgm:t>
        <a:bodyPr/>
        <a:lstStyle/>
        <a:p>
          <a:endParaRPr lang="en-US"/>
        </a:p>
      </dgm:t>
    </dgm:pt>
    <dgm:pt modelId="{4FF6D05D-4350-45AA-A30A-3A205BA617B3}" type="sibTrans" cxnId="{1D631E30-B3D3-4883-96A4-76B1B266505A}">
      <dgm:prSet/>
      <dgm:spPr/>
      <dgm:t>
        <a:bodyPr/>
        <a:lstStyle/>
        <a:p>
          <a:endParaRPr lang="en-US"/>
        </a:p>
      </dgm:t>
    </dgm:pt>
    <dgm:pt modelId="{B24BFD0F-9FCD-4825-A811-2BEEDF47C83C}">
      <dgm:prSet phldrT="[Text]" custT="1"/>
      <dgm:spPr/>
      <dgm:t>
        <a:bodyPr/>
        <a:lstStyle/>
        <a:p>
          <a:r>
            <a:rPr lang="en-US" sz="1400" dirty="0" smtClean="0"/>
            <a:t>Mandatory Reporting Requirement</a:t>
          </a:r>
          <a:endParaRPr lang="en-US" sz="1400" dirty="0"/>
        </a:p>
      </dgm:t>
    </dgm:pt>
    <dgm:pt modelId="{871FC6EC-5361-44A2-9B1E-07C4438915B3}" type="parTrans" cxnId="{ADC84E0A-F0C1-41AD-8594-AE966255EEA7}">
      <dgm:prSet/>
      <dgm:spPr/>
      <dgm:t>
        <a:bodyPr/>
        <a:lstStyle/>
        <a:p>
          <a:endParaRPr lang="en-US"/>
        </a:p>
      </dgm:t>
    </dgm:pt>
    <dgm:pt modelId="{9CA4E4D0-70F8-49FC-83A7-A40EDB07846E}" type="sibTrans" cxnId="{ADC84E0A-F0C1-41AD-8594-AE966255EEA7}">
      <dgm:prSet/>
      <dgm:spPr/>
      <dgm:t>
        <a:bodyPr/>
        <a:lstStyle/>
        <a:p>
          <a:endParaRPr lang="en-US"/>
        </a:p>
      </dgm:t>
    </dgm:pt>
    <dgm:pt modelId="{6FF23D16-7E43-4CB7-BA0E-432AF5A10690}">
      <dgm:prSet phldrT="[Text]" custT="1"/>
      <dgm:spPr/>
      <dgm:t>
        <a:bodyPr/>
        <a:lstStyle/>
        <a:p>
          <a:r>
            <a:rPr lang="en-US" sz="1400" dirty="0" smtClean="0"/>
            <a:t>Provider’s Ethical Obligation</a:t>
          </a:r>
          <a:endParaRPr lang="en-US" sz="1400" dirty="0"/>
        </a:p>
      </dgm:t>
    </dgm:pt>
    <dgm:pt modelId="{467EAA66-84E1-4DD2-AC0F-23D84B83E9B3}" type="parTrans" cxnId="{E2D1E409-693F-4D0B-AA35-0D3B558D5778}">
      <dgm:prSet/>
      <dgm:spPr/>
      <dgm:t>
        <a:bodyPr/>
        <a:lstStyle/>
        <a:p>
          <a:endParaRPr lang="en-US"/>
        </a:p>
      </dgm:t>
    </dgm:pt>
    <dgm:pt modelId="{A98E046F-C1AD-43DA-9100-2BC2344B90BB}" type="sibTrans" cxnId="{E2D1E409-693F-4D0B-AA35-0D3B558D5778}">
      <dgm:prSet/>
      <dgm:spPr/>
      <dgm:t>
        <a:bodyPr/>
        <a:lstStyle/>
        <a:p>
          <a:endParaRPr lang="en-US"/>
        </a:p>
      </dgm:t>
    </dgm:pt>
    <dgm:pt modelId="{57BECCFB-D5C7-44A5-9002-2F2397F31028}">
      <dgm:prSet phldrT="[Text]" custT="1"/>
      <dgm:spPr/>
      <dgm:t>
        <a:bodyPr/>
        <a:lstStyle/>
        <a:p>
          <a:r>
            <a:rPr lang="en-US" sz="1400" b="0" dirty="0" smtClean="0"/>
            <a:t>Healthcare Provider Policy</a:t>
          </a:r>
        </a:p>
      </dgm:t>
    </dgm:pt>
    <dgm:pt modelId="{C744FABD-BA9E-417D-AE6C-5ACF45293F76}" type="parTrans" cxnId="{E552B775-A96F-4155-9151-E7D0FAC10AC8}">
      <dgm:prSet/>
      <dgm:spPr/>
      <dgm:t>
        <a:bodyPr/>
        <a:lstStyle/>
        <a:p>
          <a:endParaRPr lang="en-US"/>
        </a:p>
      </dgm:t>
    </dgm:pt>
    <dgm:pt modelId="{DD6247E7-9347-44E1-8834-E43B12D6CFF9}" type="sibTrans" cxnId="{E552B775-A96F-4155-9151-E7D0FAC10AC8}">
      <dgm:prSet/>
      <dgm:spPr/>
      <dgm:t>
        <a:bodyPr/>
        <a:lstStyle/>
        <a:p>
          <a:endParaRPr lang="en-US"/>
        </a:p>
      </dgm:t>
    </dgm:pt>
    <dgm:pt modelId="{F6B9F45A-1A15-4F29-97E3-27645B7A2210}" type="pres">
      <dgm:prSet presAssocID="{DA5CC7D2-EF6C-4D0D-B79A-414E67ABE449}" presName="compositeShape" presStyleCnt="0">
        <dgm:presLayoutVars>
          <dgm:chMax val="7"/>
          <dgm:dir/>
          <dgm:resizeHandles val="exact"/>
        </dgm:presLayoutVars>
      </dgm:prSet>
      <dgm:spPr/>
    </dgm:pt>
    <dgm:pt modelId="{6FF1E4B2-76D4-4471-9701-4998017EDD6B}" type="pres">
      <dgm:prSet presAssocID="{634901B3-6040-428A-B8E6-078F49224A9D}" presName="circ1" presStyleLbl="vennNode1" presStyleIdx="0" presStyleCnt="4"/>
      <dgm:spPr/>
      <dgm:t>
        <a:bodyPr/>
        <a:lstStyle/>
        <a:p>
          <a:endParaRPr lang="en-US"/>
        </a:p>
      </dgm:t>
    </dgm:pt>
    <dgm:pt modelId="{454E7C34-1D81-47EB-82F5-4C3161FB1C9C}" type="pres">
      <dgm:prSet presAssocID="{634901B3-6040-428A-B8E6-078F49224A9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F5978-C517-46F8-8F11-826B439B5520}" type="pres">
      <dgm:prSet presAssocID="{B24BFD0F-9FCD-4825-A811-2BEEDF47C83C}" presName="circ2" presStyleLbl="vennNode1" presStyleIdx="1" presStyleCnt="4" custScaleX="106403"/>
      <dgm:spPr/>
      <dgm:t>
        <a:bodyPr/>
        <a:lstStyle/>
        <a:p>
          <a:endParaRPr lang="en-US"/>
        </a:p>
      </dgm:t>
    </dgm:pt>
    <dgm:pt modelId="{906A25E2-41F8-4794-877B-53A6175DF4F3}" type="pres">
      <dgm:prSet presAssocID="{B24BFD0F-9FCD-4825-A811-2BEEDF47C83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025BB-F94B-4CEF-805F-BC61F1C50E10}" type="pres">
      <dgm:prSet presAssocID="{6FF23D16-7E43-4CB7-BA0E-432AF5A10690}" presName="circ3" presStyleLbl="vennNode1" presStyleIdx="2" presStyleCnt="4"/>
      <dgm:spPr/>
      <dgm:t>
        <a:bodyPr/>
        <a:lstStyle/>
        <a:p>
          <a:endParaRPr lang="en-US"/>
        </a:p>
      </dgm:t>
    </dgm:pt>
    <dgm:pt modelId="{20BFC7A0-38BF-47C4-8804-C04D82E67AEA}" type="pres">
      <dgm:prSet presAssocID="{6FF23D16-7E43-4CB7-BA0E-432AF5A1069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182E30-500B-4F7D-8015-479C64060898}" type="pres">
      <dgm:prSet presAssocID="{57BECCFB-D5C7-44A5-9002-2F2397F31028}" presName="circ4" presStyleLbl="vennNode1" presStyleIdx="3" presStyleCnt="4" custScaleX="96388" custLinFactNeighborX="-2796" custLinFactNeighborY="-826"/>
      <dgm:spPr/>
      <dgm:t>
        <a:bodyPr/>
        <a:lstStyle/>
        <a:p>
          <a:endParaRPr lang="en-US"/>
        </a:p>
      </dgm:t>
    </dgm:pt>
    <dgm:pt modelId="{A2D8CAF8-ACF7-4077-B676-15C857A44F48}" type="pres">
      <dgm:prSet presAssocID="{57BECCFB-D5C7-44A5-9002-2F2397F31028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D1E409-693F-4D0B-AA35-0D3B558D5778}" srcId="{DA5CC7D2-EF6C-4D0D-B79A-414E67ABE449}" destId="{6FF23D16-7E43-4CB7-BA0E-432AF5A10690}" srcOrd="2" destOrd="0" parTransId="{467EAA66-84E1-4DD2-AC0F-23D84B83E9B3}" sibTransId="{A98E046F-C1AD-43DA-9100-2BC2344B90BB}"/>
    <dgm:cxn modelId="{2C97588C-B0E8-4053-91AF-16B33B36F5FD}" type="presOf" srcId="{634901B3-6040-428A-B8E6-078F49224A9D}" destId="{6FF1E4B2-76D4-4471-9701-4998017EDD6B}" srcOrd="0" destOrd="0" presId="urn:microsoft.com/office/officeart/2005/8/layout/venn1"/>
    <dgm:cxn modelId="{ADC84E0A-F0C1-41AD-8594-AE966255EEA7}" srcId="{DA5CC7D2-EF6C-4D0D-B79A-414E67ABE449}" destId="{B24BFD0F-9FCD-4825-A811-2BEEDF47C83C}" srcOrd="1" destOrd="0" parTransId="{871FC6EC-5361-44A2-9B1E-07C4438915B3}" sibTransId="{9CA4E4D0-70F8-49FC-83A7-A40EDB07846E}"/>
    <dgm:cxn modelId="{E552B775-A96F-4155-9151-E7D0FAC10AC8}" srcId="{DA5CC7D2-EF6C-4D0D-B79A-414E67ABE449}" destId="{57BECCFB-D5C7-44A5-9002-2F2397F31028}" srcOrd="3" destOrd="0" parTransId="{C744FABD-BA9E-417D-AE6C-5ACF45293F76}" sibTransId="{DD6247E7-9347-44E1-8834-E43B12D6CFF9}"/>
    <dgm:cxn modelId="{36004FAD-AEA1-44A8-BD16-CD164A8F4BE2}" type="presOf" srcId="{B24BFD0F-9FCD-4825-A811-2BEEDF47C83C}" destId="{906A25E2-41F8-4794-877B-53A6175DF4F3}" srcOrd="1" destOrd="0" presId="urn:microsoft.com/office/officeart/2005/8/layout/venn1"/>
    <dgm:cxn modelId="{2B223270-C333-469F-B3D1-8E6FE2DBA78D}" type="presOf" srcId="{6FF23D16-7E43-4CB7-BA0E-432AF5A10690}" destId="{20BFC7A0-38BF-47C4-8804-C04D82E67AEA}" srcOrd="1" destOrd="0" presId="urn:microsoft.com/office/officeart/2005/8/layout/venn1"/>
    <dgm:cxn modelId="{D6ADB821-C2FB-4763-B998-70BDBCE93761}" type="presOf" srcId="{6FF23D16-7E43-4CB7-BA0E-432AF5A10690}" destId="{94E025BB-F94B-4CEF-805F-BC61F1C50E10}" srcOrd="0" destOrd="0" presId="urn:microsoft.com/office/officeart/2005/8/layout/venn1"/>
    <dgm:cxn modelId="{1D631E30-B3D3-4883-96A4-76B1B266505A}" srcId="{DA5CC7D2-EF6C-4D0D-B79A-414E67ABE449}" destId="{634901B3-6040-428A-B8E6-078F49224A9D}" srcOrd="0" destOrd="0" parTransId="{8E4CC5F4-085B-4C8A-876D-207B27EA573C}" sibTransId="{4FF6D05D-4350-45AA-A30A-3A205BA617B3}"/>
    <dgm:cxn modelId="{A75C578B-1463-4441-8E90-782F3197B80C}" type="presOf" srcId="{634901B3-6040-428A-B8E6-078F49224A9D}" destId="{454E7C34-1D81-47EB-82F5-4C3161FB1C9C}" srcOrd="1" destOrd="0" presId="urn:microsoft.com/office/officeart/2005/8/layout/venn1"/>
    <dgm:cxn modelId="{DAC3AB5A-4A8C-4BB7-9B0B-3569AC594B49}" type="presOf" srcId="{57BECCFB-D5C7-44A5-9002-2F2397F31028}" destId="{A2D8CAF8-ACF7-4077-B676-15C857A44F48}" srcOrd="1" destOrd="0" presId="urn:microsoft.com/office/officeart/2005/8/layout/venn1"/>
    <dgm:cxn modelId="{AC94012C-2CB3-434F-9FDE-10367F812DEA}" type="presOf" srcId="{57BECCFB-D5C7-44A5-9002-2F2397F31028}" destId="{B6182E30-500B-4F7D-8015-479C64060898}" srcOrd="0" destOrd="0" presId="urn:microsoft.com/office/officeart/2005/8/layout/venn1"/>
    <dgm:cxn modelId="{82A7D713-6B6B-4243-A975-92DBFCF35CD6}" type="presOf" srcId="{B24BFD0F-9FCD-4825-A811-2BEEDF47C83C}" destId="{7EEF5978-C517-46F8-8F11-826B439B5520}" srcOrd="0" destOrd="0" presId="urn:microsoft.com/office/officeart/2005/8/layout/venn1"/>
    <dgm:cxn modelId="{1F4E8BA4-1AEC-4AA9-830B-D634F29409FB}" type="presOf" srcId="{DA5CC7D2-EF6C-4D0D-B79A-414E67ABE449}" destId="{F6B9F45A-1A15-4F29-97E3-27645B7A2210}" srcOrd="0" destOrd="0" presId="urn:microsoft.com/office/officeart/2005/8/layout/venn1"/>
    <dgm:cxn modelId="{D0E4F089-0ED3-4E93-8282-3D2B49466A7F}" type="presParOf" srcId="{F6B9F45A-1A15-4F29-97E3-27645B7A2210}" destId="{6FF1E4B2-76D4-4471-9701-4998017EDD6B}" srcOrd="0" destOrd="0" presId="urn:microsoft.com/office/officeart/2005/8/layout/venn1"/>
    <dgm:cxn modelId="{73913578-22C1-4D83-9F33-F5E6E2ABD738}" type="presParOf" srcId="{F6B9F45A-1A15-4F29-97E3-27645B7A2210}" destId="{454E7C34-1D81-47EB-82F5-4C3161FB1C9C}" srcOrd="1" destOrd="0" presId="urn:microsoft.com/office/officeart/2005/8/layout/venn1"/>
    <dgm:cxn modelId="{EE6523FD-B23C-479A-856A-ED14A65FFC3E}" type="presParOf" srcId="{F6B9F45A-1A15-4F29-97E3-27645B7A2210}" destId="{7EEF5978-C517-46F8-8F11-826B439B5520}" srcOrd="2" destOrd="0" presId="urn:microsoft.com/office/officeart/2005/8/layout/venn1"/>
    <dgm:cxn modelId="{1187A824-52B0-46BB-9FF2-0483DCF68E1D}" type="presParOf" srcId="{F6B9F45A-1A15-4F29-97E3-27645B7A2210}" destId="{906A25E2-41F8-4794-877B-53A6175DF4F3}" srcOrd="3" destOrd="0" presId="urn:microsoft.com/office/officeart/2005/8/layout/venn1"/>
    <dgm:cxn modelId="{83D90EED-F522-41C7-BD85-48B916AB4422}" type="presParOf" srcId="{F6B9F45A-1A15-4F29-97E3-27645B7A2210}" destId="{94E025BB-F94B-4CEF-805F-BC61F1C50E10}" srcOrd="4" destOrd="0" presId="urn:microsoft.com/office/officeart/2005/8/layout/venn1"/>
    <dgm:cxn modelId="{DF42975E-A9D1-410A-A0A8-320E962C8082}" type="presParOf" srcId="{F6B9F45A-1A15-4F29-97E3-27645B7A2210}" destId="{20BFC7A0-38BF-47C4-8804-C04D82E67AEA}" srcOrd="5" destOrd="0" presId="urn:microsoft.com/office/officeart/2005/8/layout/venn1"/>
    <dgm:cxn modelId="{3955D679-7E7D-44CF-BD8E-2EFC717CEEE7}" type="presParOf" srcId="{F6B9F45A-1A15-4F29-97E3-27645B7A2210}" destId="{B6182E30-500B-4F7D-8015-479C64060898}" srcOrd="6" destOrd="0" presId="urn:microsoft.com/office/officeart/2005/8/layout/venn1"/>
    <dgm:cxn modelId="{1CFE6ADC-E69E-402B-A251-530A8ADD9FCE}" type="presParOf" srcId="{F6B9F45A-1A15-4F29-97E3-27645B7A2210}" destId="{A2D8CAF8-ACF7-4077-B676-15C857A44F48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F1E4B2-76D4-4471-9701-4998017EDD6B}">
      <dsp:nvSpPr>
        <dsp:cNvPr id="0" name=""/>
        <dsp:cNvSpPr/>
      </dsp:nvSpPr>
      <dsp:spPr>
        <a:xfrm>
          <a:off x="2879123" y="45259"/>
          <a:ext cx="2353500" cy="235350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Adolescent’s Legal Rights</a:t>
          </a:r>
          <a:endParaRPr lang="en-US" sz="1400" kern="1200" dirty="0"/>
        </a:p>
      </dsp:txBody>
      <dsp:txXfrm>
        <a:off x="3150681" y="362077"/>
        <a:ext cx="1810385" cy="746783"/>
      </dsp:txXfrm>
    </dsp:sp>
    <dsp:sp modelId="{7EEF5978-C517-46F8-8F11-826B439B5520}">
      <dsp:nvSpPr>
        <dsp:cNvPr id="0" name=""/>
        <dsp:cNvSpPr/>
      </dsp:nvSpPr>
      <dsp:spPr>
        <a:xfrm>
          <a:off x="3844748" y="1086231"/>
          <a:ext cx="2504195" cy="235350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Mandatory Reporting Requirement</a:t>
          </a:r>
          <a:endParaRPr lang="en-US" sz="1400" kern="1200" dirty="0"/>
        </a:p>
      </dsp:txBody>
      <dsp:txXfrm>
        <a:off x="5193160" y="1357788"/>
        <a:ext cx="963152" cy="1810385"/>
      </dsp:txXfrm>
    </dsp:sp>
    <dsp:sp modelId="{94E025BB-F94B-4CEF-805F-BC61F1C50E10}">
      <dsp:nvSpPr>
        <dsp:cNvPr id="0" name=""/>
        <dsp:cNvSpPr/>
      </dsp:nvSpPr>
      <dsp:spPr>
        <a:xfrm>
          <a:off x="2879123" y="2127202"/>
          <a:ext cx="2353500" cy="235350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Provider’s Ethical Obligation</a:t>
          </a:r>
          <a:endParaRPr lang="en-US" sz="1400" kern="1200" dirty="0"/>
        </a:p>
      </dsp:txBody>
      <dsp:txXfrm>
        <a:off x="3150681" y="3417102"/>
        <a:ext cx="1810385" cy="746783"/>
      </dsp:txXfrm>
    </dsp:sp>
    <dsp:sp modelId="{B6182E30-500B-4F7D-8015-479C64060898}">
      <dsp:nvSpPr>
        <dsp:cNvPr id="0" name=""/>
        <dsp:cNvSpPr/>
      </dsp:nvSpPr>
      <dsp:spPr>
        <a:xfrm>
          <a:off x="1814852" y="1066791"/>
          <a:ext cx="2268492" cy="235350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Healthcare Provider Policy</a:t>
          </a:r>
        </a:p>
      </dsp:txBody>
      <dsp:txXfrm>
        <a:off x="1989352" y="1338348"/>
        <a:ext cx="872497" cy="1810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363"/>
          </a:xfrm>
          <a:prstGeom prst="rect">
            <a:avLst/>
          </a:prstGeom>
        </p:spPr>
        <p:txBody>
          <a:bodyPr vert="horz" lIns="92610" tIns="46305" rIns="92610" bIns="463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363"/>
          </a:xfrm>
          <a:prstGeom prst="rect">
            <a:avLst/>
          </a:prstGeom>
        </p:spPr>
        <p:txBody>
          <a:bodyPr vert="horz" lIns="92610" tIns="46305" rIns="92610" bIns="46305" rtlCol="0"/>
          <a:lstStyle>
            <a:lvl1pPr algn="r">
              <a:defRPr sz="1200"/>
            </a:lvl1pPr>
          </a:lstStyle>
          <a:p>
            <a:fld id="{8F48F715-C12B-43C4-88DC-FC8C71579826}" type="datetimeFigureOut">
              <a:rPr lang="en-US" smtClean="0"/>
              <a:t>8/8/18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738"/>
            <a:ext cx="3056414" cy="467363"/>
          </a:xfrm>
          <a:prstGeom prst="rect">
            <a:avLst/>
          </a:prstGeom>
        </p:spPr>
        <p:txBody>
          <a:bodyPr vert="horz" lIns="92610" tIns="46305" rIns="92610" bIns="463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1738"/>
            <a:ext cx="3056414" cy="467363"/>
          </a:xfrm>
          <a:prstGeom prst="rect">
            <a:avLst/>
          </a:prstGeom>
        </p:spPr>
        <p:txBody>
          <a:bodyPr vert="horz" lIns="92610" tIns="46305" rIns="92610" bIns="46305" rtlCol="0" anchor="b"/>
          <a:lstStyle>
            <a:lvl1pPr algn="r">
              <a:defRPr sz="1200"/>
            </a:lvl1pPr>
          </a:lstStyle>
          <a:p>
            <a:fld id="{F9302277-50AC-4C42-AF6F-24C9BF9DD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25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1"/>
          </a:xfrm>
          <a:prstGeom prst="rect">
            <a:avLst/>
          </a:prstGeom>
        </p:spPr>
        <p:txBody>
          <a:bodyPr vert="horz" lIns="92610" tIns="46305" rIns="92610" bIns="463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1"/>
          </a:xfrm>
          <a:prstGeom prst="rect">
            <a:avLst/>
          </a:prstGeom>
        </p:spPr>
        <p:txBody>
          <a:bodyPr vert="horz" lIns="92610" tIns="46305" rIns="92610" bIns="46305" rtlCol="0"/>
          <a:lstStyle>
            <a:lvl1pPr algn="r">
              <a:defRPr sz="1200"/>
            </a:lvl1pPr>
          </a:lstStyle>
          <a:p>
            <a:fld id="{4C0FF17E-3E09-437F-94B2-4B0068F9A13B}" type="datetimeFigureOut">
              <a:rPr lang="en-US" smtClean="0"/>
              <a:t>8/8/18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10" tIns="46305" rIns="92610" bIns="463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9"/>
          </a:xfrm>
          <a:prstGeom prst="rect">
            <a:avLst/>
          </a:prstGeom>
        </p:spPr>
        <p:txBody>
          <a:bodyPr vert="horz" lIns="92610" tIns="46305" rIns="92610" bIns="4630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0"/>
          </a:xfrm>
          <a:prstGeom prst="rect">
            <a:avLst/>
          </a:prstGeom>
        </p:spPr>
        <p:txBody>
          <a:bodyPr vert="horz" lIns="92610" tIns="46305" rIns="92610" bIns="463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0"/>
          </a:xfrm>
          <a:prstGeom prst="rect">
            <a:avLst/>
          </a:prstGeom>
        </p:spPr>
        <p:txBody>
          <a:bodyPr vert="horz" lIns="92610" tIns="46305" rIns="92610" bIns="46305" rtlCol="0" anchor="b"/>
          <a:lstStyle>
            <a:lvl1pPr algn="r">
              <a:defRPr sz="1200"/>
            </a:lvl1pPr>
          </a:lstStyle>
          <a:p>
            <a:fld id="{30D6AF2A-910F-4DAD-90EA-3BA1FC639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14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6AF2A-910F-4DAD-90EA-3BA1FC6393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35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6AF2A-910F-4DAD-90EA-3BA1FC6393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11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6AF2A-910F-4DAD-90EA-3BA1FC63934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22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4C-B477-4DAD-8C14-6C542A53EB19}" type="datetimeFigureOut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F42C-D52A-49B2-BDE5-7C4A48023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2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4C-B477-4DAD-8C14-6C542A53EB19}" type="datetimeFigureOut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F42C-D52A-49B2-BDE5-7C4A48023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27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4C-B477-4DAD-8C14-6C542A53EB19}" type="datetimeFigureOut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F42C-D52A-49B2-BDE5-7C4A48023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4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422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314E8-2C1E-4E7D-AD7D-7CE76947C8C2}" type="datetimeFigureOut">
              <a:rPr lang="en-US"/>
              <a:pPr>
                <a:defRPr/>
              </a:pPr>
              <a:t>8/8/18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B9347-D386-4142-BED8-675AF38D3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7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4C-B477-4DAD-8C14-6C542A53EB19}" type="datetimeFigureOut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F42C-D52A-49B2-BDE5-7C4A48023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20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4C-B477-4DAD-8C14-6C542A53EB19}" type="datetimeFigureOut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F42C-D52A-49B2-BDE5-7C4A48023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93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4C-B477-4DAD-8C14-6C542A53EB19}" type="datetimeFigureOut">
              <a:rPr lang="en-US" smtClean="0"/>
              <a:t>8/8/18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F42C-D52A-49B2-BDE5-7C4A48023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67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4C-B477-4DAD-8C14-6C542A53EB19}" type="datetimeFigureOut">
              <a:rPr lang="en-US" smtClean="0"/>
              <a:t>8/8/18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F42C-D52A-49B2-BDE5-7C4A48023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5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4C-B477-4DAD-8C14-6C542A53EB19}" type="datetimeFigureOut">
              <a:rPr lang="en-US" smtClean="0"/>
              <a:t>8/8/18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F42C-D52A-49B2-BDE5-7C4A48023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23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4C-B477-4DAD-8C14-6C542A53EB19}" type="datetimeFigureOut">
              <a:rPr lang="en-US" smtClean="0"/>
              <a:t>8/8/18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F42C-D52A-49B2-BDE5-7C4A48023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7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4C-B477-4DAD-8C14-6C542A53EB19}" type="datetimeFigureOut">
              <a:rPr lang="en-US" smtClean="0"/>
              <a:t>8/8/18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F42C-D52A-49B2-BDE5-7C4A48023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4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4C-B477-4DAD-8C14-6C542A53EB19}" type="datetimeFigureOut">
              <a:rPr lang="en-US" smtClean="0"/>
              <a:t>8/8/18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F42C-D52A-49B2-BDE5-7C4A48023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26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B614C-B477-4DAD-8C14-6C542A53EB19}" type="datetimeFigureOut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DF42C-D52A-49B2-BDE5-7C4A48023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27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gif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gif"/><Relationship Id="rId3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e.ct.us/dcf" TargetMode="External"/><Relationship Id="rId4" Type="http://schemas.openxmlformats.org/officeDocument/2006/relationships/hyperlink" Target="http://www.acf.hhs.gov/" TargetMode="External"/><Relationship Id="rId5" Type="http://schemas.openxmlformats.org/officeDocument/2006/relationships/hyperlink" Target="http://www.ccmckids.org/mlpp" TargetMode="External"/><Relationship Id="rId6" Type="http://schemas.openxmlformats.org/officeDocument/2006/relationships/image" Target="../media/image1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cca-ct.org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t.gov/dss" TargetMode="External"/><Relationship Id="rId4" Type="http://schemas.openxmlformats.org/officeDocument/2006/relationships/hyperlink" Target="http://www.ppct.org/" TargetMode="External"/><Relationship Id="rId5" Type="http://schemas.openxmlformats.org/officeDocument/2006/relationships/hyperlink" Target="http://www.ctaidscoalition.org/fairfield.htm" TargetMode="Externa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state.ct.us/dc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jsicklick@cca-ct.org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wmf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wmf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gif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60958"/>
            <a:ext cx="9144000" cy="18087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Adolescent Health &amp; Confidentiality: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Teen Legal Rights &amp; Healthcare Access </a:t>
            </a:r>
            <a:br>
              <a:rPr lang="en-US" sz="32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Emergency Department 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25326"/>
            <a:ext cx="9144000" cy="151222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Jay Sicklick, Esq.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Center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Children’s Advocacy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August 6,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04943" y="6113680"/>
            <a:ext cx="11852379" cy="648668"/>
            <a:chOff x="204943" y="6113680"/>
            <a:chExt cx="11852379" cy="64866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43" y="6113680"/>
              <a:ext cx="2638114" cy="64866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0313583" y="6368905"/>
              <a:ext cx="17437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ca-ct.org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403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67000" y="533401"/>
            <a:ext cx="7772400" cy="1431925"/>
          </a:xfrm>
          <a:solidFill>
            <a:srgbClr val="00B0F0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2" charset="-128"/>
              </a:rPr>
              <a:t>Types of Medical Conditions/Treatments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19400" y="2438400"/>
            <a:ext cx="7467600" cy="3886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a typeface="ＭＳ Ｐゴシック" pitchFamily="2" charset="-128"/>
              </a:rPr>
              <a:t>Reproductive Healthcare </a:t>
            </a:r>
            <a:endParaRPr lang="en-US" sz="2600" dirty="0" smtClean="0">
              <a:solidFill>
                <a:schemeClr val="accent1">
                  <a:lumMod val="50000"/>
                </a:schemeClr>
              </a:solidFill>
              <a:ea typeface="ＭＳ Ｐゴシック" pitchFamily="2" charset="-128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600" dirty="0" smtClean="0">
              <a:solidFill>
                <a:schemeClr val="accent1">
                  <a:lumMod val="50000"/>
                </a:schemeClr>
              </a:solidFill>
              <a:ea typeface="ＭＳ Ｐゴシック" pitchFamily="2" charset="-128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ea typeface="ＭＳ Ｐゴシック" pitchFamily="2" charset="-128"/>
              </a:rPr>
              <a:t>Drug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a typeface="ＭＳ Ｐゴシック" pitchFamily="2" charset="-128"/>
              </a:rPr>
              <a:t>and Alcohol Treatment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a typeface="ＭＳ Ｐゴシック" pitchFamily="2" charset="-128"/>
              </a:rPr>
              <a:t>Mental Health Treatment – Outpatient and Inpatient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ea typeface="ＭＳ Ｐゴシック" pitchFamily="2" charset="-128"/>
              </a:rPr>
              <a:t>Testing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a typeface="ＭＳ Ｐゴシック" pitchFamily="2" charset="-128"/>
              </a:rPr>
              <a:t>and Treatment of HIV and AIDS</a:t>
            </a:r>
          </a:p>
        </p:txBody>
      </p:sp>
      <p:pic>
        <p:nvPicPr>
          <p:cNvPr id="17412" name="Picture 4" descr="j028278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2629" y="4593772"/>
            <a:ext cx="1531938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760539" y="6357938"/>
            <a:ext cx="682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 err="1">
                <a:solidFill>
                  <a:schemeClr val="bg1"/>
                </a:solidFill>
              </a:rPr>
              <a:t>mlpp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4943" y="6113680"/>
            <a:ext cx="11852379" cy="648668"/>
            <a:chOff x="204943" y="6113680"/>
            <a:chExt cx="11852379" cy="6486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43" y="6113680"/>
              <a:ext cx="2638114" cy="64866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313583" y="6368905"/>
              <a:ext cx="17437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ca-ct.org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4350051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 idx="4294967295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400" dirty="0">
                <a:ea typeface="ＭＳ Ｐゴシック" pitchFamily="2" charset="-128"/>
              </a:rPr>
              <a:t>Reproductive Health Care:</a:t>
            </a:r>
            <a:br>
              <a:rPr lang="en-US" sz="3400" dirty="0">
                <a:ea typeface="ＭＳ Ｐゴシック" pitchFamily="2" charset="-128"/>
              </a:rPr>
            </a:br>
            <a:r>
              <a:rPr lang="en-US" sz="3400" i="1" dirty="0">
                <a:ea typeface="ＭＳ Ｐゴシック" pitchFamily="2" charset="-128"/>
              </a:rPr>
              <a:t>Treating the Adolescent Confidentially! </a:t>
            </a:r>
            <a:endParaRPr lang="en-US" sz="3400" dirty="0">
              <a:ea typeface="ＭＳ Ｐゴシック" pitchFamily="2" charset="-128"/>
            </a:endParaRP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90800" y="1981200"/>
            <a:ext cx="36957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endParaRPr lang="en-US" sz="2400" dirty="0">
              <a:solidFill>
                <a:srgbClr val="FFFF66"/>
              </a:solidFill>
              <a:ea typeface="ＭＳ Ｐゴシック" pitchFamily="2" charset="-128"/>
            </a:endParaRPr>
          </a:p>
          <a:p>
            <a:pPr eaLnBrk="1" hangingPunct="1">
              <a:lnSpc>
                <a:spcPct val="125000"/>
              </a:lnSpc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pitchFamily="2" charset="-128"/>
              </a:rPr>
              <a:t>Birth Control</a:t>
            </a:r>
          </a:p>
          <a:p>
            <a:pPr eaLnBrk="1" hangingPunct="1">
              <a:lnSpc>
                <a:spcPct val="125000"/>
              </a:lnSpc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pitchFamily="2" charset="-128"/>
              </a:rPr>
              <a:t>Pregnancy</a:t>
            </a:r>
          </a:p>
          <a:p>
            <a:pPr eaLnBrk="1" hangingPunct="1">
              <a:lnSpc>
                <a:spcPct val="125000"/>
              </a:lnSpc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pitchFamily="2" charset="-128"/>
              </a:rPr>
              <a:t>Counseling</a:t>
            </a:r>
          </a:p>
          <a:p>
            <a:pPr eaLnBrk="1" hangingPunct="1">
              <a:lnSpc>
                <a:spcPct val="125000"/>
              </a:lnSpc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pitchFamily="2" charset="-128"/>
              </a:rPr>
              <a:t>Abortion</a:t>
            </a:r>
          </a:p>
          <a:p>
            <a:pPr eaLnBrk="1" hangingPunct="1">
              <a:lnSpc>
                <a:spcPct val="125000"/>
              </a:lnSpc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pitchFamily="2" charset="-128"/>
              </a:rPr>
              <a:t>Sexually Transmitted Diseases</a:t>
            </a: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1760539" y="6357938"/>
            <a:ext cx="682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 err="1">
                <a:solidFill>
                  <a:schemeClr val="bg1"/>
                </a:solidFill>
              </a:rPr>
              <a:t>mlpp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7653" name="Picture 9" descr="MaleFemaleSymbo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19914" y="2781300"/>
            <a:ext cx="2733675" cy="2514600"/>
          </a:xfrm>
          <a:noFill/>
        </p:spPr>
      </p:pic>
    </p:spTree>
    <p:extLst>
      <p:ext uri="{BB962C8B-B14F-4D97-AF65-F5344CB8AC3E}">
        <p14:creationId xmlns:p14="http://schemas.microsoft.com/office/powerpoint/2010/main" val="3814152170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5200" dirty="0">
                <a:ea typeface="ＭＳ Ｐゴシック" pitchFamily="2" charset="-128"/>
              </a:rPr>
              <a:t>Contraception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50" y="2133600"/>
            <a:ext cx="5905500" cy="3105150"/>
          </a:xfrm>
          <a:prstGeom prst="rect">
            <a:avLst/>
          </a:prstGeom>
        </p:spPr>
      </p:pic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1760539" y="6357938"/>
            <a:ext cx="682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 err="1">
                <a:solidFill>
                  <a:schemeClr val="bg1"/>
                </a:solidFill>
              </a:rPr>
              <a:t>mlpp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4943" y="6113680"/>
            <a:ext cx="11852379" cy="648668"/>
            <a:chOff x="204943" y="6113680"/>
            <a:chExt cx="11852379" cy="64866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43" y="6113680"/>
              <a:ext cx="2638114" cy="64866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0313583" y="6368905"/>
              <a:ext cx="17437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ca-ct.org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160226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5200" dirty="0">
                <a:ea typeface="ＭＳ Ｐゴシック" pitchFamily="2" charset="-128"/>
              </a:rPr>
              <a:t>Contraception (cont.)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Query:  What if a 12 year old minor seeks to obtain contraception?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Would the 12 year old be entitled to obtain the contraception?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Is there a reporting requirement for this event?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What do you need to know, if anything, to proceed ahead with a report to the hotline on this activity?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	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1760539" y="6357938"/>
            <a:ext cx="682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 err="1">
                <a:solidFill>
                  <a:schemeClr val="bg1"/>
                </a:solidFill>
              </a:rPr>
              <a:t>mlpp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4943" y="6113680"/>
            <a:ext cx="11852379" cy="648668"/>
            <a:chOff x="204943" y="6113680"/>
            <a:chExt cx="11852379" cy="64866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43" y="6113680"/>
              <a:ext cx="2638114" cy="64866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0313583" y="6368905"/>
              <a:ext cx="17437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ca-ct.org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03940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ea typeface="ＭＳ Ｐゴシック" pitchFamily="2" charset="-128"/>
              </a:rPr>
              <a:t>Pregnancy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32772" name="Rectangle 9"/>
          <p:cNvSpPr>
            <a:spLocks noChangeArrowheads="1"/>
          </p:cNvSpPr>
          <p:nvPr/>
        </p:nvSpPr>
        <p:spPr bwMode="auto">
          <a:xfrm>
            <a:off x="1760539" y="6357938"/>
            <a:ext cx="682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 err="1">
                <a:solidFill>
                  <a:schemeClr val="bg1"/>
                </a:solidFill>
              </a:rPr>
              <a:t>mlpp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981200"/>
            <a:ext cx="5181600" cy="352425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04943" y="6113680"/>
            <a:ext cx="11852379" cy="648668"/>
            <a:chOff x="204943" y="6113680"/>
            <a:chExt cx="11852379" cy="6486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43" y="6113680"/>
              <a:ext cx="2638114" cy="64866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313583" y="6368905"/>
              <a:ext cx="17437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ca-ct.org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202786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800" dirty="0">
                <a:ea typeface="ＭＳ Ｐゴシック" pitchFamily="2" charset="-128"/>
              </a:rPr>
              <a:t>Abortion and Termination of Pregnancy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1528" y="1600201"/>
            <a:ext cx="6788944" cy="4525963"/>
          </a:xfrm>
          <a:prstGeom prst="rect">
            <a:avLst/>
          </a:prstGeom>
        </p:spPr>
      </p:pic>
      <p:sp>
        <p:nvSpPr>
          <p:cNvPr id="35844" name="Rectangle 9"/>
          <p:cNvSpPr>
            <a:spLocks noChangeArrowheads="1"/>
          </p:cNvSpPr>
          <p:nvPr/>
        </p:nvSpPr>
        <p:spPr bwMode="auto">
          <a:xfrm>
            <a:off x="1760539" y="6357938"/>
            <a:ext cx="682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 err="1">
                <a:solidFill>
                  <a:schemeClr val="bg1"/>
                </a:solidFill>
              </a:rPr>
              <a:t>mlpp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4943" y="6113680"/>
            <a:ext cx="11852379" cy="648668"/>
            <a:chOff x="204943" y="6113680"/>
            <a:chExt cx="11852379" cy="64866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43" y="6113680"/>
              <a:ext cx="2638114" cy="64866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0313583" y="6368905"/>
              <a:ext cx="17437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ca-ct.org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398966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 idx="4294967295"/>
          </p:nvPr>
        </p:nvSpPr>
        <p:spPr>
          <a:solidFill>
            <a:srgbClr val="00B0F0"/>
          </a:solidFill>
        </p:spPr>
        <p:txBody>
          <a:bodyPr/>
          <a:lstStyle/>
          <a:p>
            <a:pPr eaLnBrk="1" hangingPunct="1">
              <a:defRPr/>
            </a:pPr>
            <a:r>
              <a:rPr lang="ja-JP" altLang="en-US" dirty="0" smtClean="0">
                <a:solidFill>
                  <a:schemeClr val="tx1"/>
                </a:solidFill>
                <a:ea typeface="ＭＳ Ｐゴシック" pitchFamily="2" charset="-128"/>
              </a:rPr>
              <a:t>“</a:t>
            </a:r>
            <a:r>
              <a:rPr lang="en-US" altLang="ja-JP" dirty="0" smtClean="0">
                <a:solidFill>
                  <a:schemeClr val="tx1"/>
                </a:solidFill>
                <a:ea typeface="ＭＳ Ｐゴシック" pitchFamily="2" charset="-128"/>
              </a:rPr>
              <a:t>Morning After</a:t>
            </a:r>
            <a:r>
              <a:rPr lang="ja-JP" altLang="en-US" dirty="0" smtClean="0">
                <a:solidFill>
                  <a:schemeClr val="tx1"/>
                </a:solidFill>
                <a:ea typeface="ＭＳ Ｐゴシック" pitchFamily="2" charset="-128"/>
              </a:rPr>
              <a:t>”</a:t>
            </a:r>
            <a:r>
              <a:rPr lang="en-US" altLang="ja-JP" dirty="0" smtClean="0">
                <a:solidFill>
                  <a:schemeClr val="tx1"/>
                </a:solidFill>
                <a:ea typeface="ＭＳ Ｐゴシック" pitchFamily="2" charset="-128"/>
              </a:rPr>
              <a:t> Pill</a:t>
            </a:r>
            <a:endParaRPr lang="en-US" dirty="0" smtClean="0">
              <a:solidFill>
                <a:schemeClr val="tx1"/>
              </a:solidFill>
              <a:ea typeface="ＭＳ Ｐゴシック" pitchFamily="2" charset="-128"/>
            </a:endParaRP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894115" y="2008188"/>
            <a:ext cx="4041775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pitchFamily="2" charset="-128"/>
              </a:rPr>
              <a:t>Protected under auspices of </a:t>
            </a:r>
            <a:r>
              <a:rPr lang="ja-JP" altLang="en-US" dirty="0">
                <a:ea typeface="ＭＳ Ｐゴシック" pitchFamily="2" charset="-128"/>
              </a:rPr>
              <a:t>“</a:t>
            </a:r>
            <a:r>
              <a:rPr lang="en-US" altLang="ja-JP" dirty="0">
                <a:ea typeface="ＭＳ Ｐゴシック" pitchFamily="2" charset="-128"/>
              </a:rPr>
              <a:t>birth control</a:t>
            </a:r>
            <a:r>
              <a:rPr lang="ja-JP" altLang="en-US" dirty="0">
                <a:ea typeface="ＭＳ Ｐゴシック" pitchFamily="2" charset="-128"/>
              </a:rPr>
              <a:t>”</a:t>
            </a:r>
            <a:endParaRPr lang="en-US" altLang="ja-JP" dirty="0">
              <a:ea typeface="ＭＳ Ｐゴシック" pitchFamily="2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pitchFamily="2" charset="-128"/>
              </a:rPr>
              <a:t>Mandated for all hospitals in case of rape or incest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pitchFamily="2" charset="-128"/>
              </a:rPr>
              <a:t>FDA permits minors </a:t>
            </a:r>
            <a:r>
              <a:rPr lang="en-US" altLang="ja-JP" dirty="0">
                <a:ea typeface="ＭＳ Ｐゴシック" pitchFamily="2" charset="-128"/>
              </a:rPr>
              <a:t>to obtain w/out prescription </a:t>
            </a:r>
            <a:endParaRPr lang="en-US" dirty="0">
              <a:ea typeface="ＭＳ Ｐゴシック" pitchFamily="2" charset="-128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803526" y="2122488"/>
            <a:ext cx="282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 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209801" y="2971800"/>
            <a:ext cx="78533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600">
              <a:latin typeface="Arial" charset="0"/>
            </a:endParaRPr>
          </a:p>
        </p:txBody>
      </p:sp>
      <p:pic>
        <p:nvPicPr>
          <p:cNvPr id="36870" name="Picture 8" descr="j0205388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439025" y="3044826"/>
            <a:ext cx="2084388" cy="2193925"/>
          </a:xfrm>
          <a:noFill/>
        </p:spPr>
      </p:pic>
      <p:sp>
        <p:nvSpPr>
          <p:cNvPr id="36871" name="Rectangle 11"/>
          <p:cNvSpPr>
            <a:spLocks noChangeArrowheads="1"/>
          </p:cNvSpPr>
          <p:nvPr/>
        </p:nvSpPr>
        <p:spPr bwMode="auto">
          <a:xfrm>
            <a:off x="1760539" y="6357938"/>
            <a:ext cx="682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 err="1">
                <a:solidFill>
                  <a:schemeClr val="bg1"/>
                </a:solidFill>
              </a:rPr>
              <a:t>mlpp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04943" y="6113680"/>
            <a:ext cx="11852379" cy="648668"/>
            <a:chOff x="204943" y="6113680"/>
            <a:chExt cx="11852379" cy="64866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43" y="6113680"/>
              <a:ext cx="2638114" cy="64866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313583" y="6368905"/>
              <a:ext cx="17437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ca-ct.org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72780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2" charset="-128"/>
              </a:rPr>
              <a:t>Sexually Transmitted Diseases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524000"/>
            <a:ext cx="4210050" cy="434340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pPr>
              <a:defRPr/>
            </a:pPr>
            <a:r>
              <a:rPr lang="en-US" sz="1400">
                <a:latin typeface="Arial" pitchFamily="34" charset="0"/>
                <a:ea typeface="ＭＳ Ｐゴシック" pitchFamily="2" charset="-128"/>
              </a:rPr>
              <a:t>Conn. Gen. Stat. § 19a-216</a:t>
            </a:r>
          </a:p>
        </p:txBody>
      </p:sp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1760539" y="6357938"/>
            <a:ext cx="682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 err="1">
                <a:solidFill>
                  <a:schemeClr val="bg1"/>
                </a:solidFill>
              </a:rPr>
              <a:t>mlpp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4943" y="6113680"/>
            <a:ext cx="11852379" cy="648668"/>
            <a:chOff x="204943" y="6113680"/>
            <a:chExt cx="11852379" cy="6486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43" y="6113680"/>
              <a:ext cx="2638114" cy="64866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0313583" y="6368905"/>
              <a:ext cx="17437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ca-ct.org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369678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2" charset="-128"/>
              </a:rPr>
              <a:t>HIV &amp; AIDS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pPr>
              <a:defRPr/>
            </a:pPr>
            <a:r>
              <a:rPr lang="en-US" sz="1400">
                <a:latin typeface="Arial" pitchFamily="34" charset="0"/>
                <a:ea typeface="ＭＳ Ｐゴシック" pitchFamily="2" charset="-128"/>
              </a:rPr>
              <a:t>Conn. Gen. Stat. § 19a-216</a:t>
            </a:r>
          </a:p>
        </p:txBody>
      </p:sp>
      <p:sp>
        <p:nvSpPr>
          <p:cNvPr id="40965" name="Rectangle 7"/>
          <p:cNvSpPr>
            <a:spLocks noChangeArrowheads="1"/>
          </p:cNvSpPr>
          <p:nvPr/>
        </p:nvSpPr>
        <p:spPr bwMode="auto">
          <a:xfrm>
            <a:off x="1760539" y="6357938"/>
            <a:ext cx="682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 err="1">
                <a:solidFill>
                  <a:schemeClr val="bg1"/>
                </a:solidFill>
              </a:rPr>
              <a:t>mlpp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5" y="1981200"/>
            <a:ext cx="5238750" cy="3486150"/>
          </a:xfrm>
        </p:spPr>
      </p:pic>
      <p:grpSp>
        <p:nvGrpSpPr>
          <p:cNvPr id="6" name="Group 5"/>
          <p:cNvGrpSpPr/>
          <p:nvPr/>
        </p:nvGrpSpPr>
        <p:grpSpPr>
          <a:xfrm>
            <a:off x="204943" y="6113680"/>
            <a:ext cx="11852379" cy="648668"/>
            <a:chOff x="204943" y="6113680"/>
            <a:chExt cx="11852379" cy="6486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43" y="6113680"/>
              <a:ext cx="2638114" cy="64866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0313583" y="6368905"/>
              <a:ext cx="17437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ca-ct.org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856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026"/>
          <p:cNvSpPr>
            <a:spLocks noGrp="1" noChangeArrowheads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>
                <a:ea typeface="ＭＳ Ｐゴシック" pitchFamily="2" charset="-128"/>
              </a:rPr>
              <a:t>Mental Health Treatment: Outpatient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2351" y="1600201"/>
            <a:ext cx="3887299" cy="4525963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pPr>
              <a:defRPr/>
            </a:pPr>
            <a:r>
              <a:rPr lang="en-US" sz="1400">
                <a:latin typeface="Arial" pitchFamily="34" charset="0"/>
                <a:ea typeface="ＭＳ Ｐゴシック" pitchFamily="2" charset="-128"/>
              </a:rPr>
              <a:t>Conn. Gen. Stat. § 19a-14c.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04943" y="6113680"/>
            <a:ext cx="11852379" cy="648668"/>
            <a:chOff x="204943" y="6113680"/>
            <a:chExt cx="11852379" cy="64866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43" y="6113680"/>
              <a:ext cx="2638114" cy="64866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0313583" y="6368905"/>
              <a:ext cx="17437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ca-ct.org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7654028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90800" y="617539"/>
            <a:ext cx="7543800" cy="763587"/>
          </a:xfrm>
          <a:solidFill>
            <a:srgbClr val="00B0F0"/>
          </a:solidFill>
        </p:spPr>
        <p:txBody>
          <a:bodyPr/>
          <a:lstStyle/>
          <a:p>
            <a:pPr eaLnBrk="1" hangingPunct="1">
              <a:defRPr/>
            </a:pPr>
            <a:r>
              <a:rPr lang="en-US" u="sng" dirty="0" smtClean="0">
                <a:solidFill>
                  <a:schemeClr val="tx1"/>
                </a:solidFill>
                <a:ea typeface="ＭＳ Ｐゴシック" pitchFamily="2" charset="-128"/>
              </a:rPr>
              <a:t>Goals of this Presentation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90800" y="1752601"/>
            <a:ext cx="7543800" cy="4361079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80000"/>
              </a:lnSpc>
              <a:buAutoNum type="arabicPeriod"/>
              <a:defRPr/>
            </a:pPr>
            <a:r>
              <a:rPr lang="en-US" sz="3200" dirty="0" smtClean="0">
                <a:ea typeface="ＭＳ Ｐゴシック" pitchFamily="2" charset="-128"/>
              </a:rPr>
              <a:t>Discuss </a:t>
            </a:r>
            <a:r>
              <a:rPr lang="en-US" sz="3200" dirty="0">
                <a:ea typeface="ＭＳ Ｐゴシック" pitchFamily="2" charset="-128"/>
              </a:rPr>
              <a:t>the basic legal principles of teen legal rights &amp; confidential treatment in the  </a:t>
            </a:r>
            <a:r>
              <a:rPr lang="en-US" sz="3200" dirty="0" smtClean="0">
                <a:ea typeface="ＭＳ Ｐゴシック" pitchFamily="2" charset="-128"/>
              </a:rPr>
              <a:t>Emergency Department setting  </a:t>
            </a:r>
            <a:endParaRPr lang="en-US" sz="3200" dirty="0">
              <a:ea typeface="ＭＳ Ｐゴシック" pitchFamily="2" charset="-128"/>
            </a:endParaRPr>
          </a:p>
          <a:p>
            <a:pPr marL="609600" indent="-609600">
              <a:lnSpc>
                <a:spcPct val="80000"/>
              </a:lnSpc>
              <a:buAutoNum type="arabicPeriod"/>
              <a:defRPr/>
            </a:pPr>
            <a:r>
              <a:rPr lang="en-US" sz="3200" dirty="0" smtClean="0">
                <a:ea typeface="ＭＳ Ｐゴシック" pitchFamily="2" charset="-128"/>
              </a:rPr>
              <a:t>Discuss the practical complications of adhering to teen confidentiality in the ED setting.  </a:t>
            </a:r>
            <a:endParaRPr lang="en-US" sz="3200" dirty="0">
              <a:ea typeface="ＭＳ Ｐゴシック" pitchFamily="2" charset="-128"/>
            </a:endParaRPr>
          </a:p>
          <a:p>
            <a:pPr marL="609600" indent="-609600">
              <a:lnSpc>
                <a:spcPct val="80000"/>
              </a:lnSpc>
              <a:buAutoNum type="arabicPeriod"/>
              <a:defRPr/>
            </a:pPr>
            <a:r>
              <a:rPr lang="en-US" sz="3200" dirty="0" smtClean="0">
                <a:ea typeface="ＭＳ Ｐゴシック" pitchFamily="2" charset="-128"/>
              </a:rPr>
              <a:t>Provide some background on the unique nature of adolescent confidentiality and the relationship to child welfare reporting (as mandated reporters) </a:t>
            </a:r>
          </a:p>
          <a:p>
            <a:pPr marL="609600" indent="-609600">
              <a:lnSpc>
                <a:spcPct val="80000"/>
              </a:lnSpc>
              <a:buAutoNum type="arabicPeriod"/>
              <a:defRPr/>
            </a:pPr>
            <a:r>
              <a:rPr lang="en-US" sz="3200" dirty="0" smtClean="0">
                <a:ea typeface="ＭＳ Ｐゴシック" pitchFamily="2" charset="-128"/>
              </a:rPr>
              <a:t>Describe how confidentiality works in the brave new world of EHR</a:t>
            </a:r>
            <a:endParaRPr lang="en-US" sz="3200" dirty="0">
              <a:ea typeface="ＭＳ Ｐゴシック" pitchFamily="2" charset="-128"/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endParaRPr lang="en-US" sz="3000" dirty="0">
              <a:solidFill>
                <a:srgbClr val="FFFF66"/>
              </a:solidFill>
              <a:ea typeface="ＭＳ Ｐゴシック" pitchFamily="2" charset="-128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760539" y="6357938"/>
            <a:ext cx="682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 err="1">
                <a:solidFill>
                  <a:schemeClr val="bg1"/>
                </a:solidFill>
              </a:rPr>
              <a:t>mlpp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4943" y="6113680"/>
            <a:ext cx="11852379" cy="648668"/>
            <a:chOff x="204943" y="6113680"/>
            <a:chExt cx="11852379" cy="64866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43" y="6113680"/>
              <a:ext cx="2638114" cy="64866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0313583" y="6368905"/>
              <a:ext cx="17437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ca-ct.org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3185032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i="1" dirty="0" smtClean="0"/>
              <a:t>Questions?  </a:t>
            </a:r>
            <a:endParaRPr lang="en-US" i="1" dirty="0" smtClean="0">
              <a:solidFill>
                <a:schemeClr val="tx1"/>
              </a:solidFill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760539" y="6357938"/>
            <a:ext cx="682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chemeClr val="bg1"/>
                </a:solidFill>
              </a:rPr>
              <a:t>mlpp</a:t>
            </a:r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8377" y="1600201"/>
            <a:ext cx="5835246" cy="452596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04943" y="6113680"/>
            <a:ext cx="11852379" cy="648668"/>
            <a:chOff x="204943" y="6113680"/>
            <a:chExt cx="11852379" cy="6486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43" y="6113680"/>
              <a:ext cx="2638114" cy="64866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313583" y="6368905"/>
              <a:ext cx="17437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ca-ct.org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2462104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90800" y="304800"/>
            <a:ext cx="7543800" cy="1193800"/>
          </a:xfrm>
          <a:solidFill>
            <a:srgbClr val="00B0F0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2" charset="-128"/>
              </a:rPr>
              <a:t>Resources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90800" y="2073276"/>
            <a:ext cx="7543800" cy="40227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dirty="0">
                <a:ea typeface="ＭＳ Ｐゴシック" pitchFamily="2" charset="-128"/>
              </a:rPr>
              <a:t>Center for Children</a:t>
            </a:r>
            <a:r>
              <a:rPr lang="ja-JP" altLang="en-US" dirty="0">
                <a:ea typeface="ＭＳ Ｐゴシック" pitchFamily="2" charset="-128"/>
              </a:rPr>
              <a:t>’</a:t>
            </a:r>
            <a:r>
              <a:rPr lang="en-US" altLang="ja-JP" dirty="0">
                <a:ea typeface="ＭＳ Ｐゴシック" pitchFamily="2" charset="-128"/>
              </a:rPr>
              <a:t>s Advocacy:  </a:t>
            </a:r>
            <a:r>
              <a:rPr lang="en-US" altLang="ja-JP" dirty="0">
                <a:ea typeface="ＭＳ Ｐゴシック" pitchFamily="2" charset="-128"/>
                <a:hlinkClick r:id="rId2"/>
              </a:rPr>
              <a:t>www.cca-ct.org</a:t>
            </a:r>
            <a:r>
              <a:rPr lang="en-US" altLang="ja-JP" dirty="0">
                <a:ea typeface="ＭＳ Ｐゴシック" pitchFamily="2" charset="-128"/>
              </a:rPr>
              <a:t> (860) 570-5327</a:t>
            </a:r>
            <a:endParaRPr lang="en-US" dirty="0">
              <a:ea typeface="ＭＳ Ｐゴシック" pitchFamily="2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dirty="0">
                <a:ea typeface="ＭＳ Ｐゴシック" pitchFamily="2" charset="-128"/>
              </a:rPr>
              <a:t>DCF Web Site:  </a:t>
            </a:r>
            <a:r>
              <a:rPr lang="en-US" dirty="0">
                <a:solidFill>
                  <a:srgbClr val="FF3300"/>
                </a:solidFill>
                <a:ea typeface="ＭＳ Ｐゴシック" pitchFamily="2" charset="-128"/>
                <a:hlinkClick r:id="rId3"/>
              </a:rPr>
              <a:t>www.state.ct.us/dcf</a:t>
            </a:r>
            <a:endParaRPr lang="en-US" dirty="0">
              <a:solidFill>
                <a:srgbClr val="FF3300"/>
              </a:solidFill>
              <a:ea typeface="ＭＳ Ｐゴシック" pitchFamily="2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dirty="0">
                <a:ea typeface="ＭＳ Ｐゴシック" pitchFamily="2" charset="-128"/>
              </a:rPr>
              <a:t>DCF Care Line: (800) 842-2288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dirty="0">
                <a:ea typeface="ＭＳ Ｐゴシック" pitchFamily="2" charset="-128"/>
              </a:rPr>
              <a:t>Fed Govt. - Administration for Children &amp; Families: </a:t>
            </a:r>
            <a:r>
              <a:rPr lang="en-US" dirty="0">
                <a:ea typeface="ＭＳ Ｐゴシック" pitchFamily="2" charset="-128"/>
                <a:hlinkClick r:id="rId4"/>
              </a:rPr>
              <a:t>www.acf.hhs.gov</a:t>
            </a:r>
            <a:r>
              <a:rPr lang="en-US" dirty="0">
                <a:ea typeface="ＭＳ Ｐゴシック" pitchFamily="2" charset="-128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i="1" dirty="0">
                <a:ea typeface="ＭＳ Ｐゴシック" pitchFamily="2" charset="-128"/>
              </a:rPr>
              <a:t>MLPP:  </a:t>
            </a:r>
            <a:r>
              <a:rPr lang="en-US" dirty="0">
                <a:ea typeface="ＭＳ Ｐゴシック" pitchFamily="2" charset="-128"/>
                <a:hlinkClick r:id="rId5"/>
              </a:rPr>
              <a:t>www.ccmckids.org/mlpp</a:t>
            </a:r>
            <a:r>
              <a:rPr lang="en-US" dirty="0">
                <a:ea typeface="ＭＳ Ｐゴシック" pitchFamily="2" charset="-128"/>
              </a:rPr>
              <a:t> (860) 570-5327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dirty="0">
                <a:ea typeface="ＭＳ Ｐゴシック" pitchFamily="2" charset="-128"/>
              </a:rPr>
              <a:t>CCMC – SCAN Program (860) 545-9995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dirty="0">
                <a:ea typeface="ＭＳ Ｐゴシック" pitchFamily="2" charset="-128"/>
              </a:rPr>
              <a:t>Yale Child Study Center (203) 785-2513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i="1" dirty="0">
              <a:ea typeface="ＭＳ Ｐゴシック" pitchFamily="2" charset="-128"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760539" y="6357938"/>
            <a:ext cx="682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 err="1">
                <a:solidFill>
                  <a:schemeClr val="bg1"/>
                </a:solidFill>
              </a:rPr>
              <a:t>mlpp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4943" y="6113680"/>
            <a:ext cx="11852379" cy="648668"/>
            <a:chOff x="204943" y="6113680"/>
            <a:chExt cx="11852379" cy="6486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43" y="6113680"/>
              <a:ext cx="2638114" cy="64866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313583" y="6368905"/>
              <a:ext cx="17437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ca-ct.org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434" y="606297"/>
            <a:ext cx="2443282" cy="6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8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 idx="4294967295"/>
          </p:nvPr>
        </p:nvSpPr>
        <p:spPr>
          <a:solidFill>
            <a:srgbClr val="00B0F0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2" charset="-128"/>
              </a:rPr>
              <a:t>Resources (cont.)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en-US" smtClean="0">
                <a:ea typeface="+mn-ea"/>
                <a:cs typeface="+mn-cs"/>
              </a:rPr>
              <a:t>DSS Web Site:  </a:t>
            </a:r>
            <a:r>
              <a:rPr lang="en-US" smtClean="0">
                <a:solidFill>
                  <a:srgbClr val="FF3300"/>
                </a:solidFill>
                <a:ea typeface="+mn-ea"/>
                <a:cs typeface="+mn-cs"/>
                <a:hlinkClick r:id="rId2"/>
              </a:rPr>
              <a:t>www.state.ct.us/dcf</a:t>
            </a:r>
            <a:endParaRPr lang="en-US" smtClean="0">
              <a:solidFill>
                <a:srgbClr val="FF3300"/>
              </a:solidFill>
              <a:ea typeface="+mn-ea"/>
              <a:cs typeface="+mn-cs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solidFill>
                  <a:schemeClr val="accent2"/>
                </a:solidFill>
                <a:latin typeface="Arial" charset="0"/>
                <a:ea typeface="+mn-ea"/>
                <a:cs typeface="Times New Roman" pitchFamily="18" charset="0"/>
                <a:hlinkClick r:id="rId3"/>
              </a:rPr>
              <a:t>www.ct.gov/dss</a:t>
            </a:r>
            <a:r>
              <a:rPr lang="en-US" smtClean="0">
                <a:solidFill>
                  <a:schemeClr val="accent2"/>
                </a:solidFill>
                <a:latin typeface="Arial" charset="0"/>
                <a:ea typeface="+mn-ea"/>
                <a:cs typeface="Times New Roman" pitchFamily="18" charset="0"/>
              </a:rPr>
              <a:t> 	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mtClean="0">
                <a:ea typeface="+mn-ea"/>
                <a:cs typeface="+mn-cs"/>
              </a:rPr>
              <a:t>End Hunger CT (860) 560-2100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mtClean="0">
                <a:latin typeface="Arial" charset="0"/>
                <a:ea typeface="+mn-ea"/>
                <a:cs typeface="Times New Roman" pitchFamily="18" charset="0"/>
              </a:rPr>
              <a:t>Planned Parenthood of CT Web Site:</a:t>
            </a:r>
            <a:r>
              <a:rPr lang="en-US" b="1" smtClean="0">
                <a:latin typeface="Arial" charset="0"/>
                <a:ea typeface="+mn-ea"/>
                <a:cs typeface="Times New Roman" pitchFamily="18" charset="0"/>
              </a:rPr>
              <a:t> </a:t>
            </a:r>
            <a:r>
              <a:rPr lang="en-US" smtClean="0">
                <a:latin typeface="Arial" charset="0"/>
                <a:ea typeface="+mn-ea"/>
                <a:cs typeface="Times New Roman" pitchFamily="18" charset="0"/>
                <a:hlinkClick r:id="rId4"/>
              </a:rPr>
              <a:t>www.ppct.org</a:t>
            </a:r>
            <a:endParaRPr lang="en-US" smtClean="0">
              <a:latin typeface="Arial" charset="0"/>
              <a:ea typeface="+mn-ea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mtClean="0">
                <a:latin typeface="Arial" charset="0"/>
                <a:ea typeface="+mn-ea"/>
                <a:cs typeface="Times New Roman" pitchFamily="18" charset="0"/>
              </a:rPr>
              <a:t>Conn. AIDS Resource Coalition:  </a:t>
            </a:r>
            <a:r>
              <a:rPr lang="en-US" smtClean="0">
                <a:ea typeface="+mn-ea"/>
                <a:cs typeface="+mn-cs"/>
                <a:hlinkClick r:id="rId5"/>
              </a:rPr>
              <a:t>www.ctaidscoalition.org/fairfield.htm</a:t>
            </a:r>
            <a:r>
              <a:rPr lang="en-US" smtClean="0">
                <a:ea typeface="+mn-ea"/>
                <a:cs typeface="+mn-cs"/>
              </a:rPr>
              <a:t> </a:t>
            </a:r>
            <a:endParaRPr lang="en-US" smtClean="0">
              <a:latin typeface="Arial" charset="0"/>
              <a:ea typeface="+mn-ea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>
              <a:latin typeface="Arial" charset="0"/>
              <a:ea typeface="+mn-ea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>
              <a:ea typeface="+mn-ea"/>
              <a:cs typeface="+mn-cs"/>
            </a:endParaRPr>
          </a:p>
        </p:txBody>
      </p:sp>
      <p:sp>
        <p:nvSpPr>
          <p:cNvPr id="55300" name="Rectangle 5"/>
          <p:cNvSpPr>
            <a:spLocks noChangeArrowheads="1"/>
          </p:cNvSpPr>
          <p:nvPr/>
        </p:nvSpPr>
        <p:spPr bwMode="auto">
          <a:xfrm>
            <a:off x="1760539" y="6357938"/>
            <a:ext cx="682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 err="1">
                <a:solidFill>
                  <a:schemeClr val="bg1"/>
                </a:solidFill>
              </a:rPr>
              <a:t>mlpp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4943" y="6113680"/>
            <a:ext cx="11852379" cy="648668"/>
            <a:chOff x="204943" y="6113680"/>
            <a:chExt cx="11852379" cy="64866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43" y="6113680"/>
              <a:ext cx="2638114" cy="64866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0313583" y="6368905"/>
              <a:ext cx="17437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ca-ct.org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382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29394"/>
            <a:ext cx="10515600" cy="214031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Jay Sicklick, Esq.</a:t>
            </a:r>
          </a:p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sicklick@cca-ct.org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860-570-5327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257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4943" y="6113680"/>
            <a:ext cx="11852379" cy="648668"/>
            <a:chOff x="204943" y="6113680"/>
            <a:chExt cx="11852379" cy="6486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43" y="6113680"/>
              <a:ext cx="2638114" cy="64866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313583" y="6368905"/>
              <a:ext cx="17437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cca-ct.org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347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b="1" i="1" dirty="0">
                <a:solidFill>
                  <a:srgbClr val="C00000"/>
                </a:solidFill>
              </a:rPr>
              <a:t>5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Take Home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Minors Under 18 CANNOT generally make routine healthcare decisions for the themselves! </a:t>
            </a:r>
          </a:p>
          <a:p>
            <a:pPr marL="514350" indent="-514350">
              <a:buAutoNum type="arabicPeriod"/>
            </a:pPr>
            <a:r>
              <a:rPr lang="en-US" dirty="0" smtClean="0"/>
              <a:t>Minors may make critical healthcare decisions and consent to treatment in FOUR  protected areas:  those areas are:  Reproductive Health, Mental Health Treatment,  Substance Abuse Treatment &amp; HIV/AIDS</a:t>
            </a:r>
          </a:p>
          <a:p>
            <a:pPr marL="514350" indent="-514350">
              <a:buAutoNum type="arabicPeriod"/>
            </a:pPr>
            <a:r>
              <a:rPr lang="en-US" dirty="0" smtClean="0"/>
              <a:t>Parents DO NOT have the right to view confidential healthcare treatment records in the healthcare (</a:t>
            </a:r>
            <a:r>
              <a:rPr lang="en-US" i="1" dirty="0" smtClean="0"/>
              <a:t>or</a:t>
            </a:r>
            <a:r>
              <a:rPr lang="en-US" dirty="0" smtClean="0"/>
              <a:t> school health setting) absent their child’s consent (Common law, Statutory &amp; HIPAA).  </a:t>
            </a:r>
            <a:r>
              <a:rPr lang="en-US" b="1" dirty="0" smtClean="0"/>
              <a:t>  </a:t>
            </a:r>
          </a:p>
          <a:p>
            <a:pPr marL="514350" indent="-514350">
              <a:buAutoNum type="arabicPeriod"/>
            </a:pPr>
            <a:r>
              <a:rPr lang="en-US" dirty="0" smtClean="0"/>
              <a:t>Children in DCF care (committed to DCF) are treated </a:t>
            </a:r>
            <a:r>
              <a:rPr lang="en-US" i="1" dirty="0" smtClean="0"/>
              <a:t>no differently</a:t>
            </a:r>
            <a:r>
              <a:rPr lang="en-US" dirty="0" smtClean="0"/>
              <a:t> than those with no DCF involvement.  </a:t>
            </a:r>
          </a:p>
          <a:p>
            <a:pPr marL="514350" indent="-514350">
              <a:buAutoNum type="arabicPeriod"/>
            </a:pPr>
            <a:r>
              <a:rPr lang="en-US" dirty="0" smtClean="0"/>
              <a:t>Once you cross the Connecticut border:  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60539" y="6357938"/>
            <a:ext cx="682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chemeClr val="bg1"/>
                </a:solidFill>
              </a:rPr>
              <a:t>mlpp</a:t>
            </a:r>
            <a:endParaRPr lang="en-US" altLang="en-US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4943" y="6113680"/>
            <a:ext cx="11852379" cy="648668"/>
            <a:chOff x="204943" y="6113680"/>
            <a:chExt cx="11852379" cy="64866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43" y="6113680"/>
              <a:ext cx="2638114" cy="64866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0313583" y="6368905"/>
              <a:ext cx="17437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ca-ct.org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 descr="Giovanni56: 20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611" y="5233988"/>
            <a:ext cx="94297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14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dirty="0" smtClean="0"/>
              <a:t>Overview – Treating the Adolescent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8831188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62"/>
          <p:cNvSpPr>
            <a:spLocks noChangeArrowheads="1"/>
          </p:cNvSpPr>
          <p:nvPr/>
        </p:nvSpPr>
        <p:spPr bwMode="auto">
          <a:xfrm>
            <a:off x="1760539" y="6357938"/>
            <a:ext cx="682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 err="1">
                <a:solidFill>
                  <a:schemeClr val="bg1"/>
                </a:solidFill>
              </a:rPr>
              <a:t>mlpp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4943" y="6113680"/>
            <a:ext cx="11852379" cy="648668"/>
            <a:chOff x="204943" y="6113680"/>
            <a:chExt cx="11852379" cy="6486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43" y="6113680"/>
              <a:ext cx="2638114" cy="64866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313583" y="6368905"/>
              <a:ext cx="17437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ca-ct.org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1969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8200" y="6245225"/>
            <a:ext cx="2895600" cy="476250"/>
          </a:xfrm>
        </p:spPr>
        <p:txBody>
          <a:bodyPr anchor="b"/>
          <a:lstStyle/>
          <a:p>
            <a:pPr>
              <a:defRPr/>
            </a:pPr>
            <a:r>
              <a:rPr lang="en-US" sz="1400">
                <a:latin typeface="Arial" pitchFamily="34" charset="0"/>
                <a:ea typeface="ＭＳ Ｐゴシック" pitchFamily="2" charset="-128"/>
              </a:rPr>
              <a:t>Conn. Gen. Stat. § 1-1d</a:t>
            </a:r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90800" y="546101"/>
            <a:ext cx="7543800" cy="1190625"/>
          </a:xfrm>
          <a:solidFill>
            <a:srgbClr val="00B0F0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3600" dirty="0">
                <a:ea typeface="ＭＳ Ｐゴシック" pitchFamily="2" charset="-128"/>
              </a:rPr>
              <a:t>Principles of Confidentiality </a:t>
            </a:r>
            <a:br>
              <a:rPr lang="en-US" sz="3600" dirty="0">
                <a:ea typeface="ＭＳ Ｐゴシック" pitchFamily="2" charset="-128"/>
              </a:rPr>
            </a:br>
            <a:r>
              <a:rPr lang="en-US" sz="3600" dirty="0">
                <a:ea typeface="ＭＳ Ｐゴシック" pitchFamily="2" charset="-128"/>
              </a:rPr>
              <a:t>- Definitions -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09800" y="2286000"/>
            <a:ext cx="4038600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  Who is a minor?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3100" dirty="0">
              <a:solidFill>
                <a:srgbClr val="0000FF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rgbClr val="0000FF"/>
              </a:solidFill>
              <a:ea typeface="+mn-ea"/>
              <a:cs typeface="+mn-cs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248400" y="2286000"/>
            <a:ext cx="3810000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0066"/>
                </a:solidFill>
                <a:ea typeface="ＭＳ Ｐゴシック" pitchFamily="2" charset="-128"/>
              </a:rPr>
              <a:t>Anyone under the age of 18, except as otherwise indicated</a:t>
            </a:r>
          </a:p>
        </p:txBody>
      </p:sp>
      <p:pic>
        <p:nvPicPr>
          <p:cNvPr id="10246" name="Picture 7" descr="j02167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1" y="3429000"/>
            <a:ext cx="1450975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8"/>
          <p:cNvSpPr>
            <a:spLocks noChangeArrowheads="1"/>
          </p:cNvSpPr>
          <p:nvPr/>
        </p:nvSpPr>
        <p:spPr bwMode="auto">
          <a:xfrm>
            <a:off x="1760539" y="6357938"/>
            <a:ext cx="682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 err="1">
                <a:solidFill>
                  <a:schemeClr val="bg1"/>
                </a:solidFill>
              </a:rPr>
              <a:t>mlpp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04943" y="6113680"/>
            <a:ext cx="11852379" cy="648668"/>
            <a:chOff x="204943" y="6113680"/>
            <a:chExt cx="11852379" cy="64866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43" y="6113680"/>
              <a:ext cx="2638114" cy="64866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313583" y="6368905"/>
              <a:ext cx="17437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ca-ct.org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6942992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800" dirty="0">
                <a:ea typeface="ＭＳ Ｐゴシック" pitchFamily="2" charset="-128"/>
              </a:rPr>
              <a:t>Informed Consent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Agreement </a:t>
            </a:r>
            <a:r>
              <a:rPr lang="en-US" dirty="0"/>
              <a:t>or permission accompanied by full notice about the care, treatment, or service that is the subject of the consent. A patient must be apprised of the nature, risks, and alternatives of a medical procedure or treatment before the physician or other health care professional begins any such course. After receiving this information, the patient then either consents to or refuses such a procedure or treatment. </a:t>
            </a:r>
            <a:endParaRPr lang="en-US" dirty="0" smtClean="0"/>
          </a:p>
          <a:p>
            <a:pPr lvl="1"/>
            <a:r>
              <a:rPr lang="en-US" b="1" dirty="0" smtClean="0"/>
              <a:t>General Rule:  Minors are not legally capable of providing informed consent for medical/healthcare treatment </a:t>
            </a:r>
          </a:p>
        </p:txBody>
      </p:sp>
      <p:sp>
        <p:nvSpPr>
          <p:cNvPr id="12293" name="Rectangle 9"/>
          <p:cNvSpPr>
            <a:spLocks noChangeArrowheads="1"/>
          </p:cNvSpPr>
          <p:nvPr/>
        </p:nvSpPr>
        <p:spPr bwMode="auto">
          <a:xfrm>
            <a:off x="1760539" y="6357938"/>
            <a:ext cx="682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 err="1">
                <a:solidFill>
                  <a:schemeClr val="bg1"/>
                </a:solidFill>
              </a:rPr>
              <a:t>mlpp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4943" y="6113680"/>
            <a:ext cx="11852379" cy="648668"/>
            <a:chOff x="204943" y="6113680"/>
            <a:chExt cx="11852379" cy="6486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43" y="6113680"/>
              <a:ext cx="2638114" cy="64866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313583" y="6368905"/>
              <a:ext cx="17437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ca-ct.org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2429" y="6356350"/>
            <a:ext cx="6585857" cy="365125"/>
          </a:xfrm>
        </p:spPr>
        <p:txBody>
          <a:bodyPr/>
          <a:lstStyle/>
          <a:p>
            <a:r>
              <a:rPr lang="en-US" dirty="0" smtClean="0"/>
              <a:t>Source: The Joint Commission. 2016. Comprehensive Accreditation Manual glossary.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55755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90800" y="609601"/>
            <a:ext cx="7543800" cy="820737"/>
          </a:xfrm>
          <a:solidFill>
            <a:srgbClr val="00B0F0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800" dirty="0">
                <a:ea typeface="ＭＳ Ｐゴシック" pitchFamily="2" charset="-128"/>
              </a:rPr>
              <a:t>Mature Minor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33600" y="2362200"/>
            <a:ext cx="3398838" cy="13477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FF66"/>
                </a:solidFill>
                <a:ea typeface="+mn-ea"/>
                <a:cs typeface="+mn-cs"/>
              </a:rPr>
              <a:t>	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Who is a mature minor?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400800" y="2057401"/>
            <a:ext cx="3697288" cy="3960813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solidFill>
                  <a:srgbClr val="FF0066"/>
                </a:solidFill>
                <a:ea typeface="ＭＳ Ｐゴシック" pitchFamily="2" charset="-128"/>
              </a:rPr>
              <a:t>A minor who exhibits the </a:t>
            </a:r>
            <a:r>
              <a:rPr lang="ja-JP" altLang="en-US" dirty="0">
                <a:solidFill>
                  <a:srgbClr val="FF0066"/>
                </a:solidFill>
                <a:ea typeface="ＭＳ Ｐゴシック" pitchFamily="2" charset="-128"/>
              </a:rPr>
              <a:t>“</a:t>
            </a:r>
            <a:r>
              <a:rPr lang="en-US" altLang="ja-JP" dirty="0">
                <a:solidFill>
                  <a:srgbClr val="FF0066"/>
                </a:solidFill>
                <a:ea typeface="ＭＳ Ｐゴシック" pitchFamily="2" charset="-128"/>
              </a:rPr>
              <a:t>maturity</a:t>
            </a:r>
            <a:r>
              <a:rPr lang="ja-JP" altLang="en-US" dirty="0">
                <a:solidFill>
                  <a:srgbClr val="FF0066"/>
                </a:solidFill>
                <a:ea typeface="ＭＳ Ｐゴシック" pitchFamily="2" charset="-128"/>
              </a:rPr>
              <a:t>”</a:t>
            </a:r>
            <a:r>
              <a:rPr lang="en-US" altLang="ja-JP" dirty="0">
                <a:solidFill>
                  <a:srgbClr val="FF0066"/>
                </a:solidFill>
                <a:ea typeface="ＭＳ Ｐゴシック" pitchFamily="2" charset="-128"/>
              </a:rPr>
              <a:t> of an adult and is therefore permitted to make decisions, traditionally reserved for those who have attained the age of majority, regarding her own medical care</a:t>
            </a:r>
            <a:r>
              <a:rPr lang="en-US" altLang="ja-JP" dirty="0">
                <a:solidFill>
                  <a:srgbClr val="FF0066"/>
                </a:solidFill>
                <a:latin typeface="+mj-lt"/>
                <a:ea typeface="ＭＳ Ｐゴシック" pitchFamily="2" charset="-128"/>
              </a:rPr>
              <a:t>.</a:t>
            </a:r>
            <a:endParaRPr lang="en-US" dirty="0">
              <a:solidFill>
                <a:srgbClr val="FF0066"/>
              </a:solidFill>
              <a:latin typeface="+mj-lt"/>
              <a:ea typeface="ＭＳ Ｐゴシック" pitchFamily="2" charset="-128"/>
            </a:endParaRP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2209800" y="3733801"/>
            <a:ext cx="4038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Connecticut courts have not recognized the mature minor doctrine in any reported case</a:t>
            </a:r>
            <a:endParaRPr lang="en-US" sz="2800" dirty="0"/>
          </a:p>
        </p:txBody>
      </p:sp>
      <p:pic>
        <p:nvPicPr>
          <p:cNvPr id="13318" name="Picture 6" descr="mp00579_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1" y="5410200"/>
            <a:ext cx="987425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10"/>
          <p:cNvSpPr>
            <a:spLocks noChangeArrowheads="1"/>
          </p:cNvSpPr>
          <p:nvPr/>
        </p:nvSpPr>
        <p:spPr bwMode="auto">
          <a:xfrm>
            <a:off x="1760539" y="6357938"/>
            <a:ext cx="682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 err="1">
                <a:solidFill>
                  <a:schemeClr val="bg1"/>
                </a:solidFill>
              </a:rPr>
              <a:t>mlpp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04943" y="6113680"/>
            <a:ext cx="11852379" cy="648668"/>
            <a:chOff x="204943" y="6113680"/>
            <a:chExt cx="11852379" cy="64866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43" y="6113680"/>
              <a:ext cx="2638114" cy="64866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313583" y="6368905"/>
              <a:ext cx="17437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ca-ct.org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135189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381000"/>
            <a:ext cx="8229600" cy="1143000"/>
          </a:xfrm>
          <a:solidFill>
            <a:srgbClr val="00B0F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ea typeface="ＭＳ Ｐゴシック" pitchFamily="2" charset="-128"/>
              </a:rPr>
              <a:t>Emancipation</a:t>
            </a:r>
          </a:p>
        </p:txBody>
      </p:sp>
      <p:sp>
        <p:nvSpPr>
          <p:cNvPr id="234503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2590800" y="2438400"/>
            <a:ext cx="7543800" cy="36576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Emancipation:  </a:t>
            </a:r>
          </a:p>
          <a:p>
            <a:pPr lvl="1" eaLnBrk="1" hangingPunct="1">
              <a:defRPr/>
            </a:pPr>
            <a:r>
              <a:rPr lang="en-US" sz="3000" dirty="0" smtClean="0"/>
              <a:t>The legal process available by which a 16 or 17 year old minor achieves adult status. </a:t>
            </a:r>
          </a:p>
          <a:p>
            <a:pPr lvl="1" eaLnBrk="1" hangingPunct="1">
              <a:defRPr/>
            </a:pPr>
            <a:r>
              <a:rPr lang="en-US" sz="3000" dirty="0" smtClean="0"/>
              <a:t>Statutory but common law examples while rare have been reported.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000" dirty="0" smtClean="0"/>
          </a:p>
        </p:txBody>
      </p:sp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1760539" y="6357938"/>
            <a:ext cx="682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 err="1">
                <a:solidFill>
                  <a:schemeClr val="bg1"/>
                </a:solidFill>
              </a:rPr>
              <a:t>mlpp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4943" y="6113680"/>
            <a:ext cx="11852379" cy="648668"/>
            <a:chOff x="204943" y="6113680"/>
            <a:chExt cx="11852379" cy="64866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43" y="6113680"/>
              <a:ext cx="2638114" cy="64866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0313583" y="6368905"/>
              <a:ext cx="17437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ca-ct.org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371050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4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4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34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34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1760539" y="6357938"/>
            <a:ext cx="682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 err="1">
                <a:solidFill>
                  <a:schemeClr val="bg1"/>
                </a:solidFill>
              </a:rPr>
              <a:t>mlpp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en-US" dirty="0" smtClean="0"/>
              <a:t>Children in DCF Care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No difference in a minor’s right to confidential treatment AND right to consent for child committed to DCF vs. non-DCF involved child.  NONE!</a:t>
            </a:r>
            <a:endParaRPr lang="en-US" sz="3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563" y="3495675"/>
            <a:ext cx="1476375" cy="1085850"/>
          </a:xfrm>
        </p:spPr>
      </p:pic>
      <p:grpSp>
        <p:nvGrpSpPr>
          <p:cNvPr id="6" name="Group 5"/>
          <p:cNvGrpSpPr/>
          <p:nvPr/>
        </p:nvGrpSpPr>
        <p:grpSpPr>
          <a:xfrm>
            <a:off x="204943" y="6113680"/>
            <a:ext cx="11852379" cy="648668"/>
            <a:chOff x="204943" y="6113680"/>
            <a:chExt cx="11852379" cy="64866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43" y="6113680"/>
              <a:ext cx="2638114" cy="64866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0313583" y="6368905"/>
              <a:ext cx="17437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ca-ct.org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879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</TotalTime>
  <Words>756</Words>
  <Application>Microsoft Macintosh PowerPoint</Application>
  <PresentationFormat>Widescreen</PresentationFormat>
  <Paragraphs>138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ＭＳ Ｐゴシック</vt:lpstr>
      <vt:lpstr>Tahoma</vt:lpstr>
      <vt:lpstr>Times New Roman</vt:lpstr>
      <vt:lpstr>Wingdings</vt:lpstr>
      <vt:lpstr>Office Theme</vt:lpstr>
      <vt:lpstr>Adolescent Health &amp; Confidentiality:  Teen Legal Rights &amp; Healthcare Access  in the Emergency Department </vt:lpstr>
      <vt:lpstr>Goals of this Presentation</vt:lpstr>
      <vt:lpstr>5 Take Home Points</vt:lpstr>
      <vt:lpstr>Overview – Treating the Adolescent</vt:lpstr>
      <vt:lpstr>Principles of Confidentiality  - Definitions -</vt:lpstr>
      <vt:lpstr>Informed Consent</vt:lpstr>
      <vt:lpstr>Mature Minor</vt:lpstr>
      <vt:lpstr>Emancipation</vt:lpstr>
      <vt:lpstr>Children in DCF Care</vt:lpstr>
      <vt:lpstr>Types of Medical Conditions/Treatments</vt:lpstr>
      <vt:lpstr>Reproductive Health Care: Treating the Adolescent Confidentially! </vt:lpstr>
      <vt:lpstr>Contraception</vt:lpstr>
      <vt:lpstr>Contraception (cont.)</vt:lpstr>
      <vt:lpstr>Pregnancy</vt:lpstr>
      <vt:lpstr>Abortion and Termination of Pregnancy</vt:lpstr>
      <vt:lpstr>“Morning After” Pill</vt:lpstr>
      <vt:lpstr>Sexually Transmitted Diseases</vt:lpstr>
      <vt:lpstr>HIV &amp; AIDS</vt:lpstr>
      <vt:lpstr>Mental Health Treatment: Outpatient</vt:lpstr>
      <vt:lpstr>Questions?  </vt:lpstr>
      <vt:lpstr>Resources</vt:lpstr>
      <vt:lpstr>Resources (cont.)</vt:lpstr>
      <vt:lpstr>Questions?</vt:lpstr>
    </vt:vector>
  </TitlesOfParts>
  <Company>Center for Children's Advocacy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 Your Rights:  STRIVE Youth</dc:title>
  <dc:creator>Marisa Mascolo Halm</dc:creator>
  <cp:lastModifiedBy>Microsoft Office User</cp:lastModifiedBy>
  <cp:revision>185</cp:revision>
  <cp:lastPrinted>2018-06-27T13:13:09Z</cp:lastPrinted>
  <dcterms:created xsi:type="dcterms:W3CDTF">2018-02-05T18:25:13Z</dcterms:created>
  <dcterms:modified xsi:type="dcterms:W3CDTF">2018-08-08T15:04:11Z</dcterms:modified>
</cp:coreProperties>
</file>