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26" r:id="rId2"/>
    <p:sldId id="465" r:id="rId3"/>
    <p:sldId id="466" r:id="rId4"/>
    <p:sldId id="497" r:id="rId5"/>
    <p:sldId id="499" r:id="rId6"/>
    <p:sldId id="498" r:id="rId7"/>
    <p:sldId id="500" r:id="rId8"/>
    <p:sldId id="501" r:id="rId9"/>
    <p:sldId id="517" r:id="rId10"/>
    <p:sldId id="512" r:id="rId11"/>
    <p:sldId id="518" r:id="rId12"/>
    <p:sldId id="519" r:id="rId13"/>
    <p:sldId id="520" r:id="rId14"/>
    <p:sldId id="521" r:id="rId15"/>
    <p:sldId id="522" r:id="rId16"/>
    <p:sldId id="523" r:id="rId17"/>
    <p:sldId id="516" r:id="rId18"/>
    <p:sldId id="502" r:id="rId19"/>
    <p:sldId id="513" r:id="rId20"/>
    <p:sldId id="524" r:id="rId21"/>
    <p:sldId id="525" r:id="rId22"/>
    <p:sldId id="514" r:id="rId23"/>
    <p:sldId id="511" r:id="rId24"/>
    <p:sldId id="526" r:id="rId25"/>
    <p:sldId id="509" r:id="rId26"/>
    <p:sldId id="510" r:id="rId27"/>
    <p:sldId id="51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7A6708-48A7-4717-812C-FF57D2B1CD0E}">
          <p14:sldIdLst>
            <p14:sldId id="326"/>
            <p14:sldId id="465"/>
            <p14:sldId id="466"/>
            <p14:sldId id="497"/>
            <p14:sldId id="499"/>
            <p14:sldId id="498"/>
            <p14:sldId id="500"/>
            <p14:sldId id="501"/>
            <p14:sldId id="517"/>
            <p14:sldId id="512"/>
            <p14:sldId id="518"/>
            <p14:sldId id="519"/>
            <p14:sldId id="520"/>
            <p14:sldId id="521"/>
            <p14:sldId id="522"/>
            <p14:sldId id="523"/>
            <p14:sldId id="516"/>
            <p14:sldId id="502"/>
            <p14:sldId id="513"/>
            <p14:sldId id="524"/>
            <p14:sldId id="525"/>
            <p14:sldId id="514"/>
            <p14:sldId id="511"/>
            <p14:sldId id="526"/>
            <p14:sldId id="509"/>
            <p14:sldId id="510"/>
            <p14:sldId id="515"/>
          </p14:sldIdLst>
        </p14:section>
        <p14:section name="Untitled Section" id="{29A7EE24-14C7-453E-9567-E7B2C6A29C6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49" autoAdjust="0"/>
    <p:restoredTop sz="86436" autoAdjust="0"/>
  </p:normalViewPr>
  <p:slideViewPr>
    <p:cSldViewPr>
      <p:cViewPr varScale="1">
        <p:scale>
          <a:sx n="82" d="100"/>
          <a:sy n="82" d="100"/>
        </p:scale>
        <p:origin x="14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5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7EECF-73DE-4AC7-9A96-AB03DBF2F7F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F2A78-779F-4B40-9518-2818104B4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32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F78A5-3ECC-410B-9C52-A57AA21C435F}" type="datetimeFigureOut">
              <a:rPr lang="en-US" smtClean="0"/>
              <a:t>2/22/18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3B9B-87D0-4380-A962-F69BD125A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83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79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755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77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99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1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37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872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9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3" y="152400"/>
            <a:ext cx="8123237" cy="595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3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5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6343356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0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  <p:extLst>
      <p:ext uri="{BB962C8B-B14F-4D97-AF65-F5344CB8AC3E}">
        <p14:creationId xmlns:p14="http://schemas.microsoft.com/office/powerpoint/2010/main" val="225224271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06405" indent="0" algn="ctr">
              <a:buNone/>
              <a:defRPr/>
            </a:lvl2pPr>
            <a:lvl3pPr marL="812810" indent="0" algn="ctr">
              <a:buNone/>
              <a:defRPr/>
            </a:lvl3pPr>
            <a:lvl4pPr marL="1219215" indent="0" algn="ctr">
              <a:buNone/>
              <a:defRPr/>
            </a:lvl4pPr>
            <a:lvl5pPr marL="1625620" indent="0" algn="ctr">
              <a:buNone/>
              <a:defRPr/>
            </a:lvl5pPr>
            <a:lvl6pPr marL="2032025" indent="0" algn="ctr">
              <a:buNone/>
              <a:defRPr/>
            </a:lvl6pPr>
            <a:lvl7pPr marL="2438430" indent="0" algn="ctr">
              <a:buNone/>
              <a:defRPr/>
            </a:lvl7pPr>
            <a:lvl8pPr marL="2844836" indent="0" algn="ctr">
              <a:buNone/>
              <a:defRPr/>
            </a:lvl8pPr>
            <a:lvl9pPr marL="32512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090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BF6E4D3-5FA4-4B08-A477-035BBEA77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523CE0E-F9ED-44A1-8447-202C1BB619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BD0CB7B4-D882-4FD9-B45A-342A0EB246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D342C-B1DE-445C-932D-AB5A255F6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475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8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 goes here even if it goes longer than a line</a:t>
            </a:r>
            <a:endParaRPr lang="ko-KR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447800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0"/>
            <a:ext cx="1295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chemeClr val="tx2"/>
              </a:solidFill>
              <a:latin typeface="Georgia" pitchFamily="18" charset="0"/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163" y="6591300"/>
            <a:ext cx="2154237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6" r:id="rId4"/>
    <p:sldLayoutId id="2147483667" r:id="rId5"/>
    <p:sldLayoutId id="2147483669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3657600"/>
            <a:ext cx="8229600" cy="1143000"/>
          </a:xfrm>
        </p:spPr>
        <p:txBody>
          <a:bodyPr/>
          <a:lstStyle/>
          <a:p>
            <a:r>
              <a:rPr lang="en-US" sz="3200" dirty="0"/>
              <a:t>      		John M. Leventhal, MD</a:t>
            </a:r>
          </a:p>
          <a:p>
            <a:r>
              <a:rPr lang="en-US" sz="3200" dirty="0"/>
              <a:t>     		Professor of Pediatrics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2819400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/>
            </a:r>
            <a:br>
              <a:rPr lang="en-US" sz="3400" dirty="0"/>
            </a:br>
            <a:r>
              <a:rPr lang="en-US" sz="3600" dirty="0"/>
              <a:t>When to worry about abuse in young children with fractures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205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xmlns="" id="{2E5D6381-5D20-4671-87F6-A5ADF416E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001B71-558B-42E1-8051-177FD806CC01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0" y="0"/>
            <a:ext cx="9144000" cy="6477000"/>
          </a:xfrm>
          <a:prstGeom prst="rect">
            <a:avLst/>
          </a:prstGeom>
          <a:blipFill dpi="0" rotWithShape="1">
            <a:blip r:embed="rId3"/>
            <a:srcRect/>
            <a:stretch>
              <a:fillRect l="-216872" t="-34202" r="-2630" b="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DBB71B-ED18-4D45-BAC3-4F454B161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39898"/>
            <a:ext cx="4495800" cy="4737003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F075D4BC-0057-4E22-B466-512347EF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0132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BDC01"/>
                </a:solidFill>
                <a:latin typeface="Times New Roman" panose="02020603050405020304" pitchFamily="18" charset="0"/>
              </a:rPr>
              <a:t>10 month-old picked up out of playpen by dad</a:t>
            </a:r>
          </a:p>
        </p:txBody>
      </p:sp>
    </p:spTree>
    <p:extLst>
      <p:ext uri="{BB962C8B-B14F-4D97-AF65-F5344CB8AC3E}">
        <p14:creationId xmlns:p14="http://schemas.microsoft.com/office/powerpoint/2010/main" val="2837121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xmlns="" id="{6AA394BE-D8D8-4762-B64E-C540390BF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0F96E0AD-E3BB-4EF5-8BFE-76E22823BBA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1"/>
            <a:ext cx="9144000" cy="6477000"/>
          </a:xfrm>
          <a:prstGeom prst="rect">
            <a:avLst/>
          </a:prstGeom>
          <a:blipFill dpi="0" rotWithShape="1">
            <a:blip r:embed="rId2"/>
            <a:srcRect/>
            <a:stretch>
              <a:fillRect r="-83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4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xmlns="" id="{09BD8345-FCED-4B33-A88F-FC97A2001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 descr="03">
            <a:extLst>
              <a:ext uri="{FF2B5EF4-FFF2-40B4-BE49-F238E27FC236}">
                <a16:creationId xmlns:a16="http://schemas.microsoft.com/office/drawing/2014/main" xmlns="" id="{0FBE7BAC-E558-4B81-BC08-3CDBBB4EE57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508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2575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xmlns="" id="{86A79451-375C-41BD-A565-D8C0168AC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 descr="04">
            <a:extLst>
              <a:ext uri="{FF2B5EF4-FFF2-40B4-BE49-F238E27FC236}">
                <a16:creationId xmlns:a16="http://schemas.microsoft.com/office/drawing/2014/main" xmlns="" id="{68C86759-BED3-4401-ABCC-72E43BE6886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1"/>
            <a:ext cx="9144000" cy="6477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2923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xmlns="" id="{A5FBAC0B-9048-40F1-91B4-3A0794AF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80001B71-558B-42E1-8051-177FD806CC0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477001"/>
          </a:xfrm>
          <a:prstGeom prst="rect">
            <a:avLst/>
          </a:prstGeom>
          <a:blipFill dpi="0" rotWithShape="1">
            <a:blip r:embed="rId2"/>
            <a:srcRect/>
            <a:stretch>
              <a:fillRect r="-83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41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>
            <a:extLst>
              <a:ext uri="{FF2B5EF4-FFF2-40B4-BE49-F238E27FC236}">
                <a16:creationId xmlns:a16="http://schemas.microsoft.com/office/drawing/2014/main" xmlns="" id="{2E5D6381-5D20-4671-87F6-A5ADF416E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0001B71-558B-42E1-8051-177FD806CC01}"/>
              </a:ext>
            </a:extLst>
          </p:cNvPr>
          <p:cNvSpPr>
            <a:spLocks noGrp="1" noChangeAspect="1" noChangeArrowheads="1"/>
          </p:cNvSpPr>
          <p:nvPr/>
        </p:nvSpPr>
        <p:spPr bwMode="auto">
          <a:xfrm>
            <a:off x="0" y="0"/>
            <a:ext cx="9144000" cy="6477000"/>
          </a:xfrm>
          <a:prstGeom prst="rect">
            <a:avLst/>
          </a:prstGeom>
          <a:blipFill dpi="0" rotWithShape="1">
            <a:blip r:embed="rId3"/>
            <a:srcRect/>
            <a:stretch>
              <a:fillRect l="-216872" t="-34202" r="-2630" b="2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DBB71B-ED18-4D45-BAC3-4F454B161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39898"/>
            <a:ext cx="4495800" cy="4737003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F075D4BC-0057-4E22-B466-512347EF2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0132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BDC01"/>
                </a:solidFill>
                <a:latin typeface="Times New Roman" panose="02020603050405020304" pitchFamily="18" charset="0"/>
              </a:rPr>
              <a:t>10 month-old picked up out of playpen by dad</a:t>
            </a:r>
          </a:p>
        </p:txBody>
      </p:sp>
    </p:spTree>
    <p:extLst>
      <p:ext uri="{BB962C8B-B14F-4D97-AF65-F5344CB8AC3E}">
        <p14:creationId xmlns:p14="http://schemas.microsoft.com/office/powerpoint/2010/main" val="3888051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9" t="46917" r="2479" b="-5514"/>
          <a:stretch/>
        </p:blipFill>
        <p:spPr>
          <a:xfrm>
            <a:off x="0" y="1371600"/>
            <a:ext cx="9005257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193221-DFE1-4B08-85FF-39E712440F7A}"/>
              </a:ext>
            </a:extLst>
          </p:cNvPr>
          <p:cNvSpPr txBox="1"/>
          <p:nvPr/>
        </p:nvSpPr>
        <p:spPr>
          <a:xfrm>
            <a:off x="533400" y="304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CML (corner or bucket handle)</a:t>
            </a:r>
          </a:p>
        </p:txBody>
      </p:sp>
    </p:spTree>
    <p:extLst>
      <p:ext uri="{BB962C8B-B14F-4D97-AF65-F5344CB8AC3E}">
        <p14:creationId xmlns:p14="http://schemas.microsoft.com/office/powerpoint/2010/main" val="87870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058E7F6-FA74-4694-8263-135329887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of fractures in young children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49473C-3FDC-484F-9EF4-80204879E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Accident</a:t>
            </a:r>
          </a:p>
          <a:p>
            <a:r>
              <a:rPr lang="en-US" sz="2800" dirty="0"/>
              <a:t>Abuse</a:t>
            </a:r>
          </a:p>
          <a:p>
            <a:r>
              <a:rPr lang="en-US" sz="2800" dirty="0"/>
              <a:t>Birth </a:t>
            </a:r>
          </a:p>
          <a:p>
            <a:r>
              <a:rPr lang="en-US" sz="2800" dirty="0"/>
              <a:t>Increased bone fragility:</a:t>
            </a:r>
          </a:p>
          <a:p>
            <a:pPr lvl="1"/>
            <a:r>
              <a:rPr lang="en-US" sz="2800" dirty="0"/>
              <a:t>Rickets</a:t>
            </a:r>
          </a:p>
          <a:p>
            <a:pPr lvl="1"/>
            <a:r>
              <a:rPr lang="en-US" sz="2800" dirty="0"/>
              <a:t>Extreme prematurity</a:t>
            </a:r>
          </a:p>
          <a:p>
            <a:pPr lvl="1"/>
            <a:r>
              <a:rPr lang="en-US" sz="2800" dirty="0"/>
              <a:t>O. I. (Osteogenesis imperfecta)</a:t>
            </a:r>
          </a:p>
          <a:p>
            <a:pPr lvl="1"/>
            <a:r>
              <a:rPr lang="en-US" sz="2800" dirty="0"/>
              <a:t>Phosphate wasting due to </a:t>
            </a:r>
            <a:r>
              <a:rPr lang="en-US" sz="2800" dirty="0" err="1"/>
              <a:t>Neocate</a:t>
            </a:r>
            <a:endParaRPr lang="en-US" sz="2800" dirty="0"/>
          </a:p>
          <a:p>
            <a:pPr lvl="1"/>
            <a:r>
              <a:rPr lang="en-US" sz="2800" dirty="0"/>
              <a:t>Marked disuse</a:t>
            </a:r>
          </a:p>
        </p:txBody>
      </p:sp>
    </p:spTree>
    <p:extLst>
      <p:ext uri="{BB962C8B-B14F-4D97-AF65-F5344CB8AC3E}">
        <p14:creationId xmlns:p14="http://schemas.microsoft.com/office/powerpoint/2010/main" val="1509529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13FFBEA-E628-4B3F-83BB-47880C45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collection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9E4073-FF19-4DEA-BFB1-C72A85AA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Detailed history:</a:t>
            </a:r>
          </a:p>
          <a:p>
            <a:pPr lvl="1"/>
            <a:r>
              <a:rPr lang="en-US" sz="2200" dirty="0"/>
              <a:t>What actually happened?</a:t>
            </a:r>
          </a:p>
          <a:p>
            <a:pPr lvl="1"/>
            <a:r>
              <a:rPr lang="en-US" sz="2200" dirty="0"/>
              <a:t>Who was present at the time of the event?</a:t>
            </a:r>
          </a:p>
          <a:p>
            <a:pPr lvl="1"/>
            <a:r>
              <a:rPr lang="en-US" sz="2200" dirty="0"/>
              <a:t>Who saw/heard what?</a:t>
            </a:r>
          </a:p>
          <a:p>
            <a:pPr lvl="1"/>
            <a:r>
              <a:rPr lang="en-US" sz="2200" dirty="0"/>
              <a:t>Who decided to bring child for medical care?</a:t>
            </a:r>
          </a:p>
          <a:p>
            <a:pPr lvl="1"/>
            <a:r>
              <a:rPr lang="en-US" sz="2200" dirty="0"/>
              <a:t>(Was the boyfriend alone with the child?)</a:t>
            </a:r>
          </a:p>
          <a:p>
            <a:r>
              <a:rPr lang="en-US" sz="2200" dirty="0"/>
              <a:t>PMH: birth, underlying medical problem</a:t>
            </a:r>
          </a:p>
          <a:p>
            <a:r>
              <a:rPr lang="en-US" sz="2200" dirty="0"/>
              <a:t>Careful exam looking for other bruises/injuries</a:t>
            </a:r>
          </a:p>
          <a:p>
            <a:r>
              <a:rPr lang="en-US" sz="2200" dirty="0"/>
              <a:t>Labs: Ca, </a:t>
            </a:r>
            <a:r>
              <a:rPr lang="en-US" sz="2200" dirty="0" err="1"/>
              <a:t>Phos</a:t>
            </a:r>
            <a:r>
              <a:rPr lang="en-US" sz="2200" dirty="0"/>
              <a:t>, </a:t>
            </a:r>
            <a:r>
              <a:rPr lang="en-US" sz="2200" dirty="0" err="1"/>
              <a:t>Alk</a:t>
            </a:r>
            <a:r>
              <a:rPr lang="en-US" sz="2200" dirty="0"/>
              <a:t> </a:t>
            </a:r>
            <a:r>
              <a:rPr lang="en-US" sz="2200" dirty="0" err="1"/>
              <a:t>phos</a:t>
            </a:r>
            <a:r>
              <a:rPr lang="en-US" sz="2200" dirty="0"/>
              <a:t>, 25 hydroxy </a:t>
            </a:r>
            <a:r>
              <a:rPr lang="en-US" sz="2200" dirty="0" err="1"/>
              <a:t>vit</a:t>
            </a:r>
            <a:r>
              <a:rPr lang="en-US" sz="2200" dirty="0"/>
              <a:t> D, PTH</a:t>
            </a:r>
          </a:p>
          <a:p>
            <a:r>
              <a:rPr lang="en-US" sz="2200" dirty="0"/>
              <a:t>Imaging: CT of head if &lt; 6 months of age</a:t>
            </a:r>
          </a:p>
          <a:p>
            <a:r>
              <a:rPr lang="en-US" sz="2200" dirty="0"/>
              <a:t>Consider transfer or admission</a:t>
            </a:r>
          </a:p>
          <a:p>
            <a:r>
              <a:rPr lang="en-US" sz="2200" dirty="0"/>
              <a:t>Skeletal survey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90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5045E-F57E-4D4D-9D40-73A6AB15C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63" y="304800"/>
            <a:ext cx="8135937" cy="762000"/>
          </a:xfrm>
        </p:spPr>
        <p:txBody>
          <a:bodyPr/>
          <a:lstStyle/>
          <a:p>
            <a:r>
              <a:rPr lang="en-US" sz="3200" dirty="0"/>
              <a:t>Skeletal survey in children with a fracture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14BA2F-FF20-4663-AA78-2851EE06C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219200"/>
            <a:ext cx="8123237" cy="4889500"/>
          </a:xfrm>
        </p:spPr>
        <p:txBody>
          <a:bodyPr/>
          <a:lstStyle/>
          <a:p>
            <a:r>
              <a:rPr lang="en-US" sz="2200" dirty="0"/>
              <a:t>Order in children &lt; 24 months of age if fracture is suspicious for abuse</a:t>
            </a:r>
          </a:p>
          <a:p>
            <a:pPr lvl="1"/>
            <a:r>
              <a:rPr lang="en-US" sz="2200" dirty="0"/>
              <a:t>All children &lt; 6 months of age</a:t>
            </a:r>
          </a:p>
          <a:p>
            <a:pPr lvl="1"/>
            <a:r>
              <a:rPr lang="en-US" sz="2200" dirty="0"/>
              <a:t>Most children 6 months to 11 months of age</a:t>
            </a:r>
          </a:p>
          <a:p>
            <a:pPr lvl="1"/>
            <a:r>
              <a:rPr lang="en-US" sz="2200" dirty="0"/>
              <a:t>Some children &gt; 12 months of age</a:t>
            </a:r>
          </a:p>
          <a:p>
            <a:r>
              <a:rPr lang="en-US" sz="2200" dirty="0"/>
              <a:t>Includes 19 x-rays (including left and right oblique chest) </a:t>
            </a:r>
          </a:p>
          <a:p>
            <a:r>
              <a:rPr lang="en-US" sz="2200" dirty="0"/>
              <a:t>Yield is 10 to 20%</a:t>
            </a:r>
          </a:p>
          <a:p>
            <a:r>
              <a:rPr lang="en-US" sz="2200" dirty="0"/>
              <a:t>Siblings &lt; 24 months of age</a:t>
            </a:r>
          </a:p>
          <a:p>
            <a:pPr lvl="1"/>
            <a:r>
              <a:rPr lang="en-US" sz="2200" dirty="0"/>
              <a:t>Especially twin infant</a:t>
            </a:r>
          </a:p>
          <a:p>
            <a:pPr lvl="1"/>
            <a:r>
              <a:rPr lang="en-US" sz="2200" dirty="0"/>
              <a:t>Yield 10%</a:t>
            </a:r>
          </a:p>
          <a:p>
            <a:r>
              <a:rPr lang="en-US" sz="2200" dirty="0"/>
              <a:t>Follow-up skeletal survey in 2 weeks can show additional fractures</a:t>
            </a:r>
          </a:p>
          <a:p>
            <a:r>
              <a:rPr lang="en-US" sz="2200" dirty="0"/>
              <a:t>At Yale, read independently by 2 pediatric radiologists</a:t>
            </a:r>
          </a:p>
          <a:p>
            <a:endParaRPr lang="en-US" sz="2200" dirty="0"/>
          </a:p>
          <a:p>
            <a:endParaRPr lang="en-US" dirty="0"/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sz="24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2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08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10-week-old with acute rib fractures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15954" b="8577"/>
          <a:stretch/>
        </p:blipFill>
        <p:spPr>
          <a:xfrm>
            <a:off x="228601" y="1295399"/>
            <a:ext cx="4600984" cy="421756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b="27443"/>
          <a:stretch/>
        </p:blipFill>
        <p:spPr>
          <a:xfrm>
            <a:off x="4764855" y="1295399"/>
            <a:ext cx="4433807" cy="42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7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4" y="1416976"/>
            <a:ext cx="3969819" cy="3969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29" y="1416976"/>
            <a:ext cx="3962182" cy="3962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4C8CB5-1991-4143-B743-0B71505E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skeletal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56BEA7-7708-4213-A9AD-25C7B985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2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13FFBEA-E628-4B3F-83BB-47880C45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Decision-making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9E4073-FF19-4DEA-BFB1-C72A85AA4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Link history with findings:</a:t>
            </a:r>
          </a:p>
          <a:p>
            <a:pPr lvl="1"/>
            <a:r>
              <a:rPr lang="en-US" sz="2400" dirty="0"/>
              <a:t>Mechanism</a:t>
            </a:r>
          </a:p>
          <a:p>
            <a:pPr lvl="1"/>
            <a:r>
              <a:rPr lang="en-US" sz="2400" dirty="0"/>
              <a:t>Severity</a:t>
            </a:r>
          </a:p>
          <a:p>
            <a:pPr lvl="1"/>
            <a:r>
              <a:rPr lang="en-US" sz="2400" dirty="0"/>
              <a:t>Timing</a:t>
            </a:r>
          </a:p>
          <a:p>
            <a:r>
              <a:rPr lang="en-US" sz="2400" dirty="0"/>
              <a:t>In a study of 215 children with fractures &lt; 36 months of age, two key histories were noted in abuse cases:</a:t>
            </a:r>
          </a:p>
          <a:p>
            <a:pPr lvl="1"/>
            <a:r>
              <a:rPr lang="en-US" sz="2400" dirty="0"/>
              <a:t>Abnormality noted (e.g., swelling, pain), but no history of trauma</a:t>
            </a:r>
          </a:p>
          <a:p>
            <a:pPr lvl="1"/>
            <a:r>
              <a:rPr lang="en-US" sz="2400" dirty="0"/>
              <a:t>History of minor trauma</a:t>
            </a:r>
          </a:p>
          <a:p>
            <a:pPr marL="0" indent="0">
              <a:buNone/>
            </a:pPr>
            <a:endParaRPr lang="en-US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2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E43B8AE9-D6C9-4E66-9123-63C87A32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799" cy="914400"/>
          </a:xfrm>
        </p:spPr>
        <p:txBody>
          <a:bodyPr/>
          <a:lstStyle/>
          <a:p>
            <a:r>
              <a:rPr lang="en-US" sz="2800" dirty="0"/>
              <a:t>National data on hospitalized children with fractures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41E68C-B78B-4A80-8BFB-0AEC59815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Likelihood of abuse in hospitalized children with fractures:</a:t>
            </a:r>
          </a:p>
          <a:p>
            <a:pPr lvl="1"/>
            <a:r>
              <a:rPr lang="en-US" sz="2000" dirty="0"/>
              <a:t>&lt; 12 months -- 23%</a:t>
            </a:r>
          </a:p>
          <a:p>
            <a:pPr lvl="1"/>
            <a:r>
              <a:rPr lang="en-US" sz="2000" dirty="0"/>
              <a:t>12 to 23 months --  9%</a:t>
            </a:r>
          </a:p>
          <a:p>
            <a:pPr lvl="1"/>
            <a:r>
              <a:rPr lang="en-US" sz="2000" dirty="0"/>
              <a:t>24 to 35 months -- 4%</a:t>
            </a:r>
          </a:p>
          <a:p>
            <a:r>
              <a:rPr lang="en-US" dirty="0"/>
              <a:t>Likelihood of abuse in infants based on location of fracture:</a:t>
            </a:r>
          </a:p>
          <a:p>
            <a:pPr lvl="1"/>
            <a:r>
              <a:rPr lang="en-US" sz="2000" dirty="0"/>
              <a:t>71%  scapula</a:t>
            </a:r>
          </a:p>
          <a:p>
            <a:pPr lvl="1"/>
            <a:r>
              <a:rPr lang="en-US" sz="2000" dirty="0"/>
              <a:t>65%  rib</a:t>
            </a:r>
          </a:p>
          <a:p>
            <a:pPr lvl="1"/>
            <a:r>
              <a:rPr lang="en-US" sz="2000" dirty="0"/>
              <a:t>60%  tibia/fibula</a:t>
            </a:r>
          </a:p>
          <a:p>
            <a:pPr lvl="1"/>
            <a:r>
              <a:rPr lang="en-US" sz="2000" dirty="0"/>
              <a:t>57%  radius/ulna</a:t>
            </a:r>
          </a:p>
          <a:p>
            <a:pPr lvl="1"/>
            <a:r>
              <a:rPr lang="en-US" sz="2000" dirty="0"/>
              <a:t>43%  </a:t>
            </a:r>
            <a:r>
              <a:rPr lang="en-US" sz="2000" dirty="0" err="1"/>
              <a:t>humerus</a:t>
            </a:r>
            <a:endParaRPr lang="en-US" sz="2000" dirty="0"/>
          </a:p>
          <a:p>
            <a:pPr lvl="1"/>
            <a:r>
              <a:rPr lang="en-US" sz="2000" dirty="0"/>
              <a:t>36%  clavicle</a:t>
            </a:r>
          </a:p>
          <a:p>
            <a:pPr lvl="1"/>
            <a:r>
              <a:rPr lang="en-US" sz="2000" dirty="0"/>
              <a:t>32%  femur</a:t>
            </a:r>
          </a:p>
          <a:p>
            <a:pPr lvl="1"/>
            <a:r>
              <a:rPr lang="en-US" sz="2000" dirty="0"/>
              <a:t>15%  skull (most common occurring fracture in this age )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123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284853A-A98A-4277-92C6-F3AB892DC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34683E2-002D-4924-97DF-748773233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477" y="82827"/>
            <a:ext cx="4972608" cy="639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46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DFF8BA60-63B4-4B21-B0BF-0565000EF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accidents (think developmentally)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E326FD-A9A4-4EC5-B727-CA1A5B32C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Dropping the infant when in bed, walking, walking down stairs</a:t>
            </a:r>
          </a:p>
          <a:p>
            <a:r>
              <a:rPr lang="en-US" sz="3200" dirty="0"/>
              <a:t>Dropping the car seat or falls from car seat, baby carrier</a:t>
            </a:r>
          </a:p>
          <a:p>
            <a:r>
              <a:rPr lang="en-US" sz="3200" dirty="0"/>
              <a:t>Falls from bed, changing table, couch</a:t>
            </a:r>
          </a:p>
          <a:p>
            <a:r>
              <a:rPr lang="en-US" sz="3200" dirty="0"/>
              <a:t>Falls when walking, running, twisting, jumping, climbing</a:t>
            </a:r>
          </a:p>
          <a:p>
            <a:r>
              <a:rPr lang="en-US" sz="3200" dirty="0"/>
              <a:t>Jumping from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91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05A0129-D210-4BE1-82A5-2B08DCEF5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Types of fractures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C49335-C260-45DD-974D-B99CF5394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Transverse: requires high energy</a:t>
            </a:r>
          </a:p>
          <a:p>
            <a:r>
              <a:rPr lang="en-US" sz="3200" dirty="0"/>
              <a:t>Spiral/oblique: common</a:t>
            </a:r>
          </a:p>
          <a:p>
            <a:r>
              <a:rPr lang="en-US" sz="3200" dirty="0"/>
              <a:t>Buckle or torus: requires less energy</a:t>
            </a:r>
          </a:p>
          <a:p>
            <a:r>
              <a:rPr lang="en-US" sz="3200" dirty="0"/>
              <a:t>Supracondylar of </a:t>
            </a:r>
            <a:r>
              <a:rPr lang="en-US" sz="3200" dirty="0" err="1"/>
              <a:t>humerus</a:t>
            </a:r>
            <a:endParaRPr lang="en-US" sz="3200" dirty="0"/>
          </a:p>
          <a:p>
            <a:r>
              <a:rPr lang="en-US" sz="3200" dirty="0"/>
              <a:t>Toddler: tibia (and femur)</a:t>
            </a:r>
          </a:p>
          <a:p>
            <a:r>
              <a:rPr lang="en-US" sz="3200" dirty="0"/>
              <a:t>CML: Classic Metaphyseal Lesion – highly specific for abuse in infants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44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E019BA-0219-4638-AD1C-DC9C3614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Summary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1D55D0-14C4-4DF6-89B3-CC093FB09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Get a detailed history</a:t>
            </a:r>
          </a:p>
          <a:p>
            <a:r>
              <a:rPr lang="en-US" sz="2800" dirty="0"/>
              <a:t>When evaluating, think age and developmental skills</a:t>
            </a:r>
          </a:p>
          <a:p>
            <a:r>
              <a:rPr lang="en-US" sz="2800" dirty="0"/>
              <a:t>¼ of infants hospitalized with fractures are due to abuse</a:t>
            </a:r>
          </a:p>
          <a:p>
            <a:r>
              <a:rPr lang="en-US" sz="2800" dirty="0"/>
              <a:t>Skeletal survey can be very helpful</a:t>
            </a:r>
          </a:p>
          <a:p>
            <a:r>
              <a:rPr lang="en-US" sz="2800" dirty="0"/>
              <a:t>Do not forget siblings, especially twin infants</a:t>
            </a:r>
          </a:p>
          <a:p>
            <a:r>
              <a:rPr lang="en-US" sz="2800" dirty="0"/>
              <a:t>Call DART for advice:</a:t>
            </a:r>
          </a:p>
          <a:p>
            <a:pPr lvl="1"/>
            <a:r>
              <a:rPr lang="en-US" sz="2800" dirty="0"/>
              <a:t>203-688-2468</a:t>
            </a:r>
          </a:p>
        </p:txBody>
      </p:sp>
    </p:spTree>
    <p:extLst>
      <p:ext uri="{BB962C8B-B14F-4D97-AF65-F5344CB8AC3E}">
        <p14:creationId xmlns:p14="http://schemas.microsoft.com/office/powerpoint/2010/main" val="210547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/>
              <a:t>Fractures in young children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38163" y="1447800"/>
            <a:ext cx="8377237" cy="4660900"/>
          </a:xfrm>
        </p:spPr>
        <p:txBody>
          <a:bodyPr/>
          <a:lstStyle/>
          <a:p>
            <a:pPr marL="457206" indent="-457206">
              <a:buClr>
                <a:schemeClr val="tx1"/>
              </a:buClr>
              <a:buSzPct val="80000"/>
              <a:buFont typeface="+mj-lt"/>
              <a:buAutoNum type="arabicPeriod"/>
              <a:defRPr/>
            </a:pPr>
            <a:endParaRPr lang="en-US" sz="3022" dirty="0"/>
          </a:p>
          <a:p>
            <a:pPr marL="0" indent="0">
              <a:buClr>
                <a:schemeClr val="tx1"/>
              </a:buClr>
              <a:buSzPct val="80000"/>
              <a:buNone/>
              <a:defRPr/>
            </a:pPr>
            <a:r>
              <a:rPr lang="en-US" sz="3200" dirty="0"/>
              <a:t>1. When to worry about abuse</a:t>
            </a:r>
          </a:p>
          <a:p>
            <a:pPr marL="0" indent="0">
              <a:buClr>
                <a:schemeClr val="tx1"/>
              </a:buClr>
              <a:buSzPct val="80000"/>
              <a:buNone/>
              <a:defRPr/>
            </a:pPr>
            <a:r>
              <a:rPr lang="en-US" sz="3200" dirty="0"/>
              <a:t>2. What data can be helpful</a:t>
            </a:r>
          </a:p>
          <a:p>
            <a:pPr marL="0" indent="0">
              <a:buClr>
                <a:schemeClr val="tx1"/>
              </a:buClr>
              <a:buSzPct val="80000"/>
              <a:buNone/>
              <a:defRPr/>
            </a:pPr>
            <a:r>
              <a:rPr lang="en-US" sz="3200" dirty="0"/>
              <a:t>3. Are there fractures highly specific for abuse? </a:t>
            </a:r>
          </a:p>
        </p:txBody>
      </p:sp>
    </p:spTree>
    <p:extLst>
      <p:ext uri="{BB962C8B-B14F-4D97-AF65-F5344CB8AC3E}">
        <p14:creationId xmlns:p14="http://schemas.microsoft.com/office/powerpoint/2010/main" val="3209074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507C3161-0660-485C-A2B9-0D30ACF2A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 question for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26BFDA7-80B8-4CFF-8269-C6287E84A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524000"/>
            <a:ext cx="8123237" cy="4584700"/>
          </a:xfrm>
        </p:spPr>
        <p:txBody>
          <a:bodyPr/>
          <a:lstStyle/>
          <a:p>
            <a:r>
              <a:rPr lang="en-US" sz="3200" dirty="0"/>
              <a:t>What 3 characteristics do you rely on when considering abusive vs accidental fractures?</a:t>
            </a:r>
          </a:p>
        </p:txBody>
      </p:sp>
    </p:spTree>
    <p:extLst>
      <p:ext uri="{BB962C8B-B14F-4D97-AF65-F5344CB8AC3E}">
        <p14:creationId xmlns:p14="http://schemas.microsoft.com/office/powerpoint/2010/main" val="1642410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C99B2D9-66BF-42D7-9334-DA268001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5 cases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B4FF1B-74BC-4F15-8324-E440A1295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3" y="1524000"/>
            <a:ext cx="8123237" cy="4800600"/>
          </a:xfrm>
        </p:spPr>
        <p:txBody>
          <a:bodyPr/>
          <a:lstStyle/>
          <a:p>
            <a:r>
              <a:rPr lang="en-US" sz="3200" dirty="0"/>
              <a:t>Describe the fracture (to yourself)</a:t>
            </a:r>
          </a:p>
          <a:p>
            <a:r>
              <a:rPr lang="en-US" sz="3200" dirty="0"/>
              <a:t>Would you report the case to DCF based on the very brief history and the image?</a:t>
            </a:r>
          </a:p>
        </p:txBody>
      </p:sp>
    </p:spTree>
    <p:extLst>
      <p:ext uri="{BB962C8B-B14F-4D97-AF65-F5344CB8AC3E}">
        <p14:creationId xmlns:p14="http://schemas.microsoft.com/office/powerpoint/2010/main" val="168097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>
            <a:extLst>
              <a:ext uri="{FF2B5EF4-FFF2-40B4-BE49-F238E27FC236}">
                <a16:creationId xmlns:a16="http://schemas.microsoft.com/office/drawing/2014/main" xmlns="" id="{6AA394BE-D8D8-4762-B64E-C540390BFC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0F96E0AD-E3BB-4EF5-8BFE-76E22823BBAF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1"/>
            <a:ext cx="9144000" cy="6477000"/>
          </a:xfrm>
          <a:prstGeom prst="rect">
            <a:avLst/>
          </a:prstGeom>
          <a:blipFill dpi="0" rotWithShape="1">
            <a:blip r:embed="rId2"/>
            <a:srcRect/>
            <a:stretch>
              <a:fillRect r="-83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12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>
            <a:extLst>
              <a:ext uri="{FF2B5EF4-FFF2-40B4-BE49-F238E27FC236}">
                <a16:creationId xmlns:a16="http://schemas.microsoft.com/office/drawing/2014/main" xmlns="" id="{09BD8345-FCED-4B33-A88F-FC97A20019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9219" name="Rectangle 3" descr="03">
            <a:extLst>
              <a:ext uri="{FF2B5EF4-FFF2-40B4-BE49-F238E27FC236}">
                <a16:creationId xmlns:a16="http://schemas.microsoft.com/office/drawing/2014/main" xmlns="" id="{0FBE7BAC-E558-4B81-BC08-3CDBBB4EE57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508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18890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>
            <a:extLst>
              <a:ext uri="{FF2B5EF4-FFF2-40B4-BE49-F238E27FC236}">
                <a16:creationId xmlns:a16="http://schemas.microsoft.com/office/drawing/2014/main" xmlns="" id="{86A79451-375C-41BD-A565-D8C0168AC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3" name="Rectangle 3" descr="04">
            <a:extLst>
              <a:ext uri="{FF2B5EF4-FFF2-40B4-BE49-F238E27FC236}">
                <a16:creationId xmlns:a16="http://schemas.microsoft.com/office/drawing/2014/main" xmlns="" id="{68C86759-BED3-4401-ABCC-72E43BE6886E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1"/>
            <a:ext cx="9144000" cy="6477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69136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>
            <a:extLst>
              <a:ext uri="{FF2B5EF4-FFF2-40B4-BE49-F238E27FC236}">
                <a16:creationId xmlns:a16="http://schemas.microsoft.com/office/drawing/2014/main" xmlns="" id="{A5FBAC0B-9048-40F1-91B4-3A0794AFA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80001B71-558B-42E1-8051-177FD806CC01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477001"/>
          </a:xfrm>
          <a:prstGeom prst="rect">
            <a:avLst/>
          </a:prstGeom>
          <a:blipFill dpi="0" rotWithShape="1">
            <a:blip r:embed="rId2"/>
            <a:srcRect/>
            <a:stretch>
              <a:fillRect r="-830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45134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Brand Template (06162010)</Template>
  <TotalTime>16593</TotalTime>
  <Words>590</Words>
  <Application>Microsoft Macintosh PowerPoint</Application>
  <PresentationFormat>On-screen Show (4:3)</PresentationFormat>
  <Paragraphs>108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Georgia</vt:lpstr>
      <vt:lpstr>Gulim</vt:lpstr>
      <vt:lpstr>MS PGothic</vt:lpstr>
      <vt:lpstr>ＭＳ Ｐゴシック</vt:lpstr>
      <vt:lpstr>Times New Roman</vt:lpstr>
      <vt:lpstr>Content Slides</vt:lpstr>
      <vt:lpstr> When to worry about abuse in young children with fractures </vt:lpstr>
      <vt:lpstr>PowerPoint Presentation</vt:lpstr>
      <vt:lpstr>Fractures in young children</vt:lpstr>
      <vt:lpstr>A question for you</vt:lpstr>
      <vt:lpstr>5 cases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Differential diagnosis of fractures in young children</vt:lpstr>
      <vt:lpstr>Data collection </vt:lpstr>
      <vt:lpstr>Skeletal survey in children with a fracture </vt:lpstr>
      <vt:lpstr>10-week-old with acute rib fractures</vt:lpstr>
      <vt:lpstr>Follow-up skeletal survey</vt:lpstr>
      <vt:lpstr>Decision-making</vt:lpstr>
      <vt:lpstr>National data on hospitalized children with fractures</vt:lpstr>
      <vt:lpstr>PowerPoint Presentation</vt:lpstr>
      <vt:lpstr>Types of accidents (think developmentally)</vt:lpstr>
      <vt:lpstr>Types of fractures</vt:lpstr>
      <vt:lpstr>Summary </vt:lpstr>
    </vt:vector>
  </TitlesOfParts>
  <Company>Yale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Fansler, Justin</dc:creator>
  <cp:lastModifiedBy>Microsoft Office User</cp:lastModifiedBy>
  <cp:revision>331</cp:revision>
  <cp:lastPrinted>2015-11-11T15:56:01Z</cp:lastPrinted>
  <dcterms:created xsi:type="dcterms:W3CDTF">2010-06-16T21:30:36Z</dcterms:created>
  <dcterms:modified xsi:type="dcterms:W3CDTF">2018-02-22T14:18:32Z</dcterms:modified>
</cp:coreProperties>
</file>