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</p:sldMasterIdLst>
  <p:notesMasterIdLst>
    <p:notesMasterId r:id="rId26"/>
  </p:notesMasterIdLst>
  <p:sldIdLst>
    <p:sldId id="257" r:id="rId2"/>
    <p:sldId id="258" r:id="rId3"/>
    <p:sldId id="260" r:id="rId4"/>
    <p:sldId id="264" r:id="rId5"/>
    <p:sldId id="266" r:id="rId6"/>
    <p:sldId id="346" r:id="rId7"/>
    <p:sldId id="329" r:id="rId8"/>
    <p:sldId id="327" r:id="rId9"/>
    <p:sldId id="340" r:id="rId10"/>
    <p:sldId id="341" r:id="rId11"/>
    <p:sldId id="343" r:id="rId12"/>
    <p:sldId id="342" r:id="rId13"/>
    <p:sldId id="344" r:id="rId14"/>
    <p:sldId id="330" r:id="rId15"/>
    <p:sldId id="331" r:id="rId16"/>
    <p:sldId id="332" r:id="rId17"/>
    <p:sldId id="317" r:id="rId18"/>
    <p:sldId id="334" r:id="rId19"/>
    <p:sldId id="336" r:id="rId20"/>
    <p:sldId id="337" r:id="rId21"/>
    <p:sldId id="338" r:id="rId22"/>
    <p:sldId id="324" r:id="rId23"/>
    <p:sldId id="325" r:id="rId24"/>
    <p:sldId id="33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9"/>
  </p:normalViewPr>
  <p:slideViewPr>
    <p:cSldViewPr>
      <p:cViewPr varScale="1">
        <p:scale>
          <a:sx n="108" d="100"/>
          <a:sy n="108" d="100"/>
        </p:scale>
        <p:origin x="176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F78A5-3ECC-410B-9C52-A57AA21C435F}" type="datetimeFigureOut">
              <a:rPr lang="en-US" smtClean="0"/>
              <a:t>1/8/20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43B9B-87D0-4380-A962-F69BD125AC4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t>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76200"/>
            <a:ext cx="9144000" cy="708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6011863"/>
            <a:ext cx="9144000" cy="9985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0" y="5748338"/>
            <a:ext cx="9144000" cy="2286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auto">
          <a:xfrm>
            <a:off x="0" y="228600"/>
            <a:ext cx="9144000" cy="566420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2" descr="YSM_Shield_CMYK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3900" y="6143625"/>
            <a:ext cx="571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Z:\Justin\Logos\YSM\New Brand\YSM_YaleBlue_CMYK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343356"/>
            <a:ext cx="3652837" cy="266993"/>
          </a:xfrm>
          <a:prstGeom prst="rect">
            <a:avLst/>
          </a:prstGeom>
          <a:noFill/>
        </p:spPr>
      </p:pic>
      <p:sp>
        <p:nvSpPr>
          <p:cNvPr id="13" name="Title Placeholder 14"/>
          <p:cNvSpPr>
            <a:spLocks noGrp="1"/>
          </p:cNvSpPr>
          <p:nvPr>
            <p:ph type="title" hasCustomPrompt="1"/>
          </p:nvPr>
        </p:nvSpPr>
        <p:spPr>
          <a:xfrm>
            <a:off x="533400" y="990600"/>
            <a:ext cx="8229600" cy="15414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baseline="0" dirty="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r>
              <a:rPr lang="en-US" dirty="0"/>
              <a:t>Click to edit Presentation Title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2514600"/>
            <a:ext cx="8229600" cy="914400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lang="en-US" sz="2000" kern="1200" noProof="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</a:defRPr>
            </a:lvl1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kern="1200" noProof="0" dirty="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  <a:cs typeface="+mn-cs"/>
              </a:rPr>
              <a:t>Click to add presentation subtitle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3657600"/>
            <a:ext cx="8229600" cy="762000"/>
          </a:xfrm>
        </p:spPr>
        <p:txBody>
          <a:bodyPr/>
          <a:lstStyle>
            <a:lvl1pPr>
              <a:buNone/>
              <a:defRPr lang="en-US" sz="1800" i="1" kern="1200" baseline="0" dirty="0" smtClean="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 marL="342900" lvl="0" indent="-3429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Click to edit presenter’s name and presentation’s date</a:t>
            </a: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76200"/>
            <a:ext cx="91440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163" y="152400"/>
            <a:ext cx="8123237" cy="595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960438"/>
            <a:ext cx="9144000" cy="2286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0" y="-7938"/>
            <a:ext cx="9144000" cy="1163638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MS PGothic" pitchFamily="34" charset="-128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8163" y="152400"/>
            <a:ext cx="81359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Slide title goes here even if it goes longer than a line</a:t>
            </a:r>
            <a:endParaRPr lang="ko-KR" altLang="en-US"/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8163" y="1447800"/>
            <a:ext cx="8123237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altLang="ko-KR" dirty="0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7704138" y="6584950"/>
            <a:ext cx="12954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ko-KR" sz="800" b="1" dirty="0">
                <a:solidFill>
                  <a:schemeClr val="tx2"/>
                </a:solidFill>
                <a:latin typeface="Georgia" pitchFamily="18" charset="0"/>
                <a:ea typeface="Gulim" pitchFamily="34" charset="-127"/>
              </a:rPr>
              <a:t>S L I D E  </a:t>
            </a:r>
            <a:fld id="{B6E65EB1-8770-4D6F-9BAC-B5A9D136F4D3}" type="slidenum">
              <a:rPr lang="en-US" altLang="ko-KR" sz="800" b="1">
                <a:solidFill>
                  <a:schemeClr val="tx2"/>
                </a:solidFill>
                <a:latin typeface="Georgia" pitchFamily="18" charset="0"/>
                <a:ea typeface="Gulim" pitchFamily="34" charset="-127"/>
              </a:rPr>
              <a:pPr algn="r">
                <a:spcBef>
                  <a:spcPct val="50000"/>
                </a:spcBef>
              </a:pPr>
              <a:t>‹#›</a:t>
            </a:fld>
            <a:endParaRPr lang="en-US" altLang="ko-KR" sz="800" b="1" dirty="0">
              <a:solidFill>
                <a:schemeClr val="tx2"/>
              </a:solidFill>
              <a:latin typeface="Georgia" pitchFamily="18" charset="0"/>
              <a:ea typeface="Gulim" pitchFamily="34" charset="-127"/>
            </a:endParaRPr>
          </a:p>
        </p:txBody>
      </p:sp>
      <p:sp>
        <p:nvSpPr>
          <p:cNvPr id="4118" name="Rectangle 22"/>
          <p:cNvSpPr>
            <a:spLocks noChangeArrowheads="1"/>
          </p:cNvSpPr>
          <p:nvPr/>
        </p:nvSpPr>
        <p:spPr bwMode="auto">
          <a:xfrm>
            <a:off x="0" y="6451600"/>
            <a:ext cx="9144000" cy="5873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MS PGothic" pitchFamily="34" charset="-128"/>
            </a:endParaRPr>
          </a:p>
        </p:txBody>
      </p:sp>
      <p:pic>
        <p:nvPicPr>
          <p:cNvPr id="1032" name="Picture 9" descr="YSM_Black_80%.eps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8163" y="6591300"/>
            <a:ext cx="2154237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ea typeface="ＭＳ Ｐゴシック" charset="-128"/>
          <a:cs typeface="ＭＳ Ｐゴシック"/>
        </a:defRPr>
      </a:lvl1pPr>
      <a:lvl2pPr marL="742950" indent="-2857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–"/>
        <a:defRPr sz="1600">
          <a:solidFill>
            <a:schemeClr val="tx2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rgbClr val="555555"/>
          </a:solidFill>
          <a:latin typeface="+mn-lt"/>
          <a:ea typeface="ＭＳ Ｐゴシック" pitchFamily="-111" charset="-128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rgbClr val="555555"/>
          </a:solidFill>
          <a:latin typeface="+mn-lt"/>
          <a:ea typeface="ＭＳ Ｐゴシック" pitchFamily="-111" charset="-128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rgbClr val="555555"/>
          </a:solidFill>
          <a:latin typeface="+mn-lt"/>
          <a:ea typeface="ＭＳ Ｐゴシック" pitchFamily="-111" charset="-128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rgbClr val="555555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google.com/url?sa=i&amp;rct=j&amp;q=&amp;esrc=s&amp;source=images&amp;cd=&amp;ved=2ahUKEwj4xYfhvvLmAhUhiOAKHZ5jAQ8QjRx6BAgBEAQ&amp;url=https://www.jems.com/2016/03/02/in-depth-summary-of-2015-aha-guidelines-updates-for-ems-providers/&amp;psig=AOvVaw0GX3CzwkghinVpw_dblUR9&amp;ust=1578520899709745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Neonatal Delivery Emergencies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                                                                                                                                 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Christie J. Bruno, DO</a:t>
            </a:r>
          </a:p>
          <a:p>
            <a:r>
              <a:rPr lang="en-US" dirty="0"/>
              <a:t>Associate Professor of Pediatrics </a:t>
            </a:r>
          </a:p>
          <a:p>
            <a:r>
              <a:rPr lang="en-US" dirty="0"/>
              <a:t>Yale School of Medicine</a:t>
            </a:r>
          </a:p>
          <a:p>
            <a:r>
              <a:rPr lang="en-US" dirty="0"/>
              <a:t>Echo Series 1/9/20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716B9-9172-40B2-B65A-0AE64ED19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Equipment Set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CC980-3842-4AA6-ABD4-BF1381B43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•  Bulb syringe </a:t>
            </a:r>
          </a:p>
          <a:p>
            <a:pPr marL="0" indent="0">
              <a:buNone/>
            </a:pPr>
            <a:r>
              <a:rPr lang="en-US" sz="2800" dirty="0"/>
              <a:t>•  8F suction catheter attached to wall suction, set at 80 to 100 mmHg (have 10F or 12F available) </a:t>
            </a:r>
          </a:p>
          <a:p>
            <a:pPr marL="0" indent="0">
              <a:buNone/>
            </a:pPr>
            <a:r>
              <a:rPr lang="en-US" sz="2800" dirty="0"/>
              <a:t>•  Stethoscope </a:t>
            </a:r>
          </a:p>
          <a:p>
            <a:pPr marL="0" indent="0">
              <a:buNone/>
            </a:pPr>
            <a:r>
              <a:rPr lang="en-US" sz="2800" dirty="0"/>
              <a:t>•  Flowmeter set to 10 L/min </a:t>
            </a:r>
          </a:p>
          <a:p>
            <a:pPr marL="0" indent="0">
              <a:buNone/>
            </a:pPr>
            <a:r>
              <a:rPr lang="en-US" sz="2800" dirty="0"/>
              <a:t>•  Oxygen blender set to 21% (21%-30% if &lt;35 weeks’ gestation) </a:t>
            </a:r>
          </a:p>
          <a:p>
            <a:pPr marL="0" indent="0">
              <a:buNone/>
            </a:pPr>
            <a:r>
              <a:rPr lang="en-US" sz="2800" dirty="0"/>
              <a:t>•  Positive-pressure ventilation (PPV) device and/or T-piece resuscitator preferred </a:t>
            </a:r>
          </a:p>
          <a:p>
            <a:pPr marL="0" indent="0">
              <a:buNone/>
            </a:pPr>
            <a:r>
              <a:rPr lang="en-US" sz="2800" dirty="0"/>
              <a:t>•  Term- and preterm-sized masks</a:t>
            </a:r>
          </a:p>
        </p:txBody>
      </p:sp>
    </p:spTree>
    <p:extLst>
      <p:ext uri="{BB962C8B-B14F-4D97-AF65-F5344CB8AC3E}">
        <p14:creationId xmlns:p14="http://schemas.microsoft.com/office/powerpoint/2010/main" val="382315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292A1-7219-4079-8211-485B295BB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Devices for Positive Pressure Administration </a:t>
            </a:r>
          </a:p>
        </p:txBody>
      </p:sp>
      <p:pic>
        <p:nvPicPr>
          <p:cNvPr id="4" name="Content Placeholder 3" descr="A close up of a map&#10;&#10;Description automatically generated">
            <a:extLst>
              <a:ext uri="{FF2B5EF4-FFF2-40B4-BE49-F238E27FC236}">
                <a16:creationId xmlns:a16="http://schemas.microsoft.com/office/drawing/2014/main" id="{45DAA313-6541-4F5A-B172-DB05B62F9A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306" y="149701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886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961B2-F1B0-49C9-B9B0-996B5E9D4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Equipment Set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7B5E3-319A-45D9-B1EB-8852E7872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•  Pulse oximeter with sensor and cover </a:t>
            </a:r>
          </a:p>
          <a:p>
            <a:pPr marL="0" indent="0">
              <a:buNone/>
            </a:pPr>
            <a:r>
              <a:rPr lang="en-US" sz="2400" dirty="0"/>
              <a:t>•  Target oxygen saturation table </a:t>
            </a:r>
          </a:p>
          <a:p>
            <a:pPr marL="0" indent="0">
              <a:buNone/>
            </a:pPr>
            <a:r>
              <a:rPr lang="en-US" sz="2400" dirty="0"/>
              <a:t>•  Laryngoscope with size - 00, 0 straight blades (size 1, optional) </a:t>
            </a:r>
          </a:p>
          <a:p>
            <a:pPr marL="0" indent="0">
              <a:buNone/>
            </a:pPr>
            <a:r>
              <a:rPr lang="en-US" sz="2400" dirty="0"/>
              <a:t>•  Stylet (optional) </a:t>
            </a:r>
          </a:p>
          <a:p>
            <a:pPr marL="0" indent="0">
              <a:buNone/>
            </a:pPr>
            <a:r>
              <a:rPr lang="en-US" sz="2400" dirty="0"/>
              <a:t>•  Endotracheal tubes (sizes 2.5, 3.0, 3.5) </a:t>
            </a:r>
          </a:p>
          <a:p>
            <a:pPr marL="0" indent="0">
              <a:buNone/>
            </a:pPr>
            <a:r>
              <a:rPr lang="en-US" sz="2400" dirty="0"/>
              <a:t>•  Carbon dioxide (CO2) detector </a:t>
            </a:r>
          </a:p>
          <a:p>
            <a:pPr marL="0" indent="0">
              <a:buNone/>
            </a:pPr>
            <a:r>
              <a:rPr lang="en-US" sz="2400" dirty="0"/>
              <a:t>•  Measuring tape and/or endotracheal tube insertion depth table •  Tube-securing tape and/or device </a:t>
            </a:r>
          </a:p>
          <a:p>
            <a:pPr marL="0" indent="0">
              <a:buNone/>
            </a:pPr>
            <a:r>
              <a:rPr lang="en-US" sz="2400" dirty="0"/>
              <a:t>•  Scissors  </a:t>
            </a:r>
          </a:p>
          <a:p>
            <a:pPr marL="0" indent="0">
              <a:buNone/>
            </a:pPr>
            <a:r>
              <a:rPr lang="en-US" sz="2400" dirty="0"/>
              <a:t>•  Laryngeal mask (size 1) and 5-mL syringe (have available)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707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E8E67-F85F-4BD3-8B8E-2F539B944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/>
            </a:br>
            <a:r>
              <a:rPr lang="en-US" sz="3600" dirty="0"/>
              <a:t>Equipment Set Up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AC54F-5094-4D80-894A-8B89C4C6D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•  Supplies for peripheral IV access and administering medications </a:t>
            </a:r>
          </a:p>
          <a:p>
            <a:pPr marL="0" indent="0">
              <a:buNone/>
            </a:pPr>
            <a:r>
              <a:rPr lang="en-US" sz="2800" dirty="0"/>
              <a:t>•  Supplies for placing emergency umbilical venous catheter  </a:t>
            </a:r>
          </a:p>
          <a:p>
            <a:pPr marL="0" indent="0">
              <a:buNone/>
            </a:pPr>
            <a:r>
              <a:rPr lang="en-US" sz="2800" dirty="0"/>
              <a:t>•  Electronic cardiac (ECG) monitor leads and ECG monitor </a:t>
            </a:r>
          </a:p>
          <a:p>
            <a:pPr marL="0" indent="0">
              <a:buNone/>
            </a:pPr>
            <a:r>
              <a:rPr lang="en-US" sz="2800" dirty="0"/>
              <a:t>• 1:10,000 (0.1 mg/mL) epinephrine </a:t>
            </a:r>
          </a:p>
          <a:p>
            <a:pPr marL="0" indent="0">
              <a:buNone/>
            </a:pPr>
            <a:r>
              <a:rPr lang="en-US" sz="2800" dirty="0"/>
              <a:t>•  Normal saline </a:t>
            </a:r>
          </a:p>
        </p:txBody>
      </p:sp>
    </p:spTree>
    <p:extLst>
      <p:ext uri="{BB962C8B-B14F-4D97-AF65-F5344CB8AC3E}">
        <p14:creationId xmlns:p14="http://schemas.microsoft.com/office/powerpoint/2010/main" val="421106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9FDB3-45F9-436A-8609-2AC899B18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Maintain Normothermia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E30AC-FF21-44D8-9C84-6F9F33AAF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Goal temperature 36.5-37.5 C</a:t>
            </a:r>
          </a:p>
          <a:p>
            <a:r>
              <a:rPr lang="en-US" sz="2800" dirty="0"/>
              <a:t>Increase room temperature to 74-77 F</a:t>
            </a:r>
          </a:p>
          <a:p>
            <a:pPr marL="0" indent="0">
              <a:buNone/>
            </a:pPr>
            <a:r>
              <a:rPr lang="en-US" sz="2800" dirty="0"/>
              <a:t>•  Place a hat on newborn</a:t>
            </a:r>
          </a:p>
          <a:p>
            <a:pPr marL="0" indent="0">
              <a:buNone/>
            </a:pPr>
            <a:r>
              <a:rPr lang="en-US" sz="2800" dirty="0"/>
              <a:t>• For newborn &lt; 32 weeks gestation, use a thermal mattress and/or plastic wrap</a:t>
            </a:r>
          </a:p>
          <a:p>
            <a:pPr marL="0" indent="0">
              <a:buNone/>
            </a:pPr>
            <a:r>
              <a:rPr lang="en-US" sz="2800" dirty="0"/>
              <a:t>• Consider using temperature probe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03342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E2639-6FCE-4DAC-82F9-D2D4BCB81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Maintain Normothermia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BB961-399A-4D83-B29B-936172172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Hypothermia and hyperthermia are associated with adverse outcomes</a:t>
            </a:r>
          </a:p>
          <a:p>
            <a:r>
              <a:rPr lang="en-US" sz="2800" dirty="0"/>
              <a:t>Hypothermia is associated with respiratory distress, hypoglycemia, infection, intraventricular hemorrhage</a:t>
            </a:r>
          </a:p>
          <a:p>
            <a:r>
              <a:rPr lang="en-US" sz="2800" dirty="0"/>
              <a:t>Hypothermia is associated with increased neonatal mortality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773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98BF9-AC59-4B35-B73A-10F97C982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Newborn Resuscitation Initial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E2787-1AF1-4876-B928-14A349B9B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• Provide warmth to newborn </a:t>
            </a:r>
          </a:p>
          <a:p>
            <a:pPr marL="0" indent="0">
              <a:buNone/>
            </a:pPr>
            <a:r>
              <a:rPr lang="en-US" sz="2800" dirty="0"/>
              <a:t>• Head and neck in neutral “sniffing position”</a:t>
            </a:r>
          </a:p>
          <a:p>
            <a:pPr marL="0" indent="0">
              <a:buNone/>
            </a:pPr>
            <a:r>
              <a:rPr lang="en-US" sz="2800" dirty="0"/>
              <a:t>• Suction if concern for obstruction </a:t>
            </a:r>
          </a:p>
          <a:p>
            <a:pPr marL="0" indent="0">
              <a:buNone/>
            </a:pPr>
            <a:r>
              <a:rPr lang="en-US" sz="2800" dirty="0"/>
              <a:t>• Dry &gt; 32 week infant and plastic wrap &lt;32 week infant </a:t>
            </a:r>
          </a:p>
          <a:p>
            <a:pPr marL="0" indent="0">
              <a:buNone/>
            </a:pPr>
            <a:r>
              <a:rPr lang="en-US" sz="2800" dirty="0"/>
              <a:t>• Stimulate infant </a:t>
            </a:r>
          </a:p>
          <a:p>
            <a:pPr marL="0" indent="0">
              <a:buNone/>
            </a:pPr>
            <a:r>
              <a:rPr lang="en-US" sz="2800" dirty="0"/>
              <a:t>• Perform assessment of breathing</a:t>
            </a:r>
          </a:p>
          <a:p>
            <a:pPr marL="0" indent="0">
              <a:buNone/>
            </a:pPr>
            <a:r>
              <a:rPr lang="en-US" sz="2800" dirty="0"/>
              <a:t>• Apneic or gasping </a:t>
            </a:r>
            <a:r>
              <a:rPr lang="en-US" sz="2800" dirty="0">
                <a:sym typeface="Wingdings" panose="05000000000000000000" pitchFamily="2" charset="2"/>
              </a:rPr>
              <a:t> Start positive pressure ventilation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77125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58B8E-A2B2-4E25-AD86-918E78D8A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Appropriate Sniffing Neutral Position</a:t>
            </a:r>
          </a:p>
        </p:txBody>
      </p:sp>
      <p:pic>
        <p:nvPicPr>
          <p:cNvPr id="5" name="Content Placeholder 4" descr="A person lying on a bed&#10;&#10;Description automatically generated">
            <a:extLst>
              <a:ext uri="{FF2B5EF4-FFF2-40B4-BE49-F238E27FC236}">
                <a16:creationId xmlns:a16="http://schemas.microsoft.com/office/drawing/2014/main" id="{C843DC79-7D82-41DB-89A2-DB978F5CBE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09800"/>
            <a:ext cx="3384309" cy="3000375"/>
          </a:xfr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30AAFA40-EED2-4F85-93AA-FB2A27048C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044" y="2362200"/>
            <a:ext cx="3934062" cy="248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67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035AD-3660-4E2E-8FB1-711D87C96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Heart Rate Assessment via Auscultation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2CF77-EEC2-4FB8-9D09-74B9B2A2C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sz="2800" dirty="0"/>
              <a:t>Traditional umbilical cord method is not reliable</a:t>
            </a:r>
          </a:p>
          <a:p>
            <a:r>
              <a:rPr lang="en-US" sz="2800" dirty="0"/>
              <a:t>Auscultation with stethoscope is preferred but with limited reliability</a:t>
            </a:r>
          </a:p>
          <a:p>
            <a:r>
              <a:rPr lang="en-US" sz="2800" dirty="0"/>
              <a:t>If unclear heart rate and infant is depressed, apply pulse oximeter and/or ECG leads, connect to monitor</a:t>
            </a:r>
          </a:p>
        </p:txBody>
      </p:sp>
      <p:pic>
        <p:nvPicPr>
          <p:cNvPr id="4" name="Picture 3" descr="A picture containing indoor, person, bed, baby&#10;&#10;Description automatically generated">
            <a:extLst>
              <a:ext uri="{FF2B5EF4-FFF2-40B4-BE49-F238E27FC236}">
                <a16:creationId xmlns:a16="http://schemas.microsoft.com/office/drawing/2014/main" id="{7F3BA849-9F41-4C22-AFDB-EE24F7E5EA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572000"/>
            <a:ext cx="3428999" cy="185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47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A82EA-988D-42DE-BE66-D9B6B8FFB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Recommended Oxygen Administration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45AEB-CEDF-4934-8745-DD396ED5B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Liter flow is 10 LPM</a:t>
            </a:r>
          </a:p>
          <a:p>
            <a:r>
              <a:rPr lang="en-US" sz="2800" dirty="0"/>
              <a:t>Initial FiO2=21% for &gt;35 weeks and 30% for &lt;35 weeks gestation</a:t>
            </a:r>
          </a:p>
          <a:p>
            <a:r>
              <a:rPr lang="en-US" sz="2800" dirty="0"/>
              <a:t>Pulse oximeter should be placed on right upper extremity with oxygen administration to guide use</a:t>
            </a:r>
          </a:p>
          <a:p>
            <a:r>
              <a:rPr lang="en-US" sz="2800" dirty="0"/>
              <a:t>100 % FiO2 should be used when chest compressions are administered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686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Conflicts of Interest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 have nothing to disclose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59FAA-FB80-4904-B200-AC4C7E917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Postnatal Oxygen Target Ranges </a:t>
            </a:r>
          </a:p>
        </p:txBody>
      </p:sp>
      <p:pic>
        <p:nvPicPr>
          <p:cNvPr id="4" name="Picture 2" descr="Image result for Picture of NRP oxygen target goals">
            <a:hlinkClick r:id="rId2"/>
            <a:extLst>
              <a:ext uri="{FF2B5EF4-FFF2-40B4-BE49-F238E27FC236}">
                <a16:creationId xmlns:a16="http://schemas.microsoft.com/office/drawing/2014/main" id="{16EE33CD-3BAF-40B6-8A78-7A7D93105E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752599"/>
            <a:ext cx="3962400" cy="433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510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9A6D8-AB90-4FCD-A49A-9EC84C11F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FF0000"/>
                </a:solidFill>
              </a:rPr>
              <a:t>Effective</a:t>
            </a:r>
            <a:r>
              <a:rPr lang="en-US" sz="3600" dirty="0"/>
              <a:t> Ventilation for 30 seconds</a:t>
            </a:r>
          </a:p>
        </p:txBody>
      </p:sp>
      <p:pic>
        <p:nvPicPr>
          <p:cNvPr id="5" name="Content Placeholder 4" descr="A screen shot of a computer&#10;&#10;Description automatically generated">
            <a:extLst>
              <a:ext uri="{FF2B5EF4-FFF2-40B4-BE49-F238E27FC236}">
                <a16:creationId xmlns:a16="http://schemas.microsoft.com/office/drawing/2014/main" id="{1AEB5A10-E6E1-422F-B168-6FEFF78FBF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" t="6541" r="4359" b="31335"/>
          <a:stretch/>
        </p:blipFill>
        <p:spPr>
          <a:xfrm>
            <a:off x="627064" y="1524000"/>
            <a:ext cx="8077201" cy="4343400"/>
          </a:xfrm>
        </p:spPr>
      </p:pic>
    </p:spTree>
    <p:extLst>
      <p:ext uri="{BB962C8B-B14F-4D97-AF65-F5344CB8AC3E}">
        <p14:creationId xmlns:p14="http://schemas.microsoft.com/office/powerpoint/2010/main" val="11178827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655DA-5DCA-4B93-A429-2A9BD2351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Chest Compressions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F8782-2728-4D15-87A9-F521C765E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Indicated if heart less than 60 beats per minute in spite of EFFECTIVE ventilation </a:t>
            </a:r>
          </a:p>
          <a:p>
            <a:pPr marL="0" indent="0">
              <a:buNone/>
            </a:pPr>
            <a:r>
              <a:rPr lang="en-US" sz="2800" dirty="0"/>
              <a:t>• Two thumb technique is recommended</a:t>
            </a:r>
          </a:p>
          <a:p>
            <a:pPr marL="0" indent="0">
              <a:buNone/>
            </a:pPr>
            <a:r>
              <a:rPr lang="en-US" sz="2800" dirty="0"/>
              <a:t>• Three to One compressions to breaths ratio</a:t>
            </a:r>
          </a:p>
          <a:p>
            <a:pPr marL="0" indent="0">
              <a:buNone/>
            </a:pPr>
            <a:r>
              <a:rPr lang="en-US" sz="2800" dirty="0"/>
              <a:t>• Continue for 60 seconds prior to checking HR 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1D52E18-7083-44E2-BB27-72480ECC9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4600" y="4013200"/>
            <a:ext cx="3969684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6041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4144B-0D12-4EEC-A721-91B458E5A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Medications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B4CF8-6647-442D-97F3-ACE076DFD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Epinephrine(1:10,000) IV or IO preferred </a:t>
            </a:r>
          </a:p>
          <a:p>
            <a:r>
              <a:rPr lang="en-US" sz="2800" dirty="0"/>
              <a:t>Endotracheal Epinephrine does not count</a:t>
            </a:r>
          </a:p>
          <a:p>
            <a:r>
              <a:rPr lang="en-US" sz="2800" dirty="0"/>
              <a:t>Normal saline or O negative blood- 10mL/kg bolus</a:t>
            </a:r>
          </a:p>
        </p:txBody>
      </p:sp>
      <p:pic>
        <p:nvPicPr>
          <p:cNvPr id="1026" name="Picture 2" descr="Image result for Picture of 1:10000 epinephrine">
            <a:extLst>
              <a:ext uri="{FF2B5EF4-FFF2-40B4-BE49-F238E27FC236}">
                <a16:creationId xmlns:a16="http://schemas.microsoft.com/office/drawing/2014/main" id="{3FD699D1-4C82-4B65-940E-B044635D8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601428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bottle&#10;&#10;Description automatically generated">
            <a:extLst>
              <a:ext uri="{FF2B5EF4-FFF2-40B4-BE49-F238E27FC236}">
                <a16:creationId xmlns:a16="http://schemas.microsoft.com/office/drawing/2014/main" id="{8EC0DD1A-4EE3-47B3-B88F-D53114DFBC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429001"/>
            <a:ext cx="1752600" cy="3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2788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5E81F-385A-4341-9C0A-A899F7A6F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Importance of Ventilation in NRP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4F130-1051-4E03-8E82-6B2E46784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Ventilation is key to a successful neonatal resuscitation</a:t>
            </a:r>
          </a:p>
          <a:p>
            <a:r>
              <a:rPr lang="en-US" sz="2800" dirty="0"/>
              <a:t>Preparation and teamwork improves success for resuscitation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1800" i="1" dirty="0"/>
              <a:t>Textbook of Neonatal Resuscitation, 7</a:t>
            </a:r>
            <a:r>
              <a:rPr lang="en-US" sz="1800" i="1" baseline="30000" dirty="0"/>
              <a:t>th</a:t>
            </a:r>
            <a:r>
              <a:rPr lang="en-US" sz="1800" i="1" dirty="0"/>
              <a:t> Edition, American Academy of Pediatrics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59190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By the end of this session, learners will be able to:</a:t>
            </a:r>
          </a:p>
          <a:p>
            <a:pPr marL="514350" indent="-514350">
              <a:buFontTx/>
              <a:buAutoNum type="arabicPeriod"/>
            </a:pPr>
            <a:r>
              <a:rPr lang="en-US" sz="2800" dirty="0"/>
              <a:t>Demonstrate the initial steps of newborn resuscitation</a:t>
            </a:r>
          </a:p>
          <a:p>
            <a:pPr marL="514350" indent="-514350">
              <a:buFontTx/>
              <a:buAutoNum type="arabicPeriod"/>
            </a:pPr>
            <a:r>
              <a:rPr lang="en-US" sz="2800" dirty="0"/>
              <a:t>Describe specific considerations for premature newborns</a:t>
            </a:r>
          </a:p>
          <a:p>
            <a:pPr marL="514350" indent="-514350">
              <a:buFontTx/>
              <a:buAutoNum type="arabicPeriod"/>
            </a:pPr>
            <a:r>
              <a:rPr lang="en-US" sz="2800" dirty="0"/>
              <a:t>Describe how neonatal resuscitation differs from resuscitation for other patient populations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309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Neonatal Resuscitation Program(NRP)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American Academy of Pediatrics</a:t>
            </a:r>
          </a:p>
          <a:p>
            <a:pPr marL="0" indent="0">
              <a:buNone/>
            </a:pPr>
            <a:r>
              <a:rPr lang="en-US" sz="2800" dirty="0"/>
              <a:t>	-Simulation is an integral part of provider 	and instructor courses</a:t>
            </a:r>
          </a:p>
          <a:p>
            <a:pPr marL="0" indent="0">
              <a:buNone/>
            </a:pPr>
            <a:r>
              <a:rPr lang="en-US" sz="2800" dirty="0"/>
              <a:t>	-Cognitive assessment with</a:t>
            </a:r>
          </a:p>
          <a:p>
            <a:pPr marL="0" indent="0">
              <a:buNone/>
            </a:pPr>
            <a:r>
              <a:rPr lang="en-US" sz="2800" dirty="0"/>
              <a:t>	 test completion</a:t>
            </a:r>
          </a:p>
          <a:p>
            <a:pPr marL="0" indent="0">
              <a:buNone/>
            </a:pPr>
            <a:r>
              <a:rPr lang="en-US" sz="2800" dirty="0"/>
              <a:t>	-E-sims</a:t>
            </a:r>
          </a:p>
          <a:p>
            <a:pPr marL="0" indent="0">
              <a:buNone/>
            </a:pPr>
            <a:r>
              <a:rPr lang="en-US" sz="2800" dirty="0"/>
              <a:t>	-Skills stations</a:t>
            </a:r>
          </a:p>
          <a:p>
            <a:pPr marL="0" indent="0">
              <a:buNone/>
            </a:pPr>
            <a:r>
              <a:rPr lang="en-US" sz="2800" dirty="0"/>
              <a:t>           -Integrated skills stations</a:t>
            </a:r>
          </a:p>
          <a:p>
            <a:pPr marL="0" indent="0">
              <a:buNone/>
            </a:pPr>
            <a:r>
              <a:rPr lang="en-US" sz="2800" dirty="0"/>
              <a:t>           -</a:t>
            </a:r>
            <a:r>
              <a:rPr lang="en-US" sz="2800"/>
              <a:t>Interdisciplinary mock </a:t>
            </a:r>
            <a:r>
              <a:rPr lang="en-US" sz="2800" dirty="0"/>
              <a:t>codes</a:t>
            </a:r>
          </a:p>
          <a:p>
            <a:pPr marL="0" indent="0">
              <a:buNone/>
            </a:pPr>
            <a:r>
              <a:rPr lang="en-US" sz="2800" dirty="0"/>
              <a:t>	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281234"/>
            <a:ext cx="2743200" cy="355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15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Current NRP Recommendation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Every birth should be attended by a provider trained in NRP(Course renewal very 2 years)</a:t>
            </a:r>
          </a:p>
          <a:p>
            <a:r>
              <a:rPr lang="en-US" sz="2800" dirty="0"/>
              <a:t>4 million annual births in US</a:t>
            </a:r>
          </a:p>
          <a:p>
            <a:r>
              <a:rPr lang="en-US" sz="2800" dirty="0"/>
              <a:t>10% neonates require resuscitation</a:t>
            </a:r>
          </a:p>
          <a:p>
            <a:r>
              <a:rPr lang="en-US" sz="2800" dirty="0"/>
              <a:t>1% neonates-extensive resuscitation</a:t>
            </a:r>
          </a:p>
          <a:p>
            <a:r>
              <a:rPr lang="en-US" sz="2800" dirty="0"/>
              <a:t>Pediatric provider called for “higher risk” deliveries</a:t>
            </a:r>
          </a:p>
        </p:txBody>
      </p:sp>
    </p:spTree>
    <p:extLst>
      <p:ext uri="{BB962C8B-B14F-4D97-AF65-F5344CB8AC3E}">
        <p14:creationId xmlns:p14="http://schemas.microsoft.com/office/powerpoint/2010/main" val="2557118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C4C70F80-999F-4104-8A52-2EA9487375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0" y="-7513"/>
            <a:ext cx="4831834" cy="628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9567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9A9E6EC-6B94-49C6-A109-94A16BC0C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163" y="152400"/>
            <a:ext cx="8224837" cy="6553200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Airway</a:t>
            </a:r>
          </a:p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Place head in “sniffing” position</a:t>
            </a:r>
          </a:p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Suction mouth, then nose.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Breathing</a:t>
            </a:r>
          </a:p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If apneic, gasping, or HR&lt;100bpm, give PPV at 40-60 breaths/min</a:t>
            </a:r>
          </a:p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Listen for rising heart rate for first 15 seconds of PPV</a:t>
            </a:r>
          </a:p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If HR not rising and chest not moving with PPV, do MR SOPA until chest moves with PPV for 30 seconds.</a:t>
            </a:r>
          </a:p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Attach pulse oximeter, consider cardiac monitor.</a:t>
            </a:r>
          </a:p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Intubate or place laryngeal mask and give PPV for 30 seconds prior to starting compressions.</a:t>
            </a:r>
          </a:p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Use CO2 detector after intubation or insertion of laryngeal mask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Circulation</a:t>
            </a:r>
          </a:p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Start compressions if HR is &lt;60 bpm after 30 seconds of PPV with chest movement. Check HR every 60 seconds.</a:t>
            </a:r>
          </a:p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Cardiac monitor is preferred method for assessing HR during CPR.</a:t>
            </a:r>
          </a:p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Give 3 compressions: 1 breath every 2 seconds. Use 100% oxygen.</a:t>
            </a:r>
          </a:p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Compress one-third of the anterior-posterior diameter of the chest.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Drugs</a:t>
            </a:r>
          </a:p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Give epinephrine if HR if &lt;60 bpm after 60 seconds of CPR</a:t>
            </a:r>
          </a:p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Caution: epinephrine dosage is different for ET and IV routes.</a:t>
            </a:r>
          </a:p>
        </p:txBody>
      </p:sp>
    </p:spTree>
    <p:extLst>
      <p:ext uri="{BB962C8B-B14F-4D97-AF65-F5344CB8AC3E}">
        <p14:creationId xmlns:p14="http://schemas.microsoft.com/office/powerpoint/2010/main" val="2432107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F33-B845-4242-9E64-769235F10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Importance of Planning and Set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C57F5-212D-444F-860B-E5C4599B6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Role clarification in team lead and delegation of tasks</a:t>
            </a:r>
          </a:p>
          <a:p>
            <a:r>
              <a:rPr lang="en-US" sz="2800" dirty="0"/>
              <a:t>Make sure important equipment is present and that it is set up</a:t>
            </a:r>
          </a:p>
          <a:p>
            <a:r>
              <a:rPr lang="en-US" sz="2800" dirty="0"/>
              <a:t>Introduce yourself to resuscitation team and speak with family if time allows</a:t>
            </a:r>
          </a:p>
        </p:txBody>
      </p:sp>
    </p:spTree>
    <p:extLst>
      <p:ext uri="{BB962C8B-B14F-4D97-AF65-F5344CB8AC3E}">
        <p14:creationId xmlns:p14="http://schemas.microsoft.com/office/powerpoint/2010/main" val="1808081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A44A2-10AA-46D0-8FDC-1A55FF47F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Equipment Set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91B5C-AEA7-4FF1-9D79-376630DFF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Warming  </a:t>
            </a:r>
          </a:p>
          <a:p>
            <a:r>
              <a:rPr lang="en-US" sz="2800" dirty="0"/>
              <a:t>Preheated warmer</a:t>
            </a:r>
          </a:p>
          <a:p>
            <a:r>
              <a:rPr lang="en-US" sz="2800" dirty="0"/>
              <a:t>DR/OR room temp 74-77⁰ F </a:t>
            </a:r>
          </a:p>
          <a:p>
            <a:r>
              <a:rPr lang="en-US" sz="2800" dirty="0"/>
              <a:t>Warm towels or blankets </a:t>
            </a:r>
          </a:p>
          <a:p>
            <a:pPr marL="0" indent="0">
              <a:buNone/>
            </a:pPr>
            <a:r>
              <a:rPr lang="en-US" sz="2800" dirty="0"/>
              <a:t>•  Temperature sensor and sensor cover</a:t>
            </a:r>
          </a:p>
          <a:p>
            <a:pPr marL="0" indent="0">
              <a:buNone/>
            </a:pPr>
            <a:r>
              <a:rPr lang="en-US" sz="2800" dirty="0"/>
              <a:t>•  Hat  </a:t>
            </a:r>
          </a:p>
          <a:p>
            <a:pPr marL="0" indent="0">
              <a:buNone/>
            </a:pPr>
            <a:r>
              <a:rPr lang="en-US" sz="2800" dirty="0"/>
              <a:t>•  Plastic bag or plastic wrap (&lt;32 weeks’ gestation) </a:t>
            </a:r>
          </a:p>
          <a:p>
            <a:pPr marL="0" indent="0">
              <a:buNone/>
            </a:pPr>
            <a:r>
              <a:rPr lang="en-US" sz="2800" dirty="0"/>
              <a:t>•  Thermal mattress (&lt;32 weeks’ gestation)</a:t>
            </a:r>
          </a:p>
        </p:txBody>
      </p:sp>
      <p:pic>
        <p:nvPicPr>
          <p:cNvPr id="5" name="Picture 4" descr="A picture containing man, table, air, white&#10;&#10;Description automatically generated">
            <a:extLst>
              <a:ext uri="{FF2B5EF4-FFF2-40B4-BE49-F238E27FC236}">
                <a16:creationId xmlns:a16="http://schemas.microsoft.com/office/drawing/2014/main" id="{A6D5624B-8847-446A-853C-98E4778A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2874264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886973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 Slides">
  <a:themeElements>
    <a:clrScheme name="YSM New Brand">
      <a:dk1>
        <a:srgbClr val="000000"/>
      </a:dk1>
      <a:lt1>
        <a:srgbClr val="FFFFFF"/>
      </a:lt1>
      <a:dk2>
        <a:srgbClr val="585858"/>
      </a:dk2>
      <a:lt2>
        <a:srgbClr val="C2C0C0"/>
      </a:lt2>
      <a:accent1>
        <a:srgbClr val="467FCC"/>
      </a:accent1>
      <a:accent2>
        <a:srgbClr val="55A51C"/>
      </a:accent2>
      <a:accent3>
        <a:srgbClr val="80CDE9"/>
      </a:accent3>
      <a:accent4>
        <a:srgbClr val="A098E4"/>
      </a:accent4>
      <a:accent5>
        <a:srgbClr val="F7941D"/>
      </a:accent5>
      <a:accent6>
        <a:srgbClr val="004DA4"/>
      </a:accent6>
      <a:hlink>
        <a:srgbClr val="467FCC"/>
      </a:hlink>
      <a:folHlink>
        <a:srgbClr val="C4DF9B"/>
      </a:folHlink>
    </a:clrScheme>
    <a:fontScheme name="2_New_Blue_YSM_2">
      <a:majorFont>
        <a:latin typeface="Georgia"/>
        <a:ea typeface="Gulim"/>
        <a:cs typeface="Gulim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New_Blue_YSM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_Blue_YSM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_Blue_YSM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_Blue_YSM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_Blue_YSM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_Blue_YSM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Brand Template (06162010)</Template>
  <TotalTime>0</TotalTime>
  <Words>974</Words>
  <Application>Microsoft Macintosh PowerPoint</Application>
  <PresentationFormat>On-screen Show (4:3)</PresentationFormat>
  <Paragraphs>138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Georgia</vt:lpstr>
      <vt:lpstr>Content Slides</vt:lpstr>
      <vt:lpstr>Neonatal Delivery Emergencies </vt:lpstr>
      <vt:lpstr>Conflicts of Interest</vt:lpstr>
      <vt:lpstr>Learning Objectives</vt:lpstr>
      <vt:lpstr>Neonatal Resuscitation Program(NRP)</vt:lpstr>
      <vt:lpstr>Current NRP Recommendation</vt:lpstr>
      <vt:lpstr>PowerPoint Presentation</vt:lpstr>
      <vt:lpstr>PowerPoint Presentation</vt:lpstr>
      <vt:lpstr>Importance of Planning and Set up</vt:lpstr>
      <vt:lpstr>Equipment Set Up</vt:lpstr>
      <vt:lpstr>Equipment Set Up</vt:lpstr>
      <vt:lpstr>Devices for Positive Pressure Administration </vt:lpstr>
      <vt:lpstr>Equipment Set Up</vt:lpstr>
      <vt:lpstr> Equipment Set Up </vt:lpstr>
      <vt:lpstr>Maintain Normothermia </vt:lpstr>
      <vt:lpstr>Maintain Normothermia </vt:lpstr>
      <vt:lpstr>Newborn Resuscitation Initial Steps</vt:lpstr>
      <vt:lpstr>Appropriate Sniffing Neutral Position</vt:lpstr>
      <vt:lpstr>Heart Rate Assessment via Auscultation </vt:lpstr>
      <vt:lpstr>Recommended Oxygen Administration </vt:lpstr>
      <vt:lpstr>Postnatal Oxygen Target Ranges </vt:lpstr>
      <vt:lpstr>Effective Ventilation for 30 seconds</vt:lpstr>
      <vt:lpstr>Chest Compressions </vt:lpstr>
      <vt:lpstr>Medications</vt:lpstr>
      <vt:lpstr>Importance of Ventilation in NRP</vt:lpstr>
    </vt:vector>
  </TitlesOfParts>
  <Company>Yale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Fansler, Justin</dc:creator>
  <cp:lastModifiedBy>Microsoft Office User</cp:lastModifiedBy>
  <cp:revision>184</cp:revision>
  <dcterms:created xsi:type="dcterms:W3CDTF">2010-06-16T21:30:36Z</dcterms:created>
  <dcterms:modified xsi:type="dcterms:W3CDTF">2020-01-08T18:54:12Z</dcterms:modified>
</cp:coreProperties>
</file>