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4" r:id="rId4"/>
  </p:sldMasterIdLst>
  <p:notesMasterIdLst>
    <p:notesMasterId r:id="rId16"/>
  </p:notesMasterIdLst>
  <p:sldIdLst>
    <p:sldId id="258" r:id="rId5"/>
    <p:sldId id="264" r:id="rId6"/>
    <p:sldId id="267" r:id="rId7"/>
    <p:sldId id="263" r:id="rId8"/>
    <p:sldId id="260" r:id="rId9"/>
    <p:sldId id="257" r:id="rId10"/>
    <p:sldId id="261" r:id="rId11"/>
    <p:sldId id="259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0" autoAdjust="0"/>
    <p:restoredTop sz="94660"/>
  </p:normalViewPr>
  <p:slideViewPr>
    <p:cSldViewPr snapToGrid="0">
      <p:cViewPr>
        <p:scale>
          <a:sx n="60" d="100"/>
          <a:sy n="60" d="100"/>
        </p:scale>
        <p:origin x="115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55B0D-1634-496C-B767-CBE56A38C0D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B4C78F-4F8A-4156-9B39-9E9A627933DB}">
      <dgm:prSet phldrT="[Text]"/>
      <dgm:spPr/>
      <dgm:t>
        <a:bodyPr/>
        <a:lstStyle/>
        <a:p>
          <a:r>
            <a:rPr lang="en-US" b="1" dirty="0" smtClean="0"/>
            <a:t>37,773 Victims (33,141 adults/4,632 children)</a:t>
          </a:r>
        </a:p>
      </dgm:t>
    </dgm:pt>
    <dgm:pt modelId="{E125D3A8-DA75-459A-BC85-A4EB0C0A1F05}" type="parTrans" cxnId="{8441789D-8A83-429F-BA2D-A1C12C5F0F45}">
      <dgm:prSet/>
      <dgm:spPr/>
      <dgm:t>
        <a:bodyPr/>
        <a:lstStyle/>
        <a:p>
          <a:endParaRPr lang="en-US"/>
        </a:p>
      </dgm:t>
    </dgm:pt>
    <dgm:pt modelId="{2D00FA13-BD56-49EE-8152-103125439248}" type="sibTrans" cxnId="{8441789D-8A83-429F-BA2D-A1C12C5F0F45}">
      <dgm:prSet/>
      <dgm:spPr/>
      <dgm:t>
        <a:bodyPr/>
        <a:lstStyle/>
        <a:p>
          <a:endParaRPr lang="en-US"/>
        </a:p>
      </dgm:t>
    </dgm:pt>
    <dgm:pt modelId="{00B3C64B-99B1-4D20-989A-E1E14ACF0B74}">
      <dgm:prSet phldrT="[Text]" custT="1"/>
      <dgm:spPr/>
      <dgm:t>
        <a:bodyPr/>
        <a:lstStyle/>
        <a:p>
          <a:r>
            <a:rPr lang="en-US" sz="1300" b="1" dirty="0" smtClean="0"/>
            <a:t>33,711 Calls were received on the Hotline </a:t>
          </a:r>
          <a:r>
            <a:rPr lang="en-US" sz="1100" b="1" dirty="0" smtClean="0"/>
            <a:t>(available 24/7)</a:t>
          </a:r>
          <a:endParaRPr lang="en-US" sz="1100" b="1" dirty="0"/>
        </a:p>
      </dgm:t>
    </dgm:pt>
    <dgm:pt modelId="{9A26033A-DBDC-4DEB-A80E-50E0D3B158B1}" type="parTrans" cxnId="{E80C6791-7633-40FE-8F03-94AF3B737827}">
      <dgm:prSet/>
      <dgm:spPr/>
      <dgm:t>
        <a:bodyPr/>
        <a:lstStyle/>
        <a:p>
          <a:endParaRPr lang="en-US"/>
        </a:p>
      </dgm:t>
    </dgm:pt>
    <dgm:pt modelId="{0C09CE79-1E09-4541-9BE1-C8E6B114EBC1}" type="sibTrans" cxnId="{E80C6791-7633-40FE-8F03-94AF3B737827}">
      <dgm:prSet/>
      <dgm:spPr/>
      <dgm:t>
        <a:bodyPr/>
        <a:lstStyle/>
        <a:p>
          <a:endParaRPr lang="en-US"/>
        </a:p>
      </dgm:t>
    </dgm:pt>
    <dgm:pt modelId="{3D216BF4-7399-4352-BEEC-A4190B7C71B7}">
      <dgm:prSet/>
      <dgm:spPr/>
      <dgm:t>
        <a:bodyPr/>
        <a:lstStyle/>
        <a:p>
          <a:r>
            <a:rPr lang="en-US" b="1" dirty="0" smtClean="0"/>
            <a:t>13 Intimate Partner Homicides (average over last 10 years)</a:t>
          </a:r>
          <a:endParaRPr lang="en-US" b="1" baseline="0" dirty="0" smtClean="0"/>
        </a:p>
      </dgm:t>
    </dgm:pt>
    <dgm:pt modelId="{C1806F46-0058-4F9A-BFC5-2594B3721A96}" type="parTrans" cxnId="{8D3251F1-C05E-4D4C-A5FB-8B9E173BA8C0}">
      <dgm:prSet/>
      <dgm:spPr/>
      <dgm:t>
        <a:bodyPr/>
        <a:lstStyle/>
        <a:p>
          <a:endParaRPr lang="en-US"/>
        </a:p>
      </dgm:t>
    </dgm:pt>
    <dgm:pt modelId="{244E9185-3B66-4DD6-A513-AFA65204F45B}" type="sibTrans" cxnId="{8D3251F1-C05E-4D4C-A5FB-8B9E173BA8C0}">
      <dgm:prSet/>
      <dgm:spPr/>
      <dgm:t>
        <a:bodyPr/>
        <a:lstStyle/>
        <a:p>
          <a:endParaRPr lang="en-US"/>
        </a:p>
      </dgm:t>
    </dgm:pt>
    <dgm:pt modelId="{D1C80869-4E9D-4D56-9895-6EE3B22BC14E}">
      <dgm:prSet/>
      <dgm:spPr/>
      <dgm:t>
        <a:bodyPr/>
        <a:lstStyle/>
        <a:p>
          <a:r>
            <a:rPr lang="en-US" b="1" dirty="0" smtClean="0"/>
            <a:t>2,229 Victims housed in shelter </a:t>
          </a:r>
          <a:endParaRPr lang="en-US" b="1" dirty="0"/>
        </a:p>
      </dgm:t>
    </dgm:pt>
    <dgm:pt modelId="{B2576CB0-02DC-44EE-8381-4F7F311F3620}" type="parTrans" cxnId="{1BD00372-0EB5-4A10-BE98-A957E8A00804}">
      <dgm:prSet/>
      <dgm:spPr/>
      <dgm:t>
        <a:bodyPr/>
        <a:lstStyle/>
        <a:p>
          <a:endParaRPr lang="en-US"/>
        </a:p>
      </dgm:t>
    </dgm:pt>
    <dgm:pt modelId="{E44039AF-DD68-4BC1-948F-7CBFED1E88E1}" type="sibTrans" cxnId="{1BD00372-0EB5-4A10-BE98-A957E8A00804}">
      <dgm:prSet/>
      <dgm:spPr/>
      <dgm:t>
        <a:bodyPr/>
        <a:lstStyle/>
        <a:p>
          <a:endParaRPr lang="en-US"/>
        </a:p>
      </dgm:t>
    </dgm:pt>
    <dgm:pt modelId="{1B75F346-653E-423A-BF89-C51FE7FF2682}">
      <dgm:prSet/>
      <dgm:spPr/>
      <dgm:t>
        <a:bodyPr/>
        <a:lstStyle/>
        <a:p>
          <a:r>
            <a:rPr lang="en-US" b="1" dirty="0" smtClean="0"/>
            <a:t>31,717 Victims received one-on-one counseling</a:t>
          </a:r>
          <a:endParaRPr lang="en-US" b="1" dirty="0"/>
        </a:p>
      </dgm:t>
    </dgm:pt>
    <dgm:pt modelId="{0EC4ACED-1F10-4BFA-BADD-2BD57D0F6962}" type="parTrans" cxnId="{44C69AE2-0082-4648-AF3B-A8776E516694}">
      <dgm:prSet/>
      <dgm:spPr/>
      <dgm:t>
        <a:bodyPr/>
        <a:lstStyle/>
        <a:p>
          <a:endParaRPr lang="en-US"/>
        </a:p>
      </dgm:t>
    </dgm:pt>
    <dgm:pt modelId="{7A3C64D5-9386-42F1-BCD6-A51D8CDFCD8A}" type="sibTrans" cxnId="{44C69AE2-0082-4648-AF3B-A8776E516694}">
      <dgm:prSet/>
      <dgm:spPr/>
      <dgm:t>
        <a:bodyPr/>
        <a:lstStyle/>
        <a:p>
          <a:endParaRPr lang="en-US"/>
        </a:p>
      </dgm:t>
    </dgm:pt>
    <dgm:pt modelId="{3109A59A-7C05-481D-9DC9-758616C13644}">
      <dgm:prSet/>
      <dgm:spPr/>
      <dgm:t>
        <a:bodyPr/>
        <a:lstStyle/>
        <a:p>
          <a:r>
            <a:rPr lang="en-US" b="1" dirty="0" smtClean="0"/>
            <a:t>32,927 Victims received court based services</a:t>
          </a:r>
          <a:endParaRPr lang="en-US" b="1" dirty="0"/>
        </a:p>
      </dgm:t>
    </dgm:pt>
    <dgm:pt modelId="{DCEFA763-0779-4500-ABB9-F0867A27A4BA}" type="parTrans" cxnId="{C2146D70-7F92-45A0-97FA-056E9670BF19}">
      <dgm:prSet/>
      <dgm:spPr/>
      <dgm:t>
        <a:bodyPr/>
        <a:lstStyle/>
        <a:p>
          <a:endParaRPr lang="en-US"/>
        </a:p>
      </dgm:t>
    </dgm:pt>
    <dgm:pt modelId="{4107C543-B01F-4136-B4F6-BEBE7C78BD64}" type="sibTrans" cxnId="{C2146D70-7F92-45A0-97FA-056E9670BF19}">
      <dgm:prSet/>
      <dgm:spPr/>
      <dgm:t>
        <a:bodyPr/>
        <a:lstStyle/>
        <a:p>
          <a:endParaRPr lang="en-US"/>
        </a:p>
      </dgm:t>
    </dgm:pt>
    <dgm:pt modelId="{E8005210-6AFF-4DF0-82C4-DB1183FA2F75}" type="pres">
      <dgm:prSet presAssocID="{95355B0D-1634-496C-B767-CBE56A38C0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2B248-EAFD-430E-8AC2-C0F9F1E06D11}" type="pres">
      <dgm:prSet presAssocID="{0CB4C78F-4F8A-4156-9B39-9E9A627933DB}" presName="composite" presStyleCnt="0"/>
      <dgm:spPr/>
      <dgm:t>
        <a:bodyPr/>
        <a:lstStyle/>
        <a:p>
          <a:endParaRPr lang="en-US"/>
        </a:p>
      </dgm:t>
    </dgm:pt>
    <dgm:pt modelId="{32D64E7C-32FB-4F2C-A105-42B7D474B7DB}" type="pres">
      <dgm:prSet presAssocID="{0CB4C78F-4F8A-4156-9B39-9E9A627933DB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en-US"/>
        </a:p>
      </dgm:t>
    </dgm:pt>
    <dgm:pt modelId="{BAD17278-F6B4-4845-A4D0-90123D897FF2}" type="pres">
      <dgm:prSet presAssocID="{0CB4C78F-4F8A-4156-9B39-9E9A627933D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18D44-9A57-44DC-B51B-F3740E555977}" type="pres">
      <dgm:prSet presAssocID="{2D00FA13-BD56-49EE-8152-103125439248}" presName="spacing" presStyleCnt="0"/>
      <dgm:spPr/>
      <dgm:t>
        <a:bodyPr/>
        <a:lstStyle/>
        <a:p>
          <a:endParaRPr lang="en-US"/>
        </a:p>
      </dgm:t>
    </dgm:pt>
    <dgm:pt modelId="{847B8E96-2B5F-4AE4-944D-7E57D0225FDA}" type="pres">
      <dgm:prSet presAssocID="{00B3C64B-99B1-4D20-989A-E1E14ACF0B74}" presName="composite" presStyleCnt="0"/>
      <dgm:spPr/>
      <dgm:t>
        <a:bodyPr/>
        <a:lstStyle/>
        <a:p>
          <a:endParaRPr lang="en-US"/>
        </a:p>
      </dgm:t>
    </dgm:pt>
    <dgm:pt modelId="{297994D9-7CF5-45C5-B61D-7DE513C8B2F3}" type="pres">
      <dgm:prSet presAssocID="{00B3C64B-99B1-4D20-989A-E1E14ACF0B74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en-US"/>
        </a:p>
      </dgm:t>
    </dgm:pt>
    <dgm:pt modelId="{99078989-3B4D-4ED8-AFE6-161FD70581B8}" type="pres">
      <dgm:prSet presAssocID="{00B3C64B-99B1-4D20-989A-E1E14ACF0B7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76824-98DC-466C-8C30-8A97E499D794}" type="pres">
      <dgm:prSet presAssocID="{0C09CE79-1E09-4541-9BE1-C8E6B114EBC1}" presName="spacing" presStyleCnt="0"/>
      <dgm:spPr/>
      <dgm:t>
        <a:bodyPr/>
        <a:lstStyle/>
        <a:p>
          <a:endParaRPr lang="en-US"/>
        </a:p>
      </dgm:t>
    </dgm:pt>
    <dgm:pt modelId="{9234EE7B-ADE6-48E8-A85E-2065C751BE81}" type="pres">
      <dgm:prSet presAssocID="{3109A59A-7C05-481D-9DC9-758616C13644}" presName="composite" presStyleCnt="0"/>
      <dgm:spPr/>
      <dgm:t>
        <a:bodyPr/>
        <a:lstStyle/>
        <a:p>
          <a:endParaRPr lang="en-US"/>
        </a:p>
      </dgm:t>
    </dgm:pt>
    <dgm:pt modelId="{8D8E5FC5-A39B-468C-9A10-A4DC8E860A6A}" type="pres">
      <dgm:prSet presAssocID="{3109A59A-7C05-481D-9DC9-758616C13644}" presName="imgShp" presStyleLbl="f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FAF099-19C0-45B0-A9D6-1B7A0875D976}" type="pres">
      <dgm:prSet presAssocID="{3109A59A-7C05-481D-9DC9-758616C13644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EAD64-B049-4D50-BC85-A97A3AF9CD2B}" type="pres">
      <dgm:prSet presAssocID="{4107C543-B01F-4136-B4F6-BEBE7C78BD64}" presName="spacing" presStyleCnt="0"/>
      <dgm:spPr/>
      <dgm:t>
        <a:bodyPr/>
        <a:lstStyle/>
        <a:p>
          <a:endParaRPr lang="en-US"/>
        </a:p>
      </dgm:t>
    </dgm:pt>
    <dgm:pt modelId="{5057820E-884C-40C1-8E6A-469944AAFFB8}" type="pres">
      <dgm:prSet presAssocID="{1B75F346-653E-423A-BF89-C51FE7FF2682}" presName="composite" presStyleCnt="0"/>
      <dgm:spPr/>
      <dgm:t>
        <a:bodyPr/>
        <a:lstStyle/>
        <a:p>
          <a:endParaRPr lang="en-US"/>
        </a:p>
      </dgm:t>
    </dgm:pt>
    <dgm:pt modelId="{1BD5A2FD-4EF6-44AB-8F2E-22D740ECDFB4}" type="pres">
      <dgm:prSet presAssocID="{1B75F346-653E-423A-BF89-C51FE7FF2682}" presName="imgShp" presStyleLbl="fgImgPlace1" presStyleIdx="3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F01CF4-4E23-4A4D-A0B7-EFE549167071}" type="pres">
      <dgm:prSet presAssocID="{1B75F346-653E-423A-BF89-C51FE7FF268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34BBA-92D3-42CA-8DE7-306D5EEA3FE2}" type="pres">
      <dgm:prSet presAssocID="{7A3C64D5-9386-42F1-BCD6-A51D8CDFCD8A}" presName="spacing" presStyleCnt="0"/>
      <dgm:spPr/>
      <dgm:t>
        <a:bodyPr/>
        <a:lstStyle/>
        <a:p>
          <a:endParaRPr lang="en-US"/>
        </a:p>
      </dgm:t>
    </dgm:pt>
    <dgm:pt modelId="{5EBB07B8-06D3-4C46-9702-7CCA7CF88280}" type="pres">
      <dgm:prSet presAssocID="{D1C80869-4E9D-4D56-9895-6EE3B22BC14E}" presName="composite" presStyleCnt="0"/>
      <dgm:spPr/>
      <dgm:t>
        <a:bodyPr/>
        <a:lstStyle/>
        <a:p>
          <a:endParaRPr lang="en-US"/>
        </a:p>
      </dgm:t>
    </dgm:pt>
    <dgm:pt modelId="{5CB75E64-FD58-4EDD-9251-9EB7F65C0E63}" type="pres">
      <dgm:prSet presAssocID="{D1C80869-4E9D-4D56-9895-6EE3B22BC14E}" presName="imgShp" presStyleLbl="fgImgPlace1" presStyleIdx="4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F757DB-4757-4BCA-8FFB-CD7479159C66}" type="pres">
      <dgm:prSet presAssocID="{D1C80869-4E9D-4D56-9895-6EE3B22BC14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AD784-5256-44F6-800B-34D6FCDF1689}" type="pres">
      <dgm:prSet presAssocID="{E44039AF-DD68-4BC1-948F-7CBFED1E88E1}" presName="spacing" presStyleCnt="0"/>
      <dgm:spPr/>
      <dgm:t>
        <a:bodyPr/>
        <a:lstStyle/>
        <a:p>
          <a:endParaRPr lang="en-US"/>
        </a:p>
      </dgm:t>
    </dgm:pt>
    <dgm:pt modelId="{62A8B2E8-8BA5-49A4-ADC4-623748AA756E}" type="pres">
      <dgm:prSet presAssocID="{3D216BF4-7399-4352-BEEC-A4190B7C71B7}" presName="composite" presStyleCnt="0"/>
      <dgm:spPr/>
      <dgm:t>
        <a:bodyPr/>
        <a:lstStyle/>
        <a:p>
          <a:endParaRPr lang="en-US"/>
        </a:p>
      </dgm:t>
    </dgm:pt>
    <dgm:pt modelId="{0EF7EB3F-581E-4907-8818-0D45BAAB49A7}" type="pres">
      <dgm:prSet presAssocID="{3D216BF4-7399-4352-BEEC-A4190B7C71B7}" presName="imgShp" presStyleLbl="fgImgPlace1" presStyleIdx="5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4AAF69-599E-4EDF-8433-4BEEA62054B5}" type="pres">
      <dgm:prSet presAssocID="{3D216BF4-7399-4352-BEEC-A4190B7C71B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B2F64-8288-4AF4-8AEA-3637E03CA6EB}" type="presOf" srcId="{3D216BF4-7399-4352-BEEC-A4190B7C71B7}" destId="{C24AAF69-599E-4EDF-8433-4BEEA62054B5}" srcOrd="0" destOrd="0" presId="urn:microsoft.com/office/officeart/2005/8/layout/vList3"/>
    <dgm:cxn modelId="{8D3251F1-C05E-4D4C-A5FB-8B9E173BA8C0}" srcId="{95355B0D-1634-496C-B767-CBE56A38C0D3}" destId="{3D216BF4-7399-4352-BEEC-A4190B7C71B7}" srcOrd="5" destOrd="0" parTransId="{C1806F46-0058-4F9A-BFC5-2594B3721A96}" sibTransId="{244E9185-3B66-4DD6-A513-AFA65204F45B}"/>
    <dgm:cxn modelId="{85B569DA-3551-44AB-9F7C-5856CD4EBE22}" type="presOf" srcId="{00B3C64B-99B1-4D20-989A-E1E14ACF0B74}" destId="{99078989-3B4D-4ED8-AFE6-161FD70581B8}" srcOrd="0" destOrd="0" presId="urn:microsoft.com/office/officeart/2005/8/layout/vList3"/>
    <dgm:cxn modelId="{C2146D70-7F92-45A0-97FA-056E9670BF19}" srcId="{95355B0D-1634-496C-B767-CBE56A38C0D3}" destId="{3109A59A-7C05-481D-9DC9-758616C13644}" srcOrd="2" destOrd="0" parTransId="{DCEFA763-0779-4500-ABB9-F0867A27A4BA}" sibTransId="{4107C543-B01F-4136-B4F6-BEBE7C78BD64}"/>
    <dgm:cxn modelId="{9A4E1B5A-C66C-405C-8D61-7D5402A1630C}" type="presOf" srcId="{1B75F346-653E-423A-BF89-C51FE7FF2682}" destId="{1AF01CF4-4E23-4A4D-A0B7-EFE549167071}" srcOrd="0" destOrd="0" presId="urn:microsoft.com/office/officeart/2005/8/layout/vList3"/>
    <dgm:cxn modelId="{E80C6791-7633-40FE-8F03-94AF3B737827}" srcId="{95355B0D-1634-496C-B767-CBE56A38C0D3}" destId="{00B3C64B-99B1-4D20-989A-E1E14ACF0B74}" srcOrd="1" destOrd="0" parTransId="{9A26033A-DBDC-4DEB-A80E-50E0D3B158B1}" sibTransId="{0C09CE79-1E09-4541-9BE1-C8E6B114EBC1}"/>
    <dgm:cxn modelId="{8441789D-8A83-429F-BA2D-A1C12C5F0F45}" srcId="{95355B0D-1634-496C-B767-CBE56A38C0D3}" destId="{0CB4C78F-4F8A-4156-9B39-9E9A627933DB}" srcOrd="0" destOrd="0" parTransId="{E125D3A8-DA75-459A-BC85-A4EB0C0A1F05}" sibTransId="{2D00FA13-BD56-49EE-8152-103125439248}"/>
    <dgm:cxn modelId="{AFBDDACC-2F46-4B95-BB1D-A6B911E07837}" type="presOf" srcId="{3109A59A-7C05-481D-9DC9-758616C13644}" destId="{69FAF099-19C0-45B0-A9D6-1B7A0875D976}" srcOrd="0" destOrd="0" presId="urn:microsoft.com/office/officeart/2005/8/layout/vList3"/>
    <dgm:cxn modelId="{860A10EA-175C-4EDC-B83A-EF76EEADBF85}" type="presOf" srcId="{95355B0D-1634-496C-B767-CBE56A38C0D3}" destId="{E8005210-6AFF-4DF0-82C4-DB1183FA2F75}" srcOrd="0" destOrd="0" presId="urn:microsoft.com/office/officeart/2005/8/layout/vList3"/>
    <dgm:cxn modelId="{5134D9AF-F21D-45BA-B1F3-B463646DC940}" type="presOf" srcId="{D1C80869-4E9D-4D56-9895-6EE3B22BC14E}" destId="{3AF757DB-4757-4BCA-8FFB-CD7479159C66}" srcOrd="0" destOrd="0" presId="urn:microsoft.com/office/officeart/2005/8/layout/vList3"/>
    <dgm:cxn modelId="{1BD00372-0EB5-4A10-BE98-A957E8A00804}" srcId="{95355B0D-1634-496C-B767-CBE56A38C0D3}" destId="{D1C80869-4E9D-4D56-9895-6EE3B22BC14E}" srcOrd="4" destOrd="0" parTransId="{B2576CB0-02DC-44EE-8381-4F7F311F3620}" sibTransId="{E44039AF-DD68-4BC1-948F-7CBFED1E88E1}"/>
    <dgm:cxn modelId="{44C69AE2-0082-4648-AF3B-A8776E516694}" srcId="{95355B0D-1634-496C-B767-CBE56A38C0D3}" destId="{1B75F346-653E-423A-BF89-C51FE7FF2682}" srcOrd="3" destOrd="0" parTransId="{0EC4ACED-1F10-4BFA-BADD-2BD57D0F6962}" sibTransId="{7A3C64D5-9386-42F1-BCD6-A51D8CDFCD8A}"/>
    <dgm:cxn modelId="{CA09EE21-6524-48CB-97C6-D8C1677D88BC}" type="presOf" srcId="{0CB4C78F-4F8A-4156-9B39-9E9A627933DB}" destId="{BAD17278-F6B4-4845-A4D0-90123D897FF2}" srcOrd="0" destOrd="0" presId="urn:microsoft.com/office/officeart/2005/8/layout/vList3"/>
    <dgm:cxn modelId="{015C8155-4E8A-4618-B8DF-7EAD7CBB2722}" type="presParOf" srcId="{E8005210-6AFF-4DF0-82C4-DB1183FA2F75}" destId="{7822B248-EAFD-430E-8AC2-C0F9F1E06D11}" srcOrd="0" destOrd="0" presId="urn:microsoft.com/office/officeart/2005/8/layout/vList3"/>
    <dgm:cxn modelId="{8A7D1BC4-455B-499E-A0C0-4B5410204DE2}" type="presParOf" srcId="{7822B248-EAFD-430E-8AC2-C0F9F1E06D11}" destId="{32D64E7C-32FB-4F2C-A105-42B7D474B7DB}" srcOrd="0" destOrd="0" presId="urn:microsoft.com/office/officeart/2005/8/layout/vList3"/>
    <dgm:cxn modelId="{4930335A-E9E4-4DDD-9F09-F7B53357EA86}" type="presParOf" srcId="{7822B248-EAFD-430E-8AC2-C0F9F1E06D11}" destId="{BAD17278-F6B4-4845-A4D0-90123D897FF2}" srcOrd="1" destOrd="0" presId="urn:microsoft.com/office/officeart/2005/8/layout/vList3"/>
    <dgm:cxn modelId="{F1309D07-8E2E-4DFC-BA7E-B0DFF553DE6B}" type="presParOf" srcId="{E8005210-6AFF-4DF0-82C4-DB1183FA2F75}" destId="{21B18D44-9A57-44DC-B51B-F3740E555977}" srcOrd="1" destOrd="0" presId="urn:microsoft.com/office/officeart/2005/8/layout/vList3"/>
    <dgm:cxn modelId="{4B744F2C-0B1B-4574-B06E-9417F8C9FFE7}" type="presParOf" srcId="{E8005210-6AFF-4DF0-82C4-DB1183FA2F75}" destId="{847B8E96-2B5F-4AE4-944D-7E57D0225FDA}" srcOrd="2" destOrd="0" presId="urn:microsoft.com/office/officeart/2005/8/layout/vList3"/>
    <dgm:cxn modelId="{F92CBA7F-4C53-4ECA-B502-8A0C3CC174FE}" type="presParOf" srcId="{847B8E96-2B5F-4AE4-944D-7E57D0225FDA}" destId="{297994D9-7CF5-45C5-B61D-7DE513C8B2F3}" srcOrd="0" destOrd="0" presId="urn:microsoft.com/office/officeart/2005/8/layout/vList3"/>
    <dgm:cxn modelId="{FD3DBA89-F45E-46C4-A853-D427624DB52F}" type="presParOf" srcId="{847B8E96-2B5F-4AE4-944D-7E57D0225FDA}" destId="{99078989-3B4D-4ED8-AFE6-161FD70581B8}" srcOrd="1" destOrd="0" presId="urn:microsoft.com/office/officeart/2005/8/layout/vList3"/>
    <dgm:cxn modelId="{04EE11E2-47BB-473B-AEF7-1E981F9066DD}" type="presParOf" srcId="{E8005210-6AFF-4DF0-82C4-DB1183FA2F75}" destId="{A4E76824-98DC-466C-8C30-8A97E499D794}" srcOrd="3" destOrd="0" presId="urn:microsoft.com/office/officeart/2005/8/layout/vList3"/>
    <dgm:cxn modelId="{78D02A5E-C884-498C-91D3-50319EBF0663}" type="presParOf" srcId="{E8005210-6AFF-4DF0-82C4-DB1183FA2F75}" destId="{9234EE7B-ADE6-48E8-A85E-2065C751BE81}" srcOrd="4" destOrd="0" presId="urn:microsoft.com/office/officeart/2005/8/layout/vList3"/>
    <dgm:cxn modelId="{6A0766F3-580C-4C8D-B6D3-BB3A5338EB18}" type="presParOf" srcId="{9234EE7B-ADE6-48E8-A85E-2065C751BE81}" destId="{8D8E5FC5-A39B-468C-9A10-A4DC8E860A6A}" srcOrd="0" destOrd="0" presId="urn:microsoft.com/office/officeart/2005/8/layout/vList3"/>
    <dgm:cxn modelId="{0792948F-F7E4-48B4-943D-24CB5203A714}" type="presParOf" srcId="{9234EE7B-ADE6-48E8-A85E-2065C751BE81}" destId="{69FAF099-19C0-45B0-A9D6-1B7A0875D976}" srcOrd="1" destOrd="0" presId="urn:microsoft.com/office/officeart/2005/8/layout/vList3"/>
    <dgm:cxn modelId="{891FE8D0-783B-47C3-B3B2-823B142D3382}" type="presParOf" srcId="{E8005210-6AFF-4DF0-82C4-DB1183FA2F75}" destId="{2EAEAD64-B049-4D50-BC85-A97A3AF9CD2B}" srcOrd="5" destOrd="0" presId="urn:microsoft.com/office/officeart/2005/8/layout/vList3"/>
    <dgm:cxn modelId="{21F9EAE9-0990-4C74-B85C-96D0A181AE69}" type="presParOf" srcId="{E8005210-6AFF-4DF0-82C4-DB1183FA2F75}" destId="{5057820E-884C-40C1-8E6A-469944AAFFB8}" srcOrd="6" destOrd="0" presId="urn:microsoft.com/office/officeart/2005/8/layout/vList3"/>
    <dgm:cxn modelId="{4F9F7233-C823-49AF-81DE-1D0FE35C2034}" type="presParOf" srcId="{5057820E-884C-40C1-8E6A-469944AAFFB8}" destId="{1BD5A2FD-4EF6-44AB-8F2E-22D740ECDFB4}" srcOrd="0" destOrd="0" presId="urn:microsoft.com/office/officeart/2005/8/layout/vList3"/>
    <dgm:cxn modelId="{E1E4092F-D682-40EF-849D-AC8E4FB65D0F}" type="presParOf" srcId="{5057820E-884C-40C1-8E6A-469944AAFFB8}" destId="{1AF01CF4-4E23-4A4D-A0B7-EFE549167071}" srcOrd="1" destOrd="0" presId="urn:microsoft.com/office/officeart/2005/8/layout/vList3"/>
    <dgm:cxn modelId="{DCA0C504-D234-42B4-B545-07311AFBFE5D}" type="presParOf" srcId="{E8005210-6AFF-4DF0-82C4-DB1183FA2F75}" destId="{61034BBA-92D3-42CA-8DE7-306D5EEA3FE2}" srcOrd="7" destOrd="0" presId="urn:microsoft.com/office/officeart/2005/8/layout/vList3"/>
    <dgm:cxn modelId="{E70439FF-DB17-4A0E-8A47-8225A7B964E9}" type="presParOf" srcId="{E8005210-6AFF-4DF0-82C4-DB1183FA2F75}" destId="{5EBB07B8-06D3-4C46-9702-7CCA7CF88280}" srcOrd="8" destOrd="0" presId="urn:microsoft.com/office/officeart/2005/8/layout/vList3"/>
    <dgm:cxn modelId="{51B0B19E-A034-47A5-A6B2-AD6D833698D9}" type="presParOf" srcId="{5EBB07B8-06D3-4C46-9702-7CCA7CF88280}" destId="{5CB75E64-FD58-4EDD-9251-9EB7F65C0E63}" srcOrd="0" destOrd="0" presId="urn:microsoft.com/office/officeart/2005/8/layout/vList3"/>
    <dgm:cxn modelId="{AB4E23CA-0ABD-4B93-A9BD-37AB1288E28A}" type="presParOf" srcId="{5EBB07B8-06D3-4C46-9702-7CCA7CF88280}" destId="{3AF757DB-4757-4BCA-8FFB-CD7479159C66}" srcOrd="1" destOrd="0" presId="urn:microsoft.com/office/officeart/2005/8/layout/vList3"/>
    <dgm:cxn modelId="{6D2954B3-827B-471A-9553-95330B5BAC0D}" type="presParOf" srcId="{E8005210-6AFF-4DF0-82C4-DB1183FA2F75}" destId="{641AD784-5256-44F6-800B-34D6FCDF1689}" srcOrd="9" destOrd="0" presId="urn:microsoft.com/office/officeart/2005/8/layout/vList3"/>
    <dgm:cxn modelId="{E558752B-442E-46BD-8525-772A5AF5C83D}" type="presParOf" srcId="{E8005210-6AFF-4DF0-82C4-DB1183FA2F75}" destId="{62A8B2E8-8BA5-49A4-ADC4-623748AA756E}" srcOrd="10" destOrd="0" presId="urn:microsoft.com/office/officeart/2005/8/layout/vList3"/>
    <dgm:cxn modelId="{74837BE7-1587-460D-9A72-6CE511F485BF}" type="presParOf" srcId="{62A8B2E8-8BA5-49A4-ADC4-623748AA756E}" destId="{0EF7EB3F-581E-4907-8818-0D45BAAB49A7}" srcOrd="0" destOrd="0" presId="urn:microsoft.com/office/officeart/2005/8/layout/vList3"/>
    <dgm:cxn modelId="{6A81281B-19E9-4A9A-A612-9E77ADBDCA9E}" type="presParOf" srcId="{62A8B2E8-8BA5-49A4-ADC4-623748AA756E}" destId="{C24AAF69-599E-4EDF-8433-4BEEA62054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17278-F6B4-4845-A4D0-90123D897FF2}">
      <dsp:nvSpPr>
        <dsp:cNvPr id="0" name=""/>
        <dsp:cNvSpPr/>
      </dsp:nvSpPr>
      <dsp:spPr>
        <a:xfrm rot="10800000">
          <a:off x="1567929" y="1680"/>
          <a:ext cx="5678043" cy="5509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37,773 Victims (33,141 adults/4,632 children)</a:t>
          </a:r>
        </a:p>
      </dsp:txBody>
      <dsp:txXfrm rot="10800000">
        <a:off x="1705675" y="1680"/>
        <a:ext cx="5540297" cy="550983"/>
      </dsp:txXfrm>
    </dsp:sp>
    <dsp:sp modelId="{32D64E7C-32FB-4F2C-A105-42B7D474B7DB}">
      <dsp:nvSpPr>
        <dsp:cNvPr id="0" name=""/>
        <dsp:cNvSpPr/>
      </dsp:nvSpPr>
      <dsp:spPr>
        <a:xfrm>
          <a:off x="1292437" y="1680"/>
          <a:ext cx="550983" cy="5509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78989-3B4D-4ED8-AFE6-161FD70581B8}">
      <dsp:nvSpPr>
        <dsp:cNvPr id="0" name=""/>
        <dsp:cNvSpPr/>
      </dsp:nvSpPr>
      <dsp:spPr>
        <a:xfrm rot="10800000">
          <a:off x="1567929" y="717136"/>
          <a:ext cx="5678043" cy="5509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33,711 Calls were received on the Hotline </a:t>
          </a:r>
          <a:r>
            <a:rPr lang="en-US" sz="1100" b="1" kern="1200" dirty="0" smtClean="0"/>
            <a:t>(available 24/7)</a:t>
          </a:r>
          <a:endParaRPr lang="en-US" sz="1100" b="1" kern="1200" dirty="0"/>
        </a:p>
      </dsp:txBody>
      <dsp:txXfrm rot="10800000">
        <a:off x="1705675" y="717136"/>
        <a:ext cx="5540297" cy="550983"/>
      </dsp:txXfrm>
    </dsp:sp>
    <dsp:sp modelId="{297994D9-7CF5-45C5-B61D-7DE513C8B2F3}">
      <dsp:nvSpPr>
        <dsp:cNvPr id="0" name=""/>
        <dsp:cNvSpPr/>
      </dsp:nvSpPr>
      <dsp:spPr>
        <a:xfrm>
          <a:off x="1292437" y="717136"/>
          <a:ext cx="550983" cy="5509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F099-19C0-45B0-A9D6-1B7A0875D976}">
      <dsp:nvSpPr>
        <dsp:cNvPr id="0" name=""/>
        <dsp:cNvSpPr/>
      </dsp:nvSpPr>
      <dsp:spPr>
        <a:xfrm rot="10800000">
          <a:off x="1567929" y="1432593"/>
          <a:ext cx="5678043" cy="5509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32,927 Victims received court based services</a:t>
          </a:r>
          <a:endParaRPr lang="en-US" sz="1600" b="1" kern="1200" dirty="0"/>
        </a:p>
      </dsp:txBody>
      <dsp:txXfrm rot="10800000">
        <a:off x="1705675" y="1432593"/>
        <a:ext cx="5540297" cy="550983"/>
      </dsp:txXfrm>
    </dsp:sp>
    <dsp:sp modelId="{8D8E5FC5-A39B-468C-9A10-A4DC8E860A6A}">
      <dsp:nvSpPr>
        <dsp:cNvPr id="0" name=""/>
        <dsp:cNvSpPr/>
      </dsp:nvSpPr>
      <dsp:spPr>
        <a:xfrm>
          <a:off x="1292437" y="1432593"/>
          <a:ext cx="550983" cy="5509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01CF4-4E23-4A4D-A0B7-EFE549167071}">
      <dsp:nvSpPr>
        <dsp:cNvPr id="0" name=""/>
        <dsp:cNvSpPr/>
      </dsp:nvSpPr>
      <dsp:spPr>
        <a:xfrm rot="10800000">
          <a:off x="1567929" y="2148050"/>
          <a:ext cx="5678043" cy="5509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31,717 Victims received one-on-one counseling</a:t>
          </a:r>
          <a:endParaRPr lang="en-US" sz="1600" b="1" kern="1200" dirty="0"/>
        </a:p>
      </dsp:txBody>
      <dsp:txXfrm rot="10800000">
        <a:off x="1705675" y="2148050"/>
        <a:ext cx="5540297" cy="550983"/>
      </dsp:txXfrm>
    </dsp:sp>
    <dsp:sp modelId="{1BD5A2FD-4EF6-44AB-8F2E-22D740ECDFB4}">
      <dsp:nvSpPr>
        <dsp:cNvPr id="0" name=""/>
        <dsp:cNvSpPr/>
      </dsp:nvSpPr>
      <dsp:spPr>
        <a:xfrm>
          <a:off x="1292437" y="2148050"/>
          <a:ext cx="550983" cy="5509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757DB-4757-4BCA-8FFB-CD7479159C66}">
      <dsp:nvSpPr>
        <dsp:cNvPr id="0" name=""/>
        <dsp:cNvSpPr/>
      </dsp:nvSpPr>
      <dsp:spPr>
        <a:xfrm rot="10800000">
          <a:off x="1567929" y="2863507"/>
          <a:ext cx="5678043" cy="5509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2,229 Victims housed in shelter </a:t>
          </a:r>
          <a:endParaRPr lang="en-US" sz="1600" b="1" kern="1200" dirty="0"/>
        </a:p>
      </dsp:txBody>
      <dsp:txXfrm rot="10800000">
        <a:off x="1705675" y="2863507"/>
        <a:ext cx="5540297" cy="550983"/>
      </dsp:txXfrm>
    </dsp:sp>
    <dsp:sp modelId="{5CB75E64-FD58-4EDD-9251-9EB7F65C0E63}">
      <dsp:nvSpPr>
        <dsp:cNvPr id="0" name=""/>
        <dsp:cNvSpPr/>
      </dsp:nvSpPr>
      <dsp:spPr>
        <a:xfrm>
          <a:off x="1292437" y="2863507"/>
          <a:ext cx="550983" cy="5509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AAF69-599E-4EDF-8433-4BEEA62054B5}">
      <dsp:nvSpPr>
        <dsp:cNvPr id="0" name=""/>
        <dsp:cNvSpPr/>
      </dsp:nvSpPr>
      <dsp:spPr>
        <a:xfrm rot="10800000">
          <a:off x="1567929" y="3578963"/>
          <a:ext cx="5678043" cy="5509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6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13 Intimate Partner Homicides (average over last 10 years)</a:t>
          </a:r>
          <a:endParaRPr lang="en-US" sz="1600" b="1" kern="1200" baseline="0" dirty="0" smtClean="0"/>
        </a:p>
      </dsp:txBody>
      <dsp:txXfrm rot="10800000">
        <a:off x="1705675" y="3578963"/>
        <a:ext cx="5540297" cy="550983"/>
      </dsp:txXfrm>
    </dsp:sp>
    <dsp:sp modelId="{0EF7EB3F-581E-4907-8818-0D45BAAB49A7}">
      <dsp:nvSpPr>
        <dsp:cNvPr id="0" name=""/>
        <dsp:cNvSpPr/>
      </dsp:nvSpPr>
      <dsp:spPr>
        <a:xfrm>
          <a:off x="1292437" y="3578963"/>
          <a:ext cx="550983" cy="5509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17E71-7D15-43A7-A6D4-F54DF2B7CD4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5044-4759-4BED-8E8F-5C682193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cadv.org/newsletter-signup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tcadv.org/projects-initiatives/health-professional-outreach/" TargetMode="External"/><Relationship Id="rId4" Type="http://schemas.openxmlformats.org/officeDocument/2006/relationships/hyperlink" Target="https://www.facebook.com/CTCoalitionAgainstDomesticViolenc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6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C0D5-E167-49E8-91FE-89CAFF867A0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3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325E"/>
                </a:solidFill>
                <a:hlinkClick r:id="rId3"/>
              </a:rPr>
              <a:t>CCADV Newsletter</a:t>
            </a:r>
          </a:p>
          <a:p>
            <a:r>
              <a:rPr lang="en-US" dirty="0" smtClean="0">
                <a:solidFill>
                  <a:srgbClr val="53325E"/>
                </a:solidFill>
                <a:hlinkClick r:id="rId4"/>
              </a:rPr>
              <a:t>CCADV Facebook Updates</a:t>
            </a:r>
            <a:endParaRPr lang="en-US" dirty="0" smtClean="0">
              <a:solidFill>
                <a:srgbClr val="53325E"/>
              </a:solidFill>
            </a:endParaRPr>
          </a:p>
          <a:p>
            <a:r>
              <a:rPr lang="en-US" dirty="0" smtClean="0">
                <a:solidFill>
                  <a:srgbClr val="53325E"/>
                </a:solidFill>
                <a:hlinkClick r:id="rId5"/>
              </a:rPr>
              <a:t>CCADV- Health Professional Outreach Project</a:t>
            </a:r>
            <a:r>
              <a:rPr lang="en-US" dirty="0" smtClean="0">
                <a:solidFill>
                  <a:srgbClr val="53325E"/>
                </a:solidFill>
              </a:rPr>
              <a:t>    FWOV links https://drive.google.com/drive/folders/1Y1EPUdvkJaOWqyFrnanNYkWLXj8llgE6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D5202-E835-4E4B-94C0-1E9871A940B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558973-A3B4-449D-9F83-942EBFAC8424}" type="datetime7">
              <a:rPr lang="en-US" smtClean="0"/>
              <a:t>May-20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5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7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D425-6FB3-474D-8D18-33D6CB84D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220C-346D-4815-9EBD-0D9AEC1960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122A-2954-47E3-ABBA-159718D9C1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1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09E7-592E-4634-B3CD-BB5E0679A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3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45A1-19C6-4270-9919-BBF50D354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AD3A-2EBD-4D0C-8DE4-766C99FAC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6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F4F4-03D9-4BEB-8790-01EDA8E1C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653-5F8A-47F5-BB86-4BA38C5ED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2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2914-D0DE-4D3E-87C2-801FE51D23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5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3353-65EC-4A23-AC81-D8F9B58DC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9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F1E1-2ACE-4C7D-984D-7167129119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21B-26E1-491C-89B3-C9098CD56E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INTERVAL HOUSE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65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D425-6FB3-474D-8D18-33D6CB84D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79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220C-346D-4815-9EBD-0D9AEC1960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122A-2954-47E3-ABBA-159718D9C1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22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09E7-592E-4634-B3CD-BB5E0679A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1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45A1-19C6-4270-9919-BBF50D354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82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AD3A-2EBD-4D0C-8DE4-766C99FAC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07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F4F4-03D9-4BEB-8790-01EDA8E1C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15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653-5F8A-47F5-BB86-4BA38C5ED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11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2914-D0DE-4D3E-87C2-801FE51D23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71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3353-65EC-4A23-AC81-D8F9B58DC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87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F1E1-2ACE-4C7D-984D-7167129119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21B-26E1-491C-89B3-C9098CD56E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INTERVAL HOUSE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0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D425-6FB3-474D-8D18-33D6CB84D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6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220C-346D-4815-9EBD-0D9AEC1960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40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122A-2954-47E3-ABBA-159718D9C1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22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09E7-592E-4634-B3CD-BB5E0679A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6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3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45A1-19C6-4270-9919-BBF50D354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35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AD3A-2EBD-4D0C-8DE4-766C99FAC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04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F4F4-03D9-4BEB-8790-01EDA8E1C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8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653-5F8A-47F5-BB86-4BA38C5ED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22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2914-D0DE-4D3E-87C2-801FE51D23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7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3353-65EC-4A23-AC81-D8F9B58DC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5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F1E1-2ACE-4C7D-984D-7167129119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43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21B-26E1-491C-89B3-C9098CD56E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INTERVAL HOUSE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2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4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2C5F-D903-4536-B287-B89D2BB8BC3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8018-90CC-4018-A3E4-AE772E03F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9BD4-A1FB-4C60-BD3A-0483068F5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9BD4-A1FB-4C60-BD3A-0483068F5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9BD4-A1FB-4C60-BD3A-0483068F5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Connecticut Coalition Against Domestic Violence - CCADV- 2010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9B85-94F9-40EC-84E1-A09032013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9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safeconnec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hyperlink" Target="http://www.ctcadv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ctcadv.org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ctsafeconnect.org/" TargetMode="External"/><Relationship Id="rId5" Type="http://schemas.openxmlformats.org/officeDocument/2006/relationships/hyperlink" Target="https://www.youtube.com/channel/UCsKJTg1v4CyuwDJXVph5Csg" TargetMode="External"/><Relationship Id="rId4" Type="http://schemas.openxmlformats.org/officeDocument/2006/relationships/hyperlink" Target="mailto:astarrfrechette@ctcadv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39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344" y="1257300"/>
            <a:ext cx="8326755" cy="2000251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LT Std 55 Roman" panose="020B0503020203020204" pitchFamily="34" charset="0"/>
              </a:rPr>
              <a:t>Intimate Partner Violence </a:t>
            </a:r>
            <a:r>
              <a:rPr lang="en-US" b="1" dirty="0" smtClean="0">
                <a:latin typeface="Avenir LT Std 55 Roman" panose="020B0503020203020204" pitchFamily="34" charset="0"/>
              </a:rPr>
              <a:t/>
            </a:r>
            <a:br>
              <a:rPr lang="en-US" b="1" dirty="0" smtClean="0">
                <a:latin typeface="Avenir LT Std 55 Roman" panose="020B0503020203020204" pitchFamily="34" charset="0"/>
              </a:rPr>
            </a:br>
            <a:r>
              <a:rPr lang="en-US" b="1" dirty="0" smtClean="0">
                <a:latin typeface="Avenir LT Std 55 Roman" panose="020B0503020203020204" pitchFamily="34" charset="0"/>
              </a:rPr>
              <a:t>&amp; COVID-19</a:t>
            </a:r>
            <a:endParaRPr lang="en-US" b="1" dirty="0">
              <a:solidFill>
                <a:srgbClr val="4F4F4F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17138"/>
            <a:ext cx="12192000" cy="540863"/>
          </a:xfrm>
          <a:solidFill>
            <a:srgbClr val="A8AF27"/>
          </a:solidFill>
        </p:spPr>
        <p:txBody>
          <a:bodyPr/>
          <a:lstStyle/>
          <a:p>
            <a:endParaRPr lang="en-US" dirty="0">
              <a:solidFill>
                <a:srgbClr val="A8AF2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571" y="3622753"/>
            <a:ext cx="3914299" cy="17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9724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978" y="1195138"/>
            <a:ext cx="8001000" cy="54543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LT Std 35 Light" panose="020B0402020203020204"/>
              </a:rPr>
              <a:t>Certified IPV Advocates are available 24/7 through call or text     (888-774-2900) or through live chat and email at </a:t>
            </a:r>
            <a:r>
              <a:rPr lang="en-US" sz="2400" dirty="0" smtClean="0">
                <a:latin typeface="Avenir LT Std 35 Light" panose="020B0402020203020204"/>
                <a:hlinkClick r:id="rId3"/>
              </a:rPr>
              <a:t>www.CTSafeConnect.org</a:t>
            </a:r>
            <a:r>
              <a:rPr lang="en-US" sz="2400" dirty="0" smtClean="0">
                <a:latin typeface="Avenir LT Std 35 Light" panose="020B0402020203020204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LT Std 35 Light" panose="020B0402020203020204"/>
              </a:rPr>
              <a:t>Free, confidential, voluntary, and free</a:t>
            </a:r>
          </a:p>
          <a:p>
            <a:endParaRPr lang="en-US" sz="1200" dirty="0" smtClean="0">
              <a:latin typeface="Avenir LT Std 35 Light" panose="020B0402020203020204"/>
            </a:endParaRPr>
          </a:p>
          <a:p>
            <a:r>
              <a:rPr lang="en-US" sz="2400" dirty="0" smtClean="0">
                <a:latin typeface="Avenir LT Std 35 Light" panose="020B0402020203020204"/>
              </a:rPr>
              <a:t>CCADV resources at </a:t>
            </a:r>
            <a:r>
              <a:rPr lang="en-US" sz="2400" dirty="0" smtClean="0">
                <a:latin typeface="Avenir LT Std 35 Light" panose="020B0402020203020204"/>
                <a:hlinkClick r:id="rId4"/>
              </a:rPr>
              <a:t>www.ctcadv.org</a:t>
            </a:r>
            <a:r>
              <a:rPr lang="en-US" sz="2400" dirty="0" smtClean="0">
                <a:latin typeface="Avenir LT Std 35 Light" panose="020B0402020203020204"/>
              </a:rPr>
              <a:t> and through our social media</a:t>
            </a:r>
          </a:p>
          <a:p>
            <a:endParaRPr lang="en-US" sz="1200" dirty="0" smtClean="0">
              <a:latin typeface="Avenir LT Std 35 Light" panose="020B0402020203020204"/>
            </a:endParaRPr>
          </a:p>
          <a:p>
            <a:r>
              <a:rPr lang="en-US" sz="2400" dirty="0" smtClean="0">
                <a:latin typeface="Avenir LT Std 35 Light" panose="020B0402020203020204"/>
              </a:rPr>
              <a:t>IPV Telehealth Script &amp; COVID-19 response resources available</a:t>
            </a:r>
          </a:p>
          <a:p>
            <a:pPr marL="0" indent="0">
              <a:buNone/>
            </a:pPr>
            <a:r>
              <a:rPr lang="en-US" sz="100" dirty="0" smtClean="0">
                <a:latin typeface="Avenir LT Std 35 Light" panose="020B0402020203020204"/>
              </a:rPr>
              <a:t/>
            </a:r>
            <a:br>
              <a:rPr lang="en-US" sz="100" dirty="0" smtClean="0">
                <a:latin typeface="Avenir LT Std 35 Light" panose="020B0402020203020204"/>
              </a:rPr>
            </a:br>
            <a:endParaRPr lang="en-US" sz="1100" dirty="0" smtClean="0">
              <a:latin typeface="Avenir LT Std 35 Light" panose="020B0402020203020204"/>
            </a:endParaRPr>
          </a:p>
          <a:p>
            <a:r>
              <a:rPr lang="en-US" sz="2400" dirty="0" smtClean="0">
                <a:latin typeface="Avenir LT Std 35 Light" panose="020B0402020203020204"/>
              </a:rPr>
              <a:t>Virtual trainings and Q&amp;A Sessions available with the Director of Health Professional Outreach &amp; the Director of Training and Prevention at CCADV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6397" y="106234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LT Std 35 Light" panose="020B0402020203020204"/>
              </a:rPr>
              <a:t>Resources</a:t>
            </a:r>
            <a:endParaRPr lang="en-US" sz="3200" dirty="0">
              <a:latin typeface="Avenir LT Std 35 Light" panose="020B0402020203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3790" y="6291879"/>
            <a:ext cx="12375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Avenir LT Std 35 Light" panose="020B0402020203020204"/>
              </a:rPr>
              <a:t>As a part of the community safety net, </a:t>
            </a:r>
            <a:r>
              <a:rPr lang="en-US" sz="2000" b="1" dirty="0" smtClean="0">
                <a:solidFill>
                  <a:prstClr val="black"/>
                </a:solidFill>
                <a:latin typeface="Avenir LT Std 35 Light" panose="020B0402020203020204"/>
              </a:rPr>
              <a:t>you </a:t>
            </a:r>
            <a:r>
              <a:rPr lang="en-US" sz="2000" b="1" u="sng" dirty="0">
                <a:solidFill>
                  <a:prstClr val="black"/>
                </a:solidFill>
                <a:latin typeface="Avenir LT Std 35 Light" panose="020B0402020203020204"/>
              </a:rPr>
              <a:t>ARE NOT</a:t>
            </a:r>
            <a:r>
              <a:rPr lang="en-US" sz="2000" b="1" dirty="0">
                <a:solidFill>
                  <a:prstClr val="black"/>
                </a:solidFill>
                <a:latin typeface="Avenir LT Std 35 Light" panose="020B0402020203020204"/>
              </a:rPr>
              <a:t> expected to become experts in IPV.  </a:t>
            </a:r>
            <a:endParaRPr lang="en-US" sz="2000" b="1" dirty="0">
              <a:solidFill>
                <a:prstClr val="black"/>
              </a:solidFill>
              <a:latin typeface="Avenir LT Std 35 Light" panose="020B0402020203020204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78" y="1604447"/>
            <a:ext cx="3320715" cy="42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026670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bmk="_MailAutoSig">
              <a:latin typeface="Avenir LT Std 35 Light" panose="020B0402020203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bmk="_MailAutoSig">
                <a:solidFill>
                  <a:srgbClr val="9CA527"/>
                </a:solidFill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Ashley Starr Frechette</a:t>
            </a:r>
            <a:endParaRPr lang="en-US" altLang="en-US" sz="2400" dirty="0" bmk="_MailAutoSig">
              <a:latin typeface="Avenir LT Std 35 Light" panose="020B0402020203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 of </a:t>
            </a:r>
            <a:r>
              <a:rPr lang="en-US" altLang="en-US" sz="2400" dirty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Professional Outreach</a:t>
            </a:r>
            <a:endParaRPr lang="en-US" altLang="en-US" sz="2400" dirty="0" bmk="_MailAutoSig">
              <a:latin typeface="Avenir LT Std 35 Light" panose="020B04020202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Connecticut Coalition Against Domestic Violence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astarrfrechette@ctcadv.org</a:t>
            </a:r>
            <a:r>
              <a:rPr lang="en-US" altLang="en-US" sz="2400" dirty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ǀ </a:t>
            </a:r>
            <a:r>
              <a:rPr lang="en-US" altLang="en-US" sz="2400" dirty="0" smtClean="0" bmk="_MailAutoSig">
                <a:latin typeface="Avenir LT Std 35 Light" panose="020B04020202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www.ctcadv.org</a:t>
            </a:r>
            <a:endParaRPr lang="en-US" altLang="en-US" sz="2400" dirty="0" bmk="_MailAutoSig">
              <a:latin typeface="Avenir LT Std 35 Light" panose="020B04020202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 bmk="_MailAutoSig">
              <a:solidFill>
                <a:srgbClr val="9CA527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>
            <a:hlinkClick r:id="rId5"/>
          </p:cNvPr>
          <p:cNvSpPr>
            <a:spLocks noChangeArrowheads="1"/>
          </p:cNvSpPr>
          <p:nvPr/>
        </p:nvSpPr>
        <p:spPr bwMode="auto">
          <a:xfrm>
            <a:off x="176464" y="4818522"/>
            <a:ext cx="118551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bmk="_MailAutoSig">
                <a:solidFill>
                  <a:srgbClr val="9CA5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is available</a:t>
            </a:r>
            <a:r>
              <a:rPr lang="en-US" altLang="en-US" sz="2800" dirty="0" bmk="_MailAutoSig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1600" dirty="0" bmk="_MailAutoSi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bmk="_MailAutoSig">
                <a:solidFill>
                  <a:srgbClr val="9CA5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888.774.2900 </a:t>
            </a:r>
            <a:r>
              <a:rPr lang="en-US" altLang="en-US" sz="2400" b="1" dirty="0" bmk="_MailAutoSig">
                <a:solidFill>
                  <a:srgbClr val="9CA5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24-hour toll-free hotline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_MailAutoSig">
                <a:solidFill>
                  <a:srgbClr val="9CA5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www.CTsafeconnect.org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2191999" cy="797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316" y="3533089"/>
            <a:ext cx="2567365" cy="11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406"/>
            <a:ext cx="12192001" cy="797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803" y="-1858"/>
            <a:ext cx="8229600" cy="84005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venir LT Std 35 Light" panose="020B0402020203020204" pitchFamily="34" charset="0"/>
              </a:rPr>
              <a:t>Resources</a:t>
            </a:r>
            <a:endParaRPr lang="en-US" sz="3600" dirty="0">
              <a:latin typeface="Avenir LT Std 35 Light" panose="020B04020202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541" y="838200"/>
            <a:ext cx="2119666" cy="5943600"/>
          </a:xfrm>
          <a:prstGeom prst="rect">
            <a:avLst/>
          </a:prstGeom>
          <a:solidFill>
            <a:srgbClr val="ABA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SERVICES: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Counseling</a:t>
            </a:r>
            <a:endParaRPr lang="en-US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Support groups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Emergency shelter</a:t>
            </a:r>
            <a:r>
              <a:rPr lang="en-US" dirty="0" smtClean="0">
                <a:solidFill>
                  <a:schemeClr val="tx1"/>
                </a:solidFill>
                <a:latin typeface="Avenir LT Std 35 Light" panose="020B0402020203020204" pitchFamily="34" charset="0"/>
              </a:rPr>
              <a:t>/ safe </a:t>
            </a:r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house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Court advocacy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Safety Planning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Lethality Assessment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Information &amp; referrals</a:t>
            </a:r>
          </a:p>
          <a:p>
            <a:pPr algn="ctr"/>
            <a:endParaRPr lang="en-US" sz="1050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venir LT Std 35 Light" panose="020B0402020203020204" pitchFamily="34" charset="0"/>
              </a:rPr>
              <a:t>24/7 </a:t>
            </a:r>
            <a:r>
              <a:rPr lang="en-US" dirty="0" smtClean="0">
                <a:solidFill>
                  <a:schemeClr val="tx1"/>
                </a:solidFill>
                <a:latin typeface="Avenir LT Std 35 Light" panose="020B0402020203020204" pitchFamily="34" charset="0"/>
              </a:rPr>
              <a:t>Advocates</a:t>
            </a:r>
          </a:p>
          <a:p>
            <a:pPr algn="ctr"/>
            <a:endParaRPr lang="en-US" sz="800" dirty="0" smtClean="0">
              <a:solidFill>
                <a:schemeClr val="tx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venir LT Std 35 Light" panose="020B0402020203020204" pitchFamily="34" charset="0"/>
              </a:rPr>
              <a:t>Education</a:t>
            </a:r>
            <a:endParaRPr lang="en-US" dirty="0">
              <a:solidFill>
                <a:schemeClr val="tx1"/>
              </a:solidFill>
              <a:latin typeface="Avenir LT Std 35 Light" panose="020B04020202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756786"/>
            <a:ext cx="9410700" cy="58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 txBox="1">
            <a:spLocks/>
          </p:cNvSpPr>
          <p:nvPr/>
        </p:nvSpPr>
        <p:spPr>
          <a:xfrm>
            <a:off x="5073616" y="1374670"/>
            <a:ext cx="5710687" cy="835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Connecticut FY19 Numbers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3255317" y="2521586"/>
            <a:ext cx="2269184" cy="273621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3992A"/>
              </a:buClr>
              <a:buNone/>
            </a:pPr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797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316" y="6343650"/>
            <a:ext cx="642938" cy="285751"/>
          </a:xfrm>
          <a:prstGeom prst="rect">
            <a:avLst/>
          </a:prstGeom>
        </p:spPr>
      </p:pic>
      <p:graphicFrame>
        <p:nvGraphicFramePr>
          <p:cNvPr id="1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06618"/>
              </p:ext>
            </p:extLst>
          </p:nvPr>
        </p:nvGraphicFramePr>
        <p:xfrm>
          <a:off x="3621503" y="1964372"/>
          <a:ext cx="8538411" cy="413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67215" y="2553670"/>
            <a:ext cx="3222694" cy="35240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200" b="1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1 in 4 women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have experienced severe physical violence by an intimate partner at some point in their life. 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1 in 7 men.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6" name="Title 11"/>
          <p:cNvSpPr txBox="1">
            <a:spLocks/>
          </p:cNvSpPr>
          <p:nvPr/>
        </p:nvSpPr>
        <p:spPr>
          <a:xfrm>
            <a:off x="1155032" y="1462258"/>
            <a:ext cx="3220454" cy="1085850"/>
          </a:xfrm>
          <a:prstGeom prst="rect">
            <a:avLst/>
          </a:prstGeom>
          <a:solidFill>
            <a:schemeClr val="bg2">
              <a:lumMod val="90000"/>
            </a:schemeClr>
          </a:solidFill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National</a:t>
            </a:r>
          </a:p>
          <a:p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Statistics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61836"/>
            <a:ext cx="922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solidFill>
                  <a:prstClr val="black"/>
                </a:solidFill>
                <a:latin typeface="Avenir LT Std 35 Light" panose="020B0402020203020204" pitchFamily="34" charset="0"/>
              </a:rPr>
              <a:t>IPV Statistics</a:t>
            </a:r>
            <a:endParaRPr lang="en-US" sz="3300" dirty="0">
              <a:solidFill>
                <a:prstClr val="black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97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211" y="-1"/>
            <a:ext cx="9144000" cy="79724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venir LT Std 35 Light" panose="020B0402020203020204" pitchFamily="34" charset="0"/>
              </a:rPr>
              <a:t>COVID-19 &amp; IPV</a:t>
            </a:r>
            <a:endParaRPr lang="en-US" sz="3600" dirty="0">
              <a:latin typeface="Avenir LT Std 35 Light" panose="020B04020202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111" y="6371905"/>
            <a:ext cx="642938" cy="343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9650" y="1295400"/>
            <a:ext cx="1011554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Victim/survivors may be experiencing increased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isolation, stress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and danger caused by social distancing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measures.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Victim/survivors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who are already more vulnerable to economic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&amp; health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insecurity are facing additional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challenges.</a:t>
            </a: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Abusive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partners may withhold necessary items, or share misinformation about the pandemic to control or frighten survivors. </a:t>
            </a: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CT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Law Enforcement is not responding to Medical 911 calls during  the pandemic making it more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important than ever that EMS and ER staff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educate or display IPV resources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.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 </a:t>
            </a: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You 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may be the only person the victim is having contact with, they may not be able to reach out for other services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.</a:t>
            </a: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87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97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211" y="-1"/>
            <a:ext cx="9144000" cy="7972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LT Std 35 Light" panose="020B0402020203020204" pitchFamily="34" charset="0"/>
              </a:rPr>
              <a:t>Overview</a:t>
            </a:r>
            <a:endParaRPr lang="en-US" sz="3600" dirty="0">
              <a:latin typeface="Avenir LT Std 35 Light" panose="020B04020202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111" y="6371905"/>
            <a:ext cx="642938" cy="34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402" t="20835" r="20284" b="32777"/>
          <a:stretch/>
        </p:blipFill>
        <p:spPr>
          <a:xfrm>
            <a:off x="761999" y="1066800"/>
            <a:ext cx="10398792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50" t="21387" r="19658" b="22502"/>
          <a:stretch/>
        </p:blipFill>
        <p:spPr>
          <a:xfrm>
            <a:off x="327621" y="1143000"/>
            <a:ext cx="11471875" cy="531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97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0673" y="75455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venir LT Std 35 Light" panose="020B0402020203020204" pitchFamily="34" charset="0"/>
                <a:ea typeface="+mj-ea"/>
                <a:cs typeface="+mj-cs"/>
              </a:rPr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7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4" t="23276" r="20667" b="20248"/>
          <a:stretch/>
        </p:blipFill>
        <p:spPr>
          <a:xfrm>
            <a:off x="958982" y="1084845"/>
            <a:ext cx="10274036" cy="5182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797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908" y="2"/>
            <a:ext cx="2664183" cy="10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97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211" y="-1"/>
            <a:ext cx="9144000" cy="79724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venir LT Std 35 Light" panose="020B0402020203020204" pitchFamily="34" charset="0"/>
              </a:rPr>
              <a:t>Comparison of Safe Connect Contacts</a:t>
            </a:r>
            <a:endParaRPr lang="en-US" sz="3600" dirty="0">
              <a:latin typeface="Avenir LT Std 35 Light" panose="020B04020202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10324"/>
            <a:ext cx="11582399" cy="560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</a:pPr>
            <a:r>
              <a:rPr lang="en-US" sz="2100" b="1" dirty="0" smtClean="0">
                <a:solidFill>
                  <a:prstClr val="black"/>
                </a:solidFill>
                <a:latin typeface="Avenir LT Std 35 Light" panose="020B0402020203020204"/>
              </a:rPr>
              <a:t>First </a:t>
            </a:r>
            <a:r>
              <a:rPr lang="en-US" sz="2100" b="1" dirty="0">
                <a:solidFill>
                  <a:prstClr val="black"/>
                </a:solidFill>
                <a:latin typeface="Avenir LT Std 35 Light" panose="020B0402020203020204"/>
              </a:rPr>
              <a:t>2 weeks of May vs. the first 2 weeks of </a:t>
            </a:r>
            <a:r>
              <a:rPr lang="en-US" sz="2100" b="1" dirty="0" smtClean="0">
                <a:solidFill>
                  <a:prstClr val="black"/>
                </a:solidFill>
                <a:latin typeface="Avenir LT Std 35 Light" panose="020B0402020203020204"/>
              </a:rPr>
              <a:t>April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</a:pPr>
            <a:endParaRPr lang="en-US" sz="200" b="1" dirty="0">
              <a:solidFill>
                <a:prstClr val="black"/>
              </a:solidFill>
              <a:latin typeface="Avenir LT Std 35 Light" panose="020B0402020203020204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Total contacts increased by 33% in May. 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Non-direct contacts nearly </a:t>
            </a:r>
            <a:r>
              <a:rPr lang="en-US" sz="2100" i="1" dirty="0">
                <a:solidFill>
                  <a:prstClr val="black"/>
                </a:solidFill>
                <a:latin typeface="Avenir LT Std 35 Light" panose="020B0402020203020204"/>
              </a:rPr>
              <a:t>doubled</a:t>
            </a: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.  This was primarily through chat but also included email and texts.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Individuals expressing distress around COVID-19 increased 58% with primary concerns indicating a need for shelter/housing, basic needs, counseling services, financial (loss of employments, utilities etc.) and TRO assistance.  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Primary factors reported specific to these concerns included being quarantined with an abusive partner, separation/isolation from support/resources and financial stressors.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LAP calls decreased 23% in May over the same time frame in April. This could be due to change of protocol around COVID and law enforcements response to DV calls and/or victims not calling law enforcement due to concerns around arrest. SC Coordinators have reported victims not wanting to call the police in fear that abuser will be arrested.</a:t>
            </a: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Avenir LT Std 35 Light" panose="020B0402020203020204"/>
              </a:rPr>
              <a:t>There was a 150% increase in callers seeking information/referral for civil legal services (TRO assistance and court information/support)</a:t>
            </a:r>
            <a:endParaRPr lang="en-US" sz="2100" dirty="0">
              <a:solidFill>
                <a:prstClr val="black"/>
              </a:solidFill>
              <a:latin typeface="Avenir LT Std 35 Light" panose="020B0402020203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111" y="6371905"/>
            <a:ext cx="642938" cy="3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953233"/>
            <a:ext cx="12191999" cy="2954655"/>
          </a:xfrm>
          <a:prstGeom prst="rect">
            <a:avLst/>
          </a:prstGeom>
          <a:solidFill>
            <a:srgbClr val="6A4268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venir LT Std 35 Light" panose="020B0402020203020204" pitchFamily="34" charset="0"/>
              </a:rPr>
              <a:t>What </a:t>
            </a:r>
            <a:r>
              <a:rPr lang="en-US" b="1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to expect: You are in </a:t>
            </a:r>
            <a:r>
              <a:rPr lang="en-US" b="1" dirty="0">
                <a:solidFill>
                  <a:prstClr val="white"/>
                </a:solidFill>
                <a:latin typeface="Avenir LT Std 35 Light" panose="020B0402020203020204" pitchFamily="34" charset="0"/>
              </a:rPr>
              <a:t>control</a:t>
            </a:r>
          </a:p>
          <a:p>
            <a:endParaRPr lang="en-US" sz="800" b="1" dirty="0">
              <a:solidFill>
                <a:prstClr val="white"/>
              </a:solidFill>
              <a:latin typeface="Avenir LT Std 35 Light" panose="020B0402020203020204" pitchFamily="34" charset="0"/>
            </a:endParaRPr>
          </a:p>
          <a:p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People contact Safe Connect for themselves or someone else they care about. Some have questions about their relationships and just want to talk.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They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take your lead, offering information, options, and positive outcomes.</a:t>
            </a:r>
          </a:p>
          <a:p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While many of us have been in situations similar to yours, you are the expert about you. </a:t>
            </a:r>
            <a:endParaRPr lang="en-US" sz="1400" dirty="0">
              <a:solidFill>
                <a:prstClr val="white"/>
              </a:solidFill>
              <a:latin typeface="Avenir LT Std 35 Light" panose="020B0402020203020204" pitchFamily="34" charset="0"/>
            </a:endParaRPr>
          </a:p>
          <a:p>
            <a:endParaRPr lang="en-US" sz="1400" dirty="0">
              <a:solidFill>
                <a:prstClr val="white"/>
              </a:solidFill>
              <a:latin typeface="Avenir LT Std 35 Light" panose="020B0402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They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will always ask if you are in a safe place to talk or message.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If you are concerned that someone may be monitoring your internet or phone unsafe, please let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them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know right away, we can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They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will ask you questions.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They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do this so we can better understand you and what you’re going through. Share only what you're comfortable sharing.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They </a:t>
            </a:r>
            <a:r>
              <a:rPr lang="en-US" sz="1400" dirty="0">
                <a:solidFill>
                  <a:prstClr val="white"/>
                </a:solidFill>
                <a:latin typeface="Avenir LT Std 35 Light" panose="020B0402020203020204" pitchFamily="34" charset="0"/>
              </a:rPr>
              <a:t>like to follow-up with you within 48 hours- but will do this only with your permission, and in the way you tell us feels safest</a:t>
            </a:r>
            <a:r>
              <a:rPr lang="en-US" sz="1400" dirty="0" smtClean="0">
                <a:solidFill>
                  <a:prstClr val="white"/>
                </a:solidFill>
                <a:latin typeface="Avenir LT Std 35 Light" panose="020B04020202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white"/>
              </a:solidFill>
              <a:latin typeface="Avenir LT Std 35 Light" panose="020B0402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  <a:latin typeface="Avenir LT Std 35 Light" panose="020B0402020203020204" pitchFamily="34" charset="0"/>
            </a:endParaRPr>
          </a:p>
          <a:p>
            <a:endParaRPr lang="en-US" sz="800" dirty="0">
              <a:solidFill>
                <a:prstClr val="white"/>
              </a:solidFill>
              <a:latin typeface="Avenir LT Std 35 Light" panose="020B04020202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5125"/>
            <a:ext cx="24955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510</Words>
  <Application>Microsoft Office PowerPoint</Application>
  <PresentationFormat>Widescreen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LT Std 35 Light</vt:lpstr>
      <vt:lpstr>Avenir LT Std 55 Roman</vt:lpstr>
      <vt:lpstr>Calibri</vt:lpstr>
      <vt:lpstr>Calibri Light</vt:lpstr>
      <vt:lpstr>Wingdings</vt:lpstr>
      <vt:lpstr>Office Theme</vt:lpstr>
      <vt:lpstr>1_Office Theme</vt:lpstr>
      <vt:lpstr>2_Office Theme</vt:lpstr>
      <vt:lpstr>3_Office Theme</vt:lpstr>
      <vt:lpstr>Intimate Partner Violence  &amp; COVID-19</vt:lpstr>
      <vt:lpstr>Resources</vt:lpstr>
      <vt:lpstr>PowerPoint Presentation</vt:lpstr>
      <vt:lpstr>COVID-19 &amp; IPV</vt:lpstr>
      <vt:lpstr>Overview</vt:lpstr>
      <vt:lpstr>PowerPoint Presentation</vt:lpstr>
      <vt:lpstr>PowerPoint Presentation</vt:lpstr>
      <vt:lpstr>Comparison of Safe Connect Contacts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Starr Frechette</dc:creator>
  <cp:lastModifiedBy>Ashley Starr Frechette</cp:lastModifiedBy>
  <cp:revision>20</cp:revision>
  <dcterms:created xsi:type="dcterms:W3CDTF">2020-05-26T18:18:12Z</dcterms:created>
  <dcterms:modified xsi:type="dcterms:W3CDTF">2020-05-27T17:12:25Z</dcterms:modified>
</cp:coreProperties>
</file>