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52"/>
  </p:notesMasterIdLst>
  <p:sldIdLst>
    <p:sldId id="390" r:id="rId2"/>
    <p:sldId id="550" r:id="rId3"/>
    <p:sldId id="268" r:id="rId4"/>
    <p:sldId id="546" r:id="rId5"/>
    <p:sldId id="551" r:id="rId6"/>
    <p:sldId id="271" r:id="rId7"/>
    <p:sldId id="504" r:id="rId8"/>
    <p:sldId id="537" r:id="rId9"/>
    <p:sldId id="278" r:id="rId10"/>
    <p:sldId id="548" r:id="rId11"/>
    <p:sldId id="549" r:id="rId12"/>
    <p:sldId id="542" r:id="rId13"/>
    <p:sldId id="547" r:id="rId14"/>
    <p:sldId id="562" r:id="rId15"/>
    <p:sldId id="533" r:id="rId16"/>
    <p:sldId id="559" r:id="rId17"/>
    <p:sldId id="561" r:id="rId18"/>
    <p:sldId id="560" r:id="rId19"/>
    <p:sldId id="496" r:id="rId20"/>
    <p:sldId id="523" r:id="rId21"/>
    <p:sldId id="544" r:id="rId22"/>
    <p:sldId id="532" r:id="rId23"/>
    <p:sldId id="568" r:id="rId24"/>
    <p:sldId id="569" r:id="rId25"/>
    <p:sldId id="567" r:id="rId26"/>
    <p:sldId id="482" r:id="rId27"/>
    <p:sldId id="391" r:id="rId28"/>
    <p:sldId id="509" r:id="rId29"/>
    <p:sldId id="511" r:id="rId30"/>
    <p:sldId id="512" r:id="rId31"/>
    <p:sldId id="510" r:id="rId32"/>
    <p:sldId id="524" r:id="rId33"/>
    <p:sldId id="571" r:id="rId34"/>
    <p:sldId id="392" r:id="rId35"/>
    <p:sldId id="394" r:id="rId36"/>
    <p:sldId id="371" r:id="rId37"/>
    <p:sldId id="370" r:id="rId38"/>
    <p:sldId id="372" r:id="rId39"/>
    <p:sldId id="277" r:id="rId40"/>
    <p:sldId id="572" r:id="rId41"/>
    <p:sldId id="407" r:id="rId42"/>
    <p:sldId id="347" r:id="rId43"/>
    <p:sldId id="349" r:id="rId44"/>
    <p:sldId id="348" r:id="rId45"/>
    <p:sldId id="352" r:id="rId46"/>
    <p:sldId id="534" r:id="rId47"/>
    <p:sldId id="555" r:id="rId48"/>
    <p:sldId id="570" r:id="rId49"/>
    <p:sldId id="557" r:id="rId50"/>
    <p:sldId id="28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68"/>
    <p:restoredTop sz="93171"/>
  </p:normalViewPr>
  <p:slideViewPr>
    <p:cSldViewPr snapToGrid="0" snapToObjects="1">
      <p:cViewPr>
        <p:scale>
          <a:sx n="108" d="100"/>
          <a:sy n="108" d="100"/>
        </p:scale>
        <p:origin x="240"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15AFFC-2814-D34F-ADB2-BAC9F9D2D4D8}" type="datetimeFigureOut">
              <a:rPr lang="en-US" smtClean="0"/>
              <a:t>8/16/20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477C47-358E-B040-84A7-9557EC14D4AF}" type="slidenum">
              <a:rPr lang="en-US" smtClean="0"/>
              <a:t>‹#›</a:t>
            </a:fld>
            <a:endParaRPr lang="en-US"/>
          </a:p>
        </p:txBody>
      </p:sp>
    </p:spTree>
    <p:extLst>
      <p:ext uri="{BB962C8B-B14F-4D97-AF65-F5344CB8AC3E}">
        <p14:creationId xmlns:p14="http://schemas.microsoft.com/office/powerpoint/2010/main" val="2981486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doing a lot of thyroid exams, pick up the gland that feels different.</a:t>
            </a:r>
          </a:p>
          <a:p>
            <a:r>
              <a:rPr lang="en-US" dirty="0"/>
              <a:t>Can use thumbs from front. Can also examine from behind, use middle and index fingers</a:t>
            </a:r>
          </a:p>
        </p:txBody>
      </p:sp>
      <p:sp>
        <p:nvSpPr>
          <p:cNvPr id="4" name="Slide Number Placeholder 3"/>
          <p:cNvSpPr>
            <a:spLocks noGrp="1"/>
          </p:cNvSpPr>
          <p:nvPr>
            <p:ph type="sldNum" sz="quarter" idx="5"/>
          </p:nvPr>
        </p:nvSpPr>
        <p:spPr/>
        <p:txBody>
          <a:bodyPr/>
          <a:lstStyle/>
          <a:p>
            <a:fld id="{73477C47-358E-B040-84A7-9557EC14D4AF}" type="slidenum">
              <a:rPr lang="en-US" smtClean="0"/>
              <a:t>4</a:t>
            </a:fld>
            <a:endParaRPr lang="en-US"/>
          </a:p>
        </p:txBody>
      </p:sp>
    </p:spTree>
    <p:extLst>
      <p:ext uri="{BB962C8B-B14F-4D97-AF65-F5344CB8AC3E}">
        <p14:creationId xmlns:p14="http://schemas.microsoft.com/office/powerpoint/2010/main" val="356294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Antibodies are not functional- just a marker of inflammation</a:t>
            </a:r>
          </a:p>
        </p:txBody>
      </p:sp>
      <p:sp>
        <p:nvSpPr>
          <p:cNvPr id="4" name="Slide Number Placeholder 3"/>
          <p:cNvSpPr>
            <a:spLocks noGrp="1"/>
          </p:cNvSpPr>
          <p:nvPr>
            <p:ph type="sldNum" sz="quarter" idx="5"/>
          </p:nvPr>
        </p:nvSpPr>
        <p:spPr/>
        <p:txBody>
          <a:bodyPr/>
          <a:lstStyle/>
          <a:p>
            <a:fld id="{73477C47-358E-B040-84A7-9557EC14D4AF}" type="slidenum">
              <a:rPr lang="en-US" smtClean="0"/>
              <a:t>20</a:t>
            </a:fld>
            <a:endParaRPr lang="en-US"/>
          </a:p>
        </p:txBody>
      </p:sp>
    </p:spTree>
    <p:extLst>
      <p:ext uri="{BB962C8B-B14F-4D97-AF65-F5344CB8AC3E}">
        <p14:creationId xmlns:p14="http://schemas.microsoft.com/office/powerpoint/2010/main" val="1930186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case where TSH can be mildly elevated is with obesity</a:t>
            </a:r>
          </a:p>
          <a:p>
            <a:r>
              <a:rPr lang="en-US" dirty="0"/>
              <a:t>Hypothyroidism is very rarely the cause of being overweight or obese. Despite this reality and recommendation against routine TSH screening in the most recent obesity guidelines, medical providers often order thyroid function tests as part of the routine screening in overweight patients—still up for debate.</a:t>
            </a:r>
          </a:p>
        </p:txBody>
      </p:sp>
      <p:sp>
        <p:nvSpPr>
          <p:cNvPr id="4" name="Slide Number Placeholder 3"/>
          <p:cNvSpPr>
            <a:spLocks noGrp="1"/>
          </p:cNvSpPr>
          <p:nvPr>
            <p:ph type="sldNum" sz="quarter" idx="5"/>
          </p:nvPr>
        </p:nvSpPr>
        <p:spPr/>
        <p:txBody>
          <a:bodyPr/>
          <a:lstStyle/>
          <a:p>
            <a:fld id="{73477C47-358E-B040-84A7-9557EC14D4AF}" type="slidenum">
              <a:rPr lang="en-US" smtClean="0"/>
              <a:t>21</a:t>
            </a:fld>
            <a:endParaRPr lang="en-US"/>
          </a:p>
        </p:txBody>
      </p:sp>
    </p:spTree>
    <p:extLst>
      <p:ext uri="{BB962C8B-B14F-4D97-AF65-F5344CB8AC3E}">
        <p14:creationId xmlns:p14="http://schemas.microsoft.com/office/powerpoint/2010/main" val="2706008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Hypothyroidism is very rarely the cause of being overweight or obese. In other words, it is much more common for excess weight to lead to a mild increase in TSH rather than a mild increase in TSH to result in a significant increase in weight.</a:t>
            </a:r>
          </a:p>
        </p:txBody>
      </p:sp>
      <p:sp>
        <p:nvSpPr>
          <p:cNvPr id="4" name="Slide Number Placeholder 3"/>
          <p:cNvSpPr>
            <a:spLocks noGrp="1"/>
          </p:cNvSpPr>
          <p:nvPr>
            <p:ph type="sldNum" sz="quarter" idx="5"/>
          </p:nvPr>
        </p:nvSpPr>
        <p:spPr/>
        <p:txBody>
          <a:bodyPr/>
          <a:lstStyle/>
          <a:p>
            <a:fld id="{73477C47-358E-B040-84A7-9557EC14D4AF}" type="slidenum">
              <a:rPr lang="en-US" smtClean="0"/>
              <a:t>22</a:t>
            </a:fld>
            <a:endParaRPr lang="en-US"/>
          </a:p>
        </p:txBody>
      </p:sp>
    </p:spTree>
    <p:extLst>
      <p:ext uri="{BB962C8B-B14F-4D97-AF65-F5344CB8AC3E}">
        <p14:creationId xmlns:p14="http://schemas.microsoft.com/office/powerpoint/2010/main" val="1368297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TSH receptor antibody- </a:t>
            </a:r>
            <a:r>
              <a:rPr lang="en-US" dirty="0" err="1"/>
              <a:t>TRAb</a:t>
            </a:r>
            <a:r>
              <a:rPr lang="en-US" dirty="0"/>
              <a:t> has two components- the thyroid stimulating immunoglobulin (TSI) and inhibitory immunoglobulin (TBII)</a:t>
            </a:r>
          </a:p>
          <a:p>
            <a:r>
              <a:rPr lang="en-US" dirty="0"/>
              <a:t>Monitor more frequently if TSI positive indicating Graves’ disease</a:t>
            </a:r>
          </a:p>
        </p:txBody>
      </p:sp>
      <p:sp>
        <p:nvSpPr>
          <p:cNvPr id="4" name="Slide Number Placeholder 3"/>
          <p:cNvSpPr>
            <a:spLocks noGrp="1"/>
          </p:cNvSpPr>
          <p:nvPr>
            <p:ph type="sldNum" sz="quarter" idx="5"/>
          </p:nvPr>
        </p:nvSpPr>
        <p:spPr/>
        <p:txBody>
          <a:bodyPr/>
          <a:lstStyle/>
          <a:p>
            <a:fld id="{73477C47-358E-B040-84A7-9557EC14D4AF}" type="slidenum">
              <a:rPr lang="en-US" smtClean="0"/>
              <a:t>24</a:t>
            </a:fld>
            <a:endParaRPr lang="en-US"/>
          </a:p>
        </p:txBody>
      </p:sp>
    </p:spTree>
    <p:extLst>
      <p:ext uri="{BB962C8B-B14F-4D97-AF65-F5344CB8AC3E}">
        <p14:creationId xmlns:p14="http://schemas.microsoft.com/office/powerpoint/2010/main" val="3893218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ROS negative for polyuria/polydipsia, galactorrhea</a:t>
            </a:r>
          </a:p>
        </p:txBody>
      </p:sp>
      <p:sp>
        <p:nvSpPr>
          <p:cNvPr id="4" name="Slide Number Placeholder 3"/>
          <p:cNvSpPr>
            <a:spLocks noGrp="1"/>
          </p:cNvSpPr>
          <p:nvPr>
            <p:ph type="sldNum" sz="quarter" idx="5"/>
          </p:nvPr>
        </p:nvSpPr>
        <p:spPr/>
        <p:txBody>
          <a:bodyPr/>
          <a:lstStyle/>
          <a:p>
            <a:fld id="{E4C5BAF2-2187-B54D-8FB1-82DD88B4DC87}" type="slidenum">
              <a:rPr lang="en-US" smtClean="0"/>
              <a:t>28</a:t>
            </a:fld>
            <a:endParaRPr lang="en-US"/>
          </a:p>
        </p:txBody>
      </p:sp>
    </p:spTree>
    <p:extLst>
      <p:ext uri="{BB962C8B-B14F-4D97-AF65-F5344CB8AC3E}">
        <p14:creationId xmlns:p14="http://schemas.microsoft.com/office/powerpoint/2010/main" val="518453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t>
            </a:r>
            <a:r>
              <a:rPr lang="en-US" dirty="0" err="1"/>
              <a:t>Shekdar</a:t>
            </a:r>
            <a:r>
              <a:rPr lang="en-US" dirty="0"/>
              <a:t> </a:t>
            </a:r>
          </a:p>
        </p:txBody>
      </p:sp>
      <p:sp>
        <p:nvSpPr>
          <p:cNvPr id="4" name="Slide Number Placeholder 3"/>
          <p:cNvSpPr>
            <a:spLocks noGrp="1"/>
          </p:cNvSpPr>
          <p:nvPr>
            <p:ph type="sldNum" sz="quarter" idx="5"/>
          </p:nvPr>
        </p:nvSpPr>
        <p:spPr/>
        <p:txBody>
          <a:bodyPr/>
          <a:lstStyle/>
          <a:p>
            <a:fld id="{E13C500E-B4BA-B04E-9C7F-4CCB583E68D8}" type="slidenum">
              <a:rPr lang="en-US" smtClean="0"/>
              <a:t>29</a:t>
            </a:fld>
            <a:endParaRPr lang="en-US"/>
          </a:p>
        </p:txBody>
      </p:sp>
    </p:spTree>
    <p:extLst>
      <p:ext uri="{BB962C8B-B14F-4D97-AF65-F5344CB8AC3E}">
        <p14:creationId xmlns:p14="http://schemas.microsoft.com/office/powerpoint/2010/main" val="3690484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stature associated with NF1</a:t>
            </a:r>
          </a:p>
          <a:p>
            <a:r>
              <a:rPr lang="en-US" dirty="0"/>
              <a:t>Central hypothyroidism and growth hormone deficiency secondary to </a:t>
            </a:r>
            <a:r>
              <a:rPr lang="en-US" dirty="0" err="1"/>
              <a:t>sellar</a:t>
            </a:r>
            <a:r>
              <a:rPr lang="en-US" dirty="0"/>
              <a:t> mass</a:t>
            </a:r>
          </a:p>
          <a:p>
            <a:r>
              <a:rPr lang="en-US" dirty="0"/>
              <a:t>Primary hypothyroidism</a:t>
            </a:r>
          </a:p>
        </p:txBody>
      </p:sp>
      <p:sp>
        <p:nvSpPr>
          <p:cNvPr id="4" name="Slide Number Placeholder 3"/>
          <p:cNvSpPr>
            <a:spLocks noGrp="1"/>
          </p:cNvSpPr>
          <p:nvPr>
            <p:ph type="sldNum" sz="quarter" idx="5"/>
          </p:nvPr>
        </p:nvSpPr>
        <p:spPr/>
        <p:txBody>
          <a:bodyPr/>
          <a:lstStyle/>
          <a:p>
            <a:fld id="{73477C47-358E-B040-84A7-9557EC14D4AF}" type="slidenum">
              <a:rPr lang="en-US" smtClean="0"/>
              <a:t>30</a:t>
            </a:fld>
            <a:endParaRPr lang="en-US"/>
          </a:p>
        </p:txBody>
      </p:sp>
    </p:spTree>
    <p:extLst>
      <p:ext uri="{BB962C8B-B14F-4D97-AF65-F5344CB8AC3E}">
        <p14:creationId xmlns:p14="http://schemas.microsoft.com/office/powerpoint/2010/main" val="2405324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did have positive thyroid antibodies (TPO and </a:t>
            </a:r>
            <a:r>
              <a:rPr lang="en-US" dirty="0" err="1"/>
              <a:t>Tg</a:t>
            </a:r>
            <a:r>
              <a:rPr lang="en-US" dirty="0"/>
              <a:t>) for Hashimoto’s thyroiditis, </a:t>
            </a:r>
          </a:p>
        </p:txBody>
      </p:sp>
      <p:sp>
        <p:nvSpPr>
          <p:cNvPr id="4" name="Slide Number Placeholder 3"/>
          <p:cNvSpPr>
            <a:spLocks noGrp="1"/>
          </p:cNvSpPr>
          <p:nvPr>
            <p:ph type="sldNum" sz="quarter" idx="5"/>
          </p:nvPr>
        </p:nvSpPr>
        <p:spPr/>
        <p:txBody>
          <a:bodyPr/>
          <a:lstStyle/>
          <a:p>
            <a:fld id="{73477C47-358E-B040-84A7-9557EC14D4AF}" type="slidenum">
              <a:rPr lang="en-US" smtClean="0"/>
              <a:t>31</a:t>
            </a:fld>
            <a:endParaRPr lang="en-US"/>
          </a:p>
        </p:txBody>
      </p:sp>
    </p:spTree>
    <p:extLst>
      <p:ext uri="{BB962C8B-B14F-4D97-AF65-F5344CB8AC3E}">
        <p14:creationId xmlns:p14="http://schemas.microsoft.com/office/powerpoint/2010/main" val="1645992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also have delayed/puberty or irregular periods (altered blunted LH </a:t>
            </a:r>
            <a:r>
              <a:rPr lang="en-US" dirty="0" err="1"/>
              <a:t>pulsatility</a:t>
            </a:r>
            <a:r>
              <a:rPr lang="en-US" dirty="0"/>
              <a:t>, elevated prolactin)</a:t>
            </a:r>
          </a:p>
        </p:txBody>
      </p:sp>
      <p:sp>
        <p:nvSpPr>
          <p:cNvPr id="4" name="Slide Number Placeholder 3"/>
          <p:cNvSpPr>
            <a:spLocks noGrp="1"/>
          </p:cNvSpPr>
          <p:nvPr>
            <p:ph type="sldNum" sz="quarter" idx="5"/>
          </p:nvPr>
        </p:nvSpPr>
        <p:spPr/>
        <p:txBody>
          <a:bodyPr/>
          <a:lstStyle/>
          <a:p>
            <a:fld id="{73477C47-358E-B040-84A7-9557EC14D4AF}" type="slidenum">
              <a:rPr lang="en-US" smtClean="0"/>
              <a:t>32</a:t>
            </a:fld>
            <a:endParaRPr lang="en-US"/>
          </a:p>
        </p:txBody>
      </p:sp>
    </p:spTree>
    <p:extLst>
      <p:ext uri="{BB962C8B-B14F-4D97-AF65-F5344CB8AC3E}">
        <p14:creationId xmlns:p14="http://schemas.microsoft.com/office/powerpoint/2010/main" val="126448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also have delayed/puberty or irregular periods (altered blunted LH </a:t>
            </a:r>
            <a:r>
              <a:rPr lang="en-US" dirty="0" err="1"/>
              <a:t>pulsatility</a:t>
            </a:r>
            <a:r>
              <a:rPr lang="en-US" dirty="0"/>
              <a:t>, elevated prolactin)</a:t>
            </a:r>
          </a:p>
        </p:txBody>
      </p:sp>
      <p:sp>
        <p:nvSpPr>
          <p:cNvPr id="4" name="Slide Number Placeholder 3"/>
          <p:cNvSpPr>
            <a:spLocks noGrp="1"/>
          </p:cNvSpPr>
          <p:nvPr>
            <p:ph type="sldNum" sz="quarter" idx="5"/>
          </p:nvPr>
        </p:nvSpPr>
        <p:spPr/>
        <p:txBody>
          <a:bodyPr/>
          <a:lstStyle/>
          <a:p>
            <a:fld id="{73477C47-358E-B040-84A7-9557EC14D4AF}" type="slidenum">
              <a:rPr lang="en-US" smtClean="0"/>
              <a:t>33</a:t>
            </a:fld>
            <a:endParaRPr lang="en-US"/>
          </a:p>
        </p:txBody>
      </p:sp>
    </p:spTree>
    <p:extLst>
      <p:ext uri="{BB962C8B-B14F-4D97-AF65-F5344CB8AC3E}">
        <p14:creationId xmlns:p14="http://schemas.microsoft.com/office/powerpoint/2010/main" val="412962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how the TSH mean trends down over time as kids reach puberty in adulthood. TSH higher in infancy and trends down over time.</a:t>
            </a:r>
          </a:p>
          <a:p>
            <a:r>
              <a:rPr lang="en-US" dirty="0"/>
              <a:t>Often labs still use adult reference ranges and then “flags” normal results as abnormal</a:t>
            </a:r>
          </a:p>
        </p:txBody>
      </p:sp>
      <p:sp>
        <p:nvSpPr>
          <p:cNvPr id="4" name="Slide Number Placeholder 3"/>
          <p:cNvSpPr>
            <a:spLocks noGrp="1"/>
          </p:cNvSpPr>
          <p:nvPr>
            <p:ph type="sldNum" sz="quarter" idx="5"/>
          </p:nvPr>
        </p:nvSpPr>
        <p:spPr/>
        <p:txBody>
          <a:bodyPr/>
          <a:lstStyle/>
          <a:p>
            <a:fld id="{73477C47-358E-B040-84A7-9557EC14D4AF}" type="slidenum">
              <a:rPr lang="en-US" smtClean="0"/>
              <a:t>7</a:t>
            </a:fld>
            <a:endParaRPr lang="en-US"/>
          </a:p>
        </p:txBody>
      </p:sp>
    </p:spTree>
    <p:extLst>
      <p:ext uri="{BB962C8B-B14F-4D97-AF65-F5344CB8AC3E}">
        <p14:creationId xmlns:p14="http://schemas.microsoft.com/office/powerpoint/2010/main" val="3231471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C05EAF46-D1DD-3646-8840-661F01FEF8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CB4BCA-4E49-654D-AFF9-6FC96EEF59D3}" type="slidenum">
              <a:rPr lang="en-US" altLang="en-US" smtClean="0">
                <a:latin typeface="Arial" panose="020B0604020202020204" pitchFamily="34" charset="0"/>
              </a:rPr>
              <a:pPr>
                <a:spcBef>
                  <a:spcPct val="0"/>
                </a:spcBef>
              </a:pPr>
              <a:t>39</a:t>
            </a:fld>
            <a:endParaRPr lang="en-US" altLang="en-US">
              <a:latin typeface="Arial" panose="020B0604020202020204" pitchFamily="34" charset="0"/>
            </a:endParaRPr>
          </a:p>
        </p:txBody>
      </p:sp>
      <p:sp>
        <p:nvSpPr>
          <p:cNvPr id="56323" name="Rectangle 7">
            <a:extLst>
              <a:ext uri="{FF2B5EF4-FFF2-40B4-BE49-F238E27FC236}">
                <a16:creationId xmlns:a16="http://schemas.microsoft.com/office/drawing/2014/main" id="{0A538EF1-26C2-4F49-A3E0-71EA75373F5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5242B0B-8E91-B64F-987F-9BF699D9D47D}" type="slidenum">
              <a:rPr lang="en-US" altLang="en-US">
                <a:latin typeface="Arial" panose="020B0604020202020204" pitchFamily="34" charset="0"/>
              </a:rPr>
              <a:pPr algn="r" eaLnBrk="1" hangingPunct="1">
                <a:spcBef>
                  <a:spcPct val="0"/>
                </a:spcBef>
              </a:pPr>
              <a:t>39</a:t>
            </a:fld>
            <a:endParaRPr lang="en-US" altLang="en-US">
              <a:latin typeface="Arial" panose="020B0604020202020204" pitchFamily="34" charset="0"/>
            </a:endParaRPr>
          </a:p>
        </p:txBody>
      </p:sp>
      <p:sp>
        <p:nvSpPr>
          <p:cNvPr id="56324" name="Rectangle 2">
            <a:extLst>
              <a:ext uri="{FF2B5EF4-FFF2-40B4-BE49-F238E27FC236}">
                <a16:creationId xmlns:a16="http://schemas.microsoft.com/office/drawing/2014/main" id="{CF46F5DE-F44F-7147-8541-326ABF7D9D93}"/>
              </a:ext>
            </a:extLst>
          </p:cNvPr>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5" name="Rectangle 3">
            <a:extLst>
              <a:ext uri="{FF2B5EF4-FFF2-40B4-BE49-F238E27FC236}">
                <a16:creationId xmlns:a16="http://schemas.microsoft.com/office/drawing/2014/main" id="{4AA57BAF-C629-FE44-9249-7162DF866C77}"/>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numCol="1" anchor="t" anchorCtr="0" compatLnSpc="1">
            <a:prstTxWarp prst="textNoShape">
              <a:avLst/>
            </a:prstTxWarp>
          </a:bodyPr>
          <a:lstStyle/>
          <a:p>
            <a:pPr eaLnBrk="1" hangingPunct="1">
              <a:spcBef>
                <a:spcPct val="0"/>
              </a:spcBef>
            </a:pPr>
            <a:r>
              <a:rPr lang="en-US" altLang="en-US" dirty="0"/>
              <a:t>Always check CBC and LFTs before starting treatment with methimazole.</a:t>
            </a:r>
          </a:p>
          <a:p>
            <a:pPr eaLnBrk="1" hangingPunct="1">
              <a:spcBef>
                <a:spcPct val="0"/>
              </a:spcBef>
            </a:pPr>
            <a:r>
              <a:rPr lang="en-US" altLang="en-US" dirty="0"/>
              <a:t>Surgery since early 1900s, Medical therapy (methimazole/PTU) and radioactive iodine have been around since the 1940s</a:t>
            </a:r>
          </a:p>
        </p:txBody>
      </p:sp>
    </p:spTree>
    <p:extLst>
      <p:ext uri="{BB962C8B-B14F-4D97-AF65-F5344CB8AC3E}">
        <p14:creationId xmlns:p14="http://schemas.microsoft.com/office/powerpoint/2010/main" val="1891770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9 month visit, parents reported perhaps slight improvement in constipation, now rolling over</a:t>
            </a:r>
          </a:p>
        </p:txBody>
      </p:sp>
      <p:sp>
        <p:nvSpPr>
          <p:cNvPr id="4" name="Slide Number Placeholder 3"/>
          <p:cNvSpPr>
            <a:spLocks noGrp="1"/>
          </p:cNvSpPr>
          <p:nvPr>
            <p:ph type="sldNum" sz="quarter" idx="5"/>
          </p:nvPr>
        </p:nvSpPr>
        <p:spPr/>
        <p:txBody>
          <a:bodyPr/>
          <a:lstStyle/>
          <a:p>
            <a:fld id="{73477C47-358E-B040-84A7-9557EC14D4AF}" type="slidenum">
              <a:rPr lang="en-US" smtClean="0"/>
              <a:t>43</a:t>
            </a:fld>
            <a:endParaRPr lang="en-US"/>
          </a:p>
        </p:txBody>
      </p:sp>
    </p:spTree>
    <p:extLst>
      <p:ext uri="{BB962C8B-B14F-4D97-AF65-F5344CB8AC3E}">
        <p14:creationId xmlns:p14="http://schemas.microsoft.com/office/powerpoint/2010/main" val="4071209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77C47-358E-B040-84A7-9557EC14D4AF}" type="slidenum">
              <a:rPr lang="en-US" smtClean="0"/>
              <a:t>50</a:t>
            </a:fld>
            <a:endParaRPr lang="en-US"/>
          </a:p>
        </p:txBody>
      </p:sp>
    </p:spTree>
    <p:extLst>
      <p:ext uri="{BB962C8B-B14F-4D97-AF65-F5344CB8AC3E}">
        <p14:creationId xmlns:p14="http://schemas.microsoft.com/office/powerpoint/2010/main" val="2174491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Central hypothyroidism may occur due to abnormal development of the hypothalamus or pituitary glands (may occur as part of multiple pituitary hormone deficiencies), trauma, a tumor, or treatment for a tumor (surgery, radiation). Central hypothyroidism may be inherited, and boys and girls are affected equally.</a:t>
            </a:r>
          </a:p>
        </p:txBody>
      </p:sp>
      <p:sp>
        <p:nvSpPr>
          <p:cNvPr id="4" name="Slide Number Placeholder 3"/>
          <p:cNvSpPr>
            <a:spLocks noGrp="1"/>
          </p:cNvSpPr>
          <p:nvPr>
            <p:ph type="sldNum" sz="quarter" idx="5"/>
          </p:nvPr>
        </p:nvSpPr>
        <p:spPr/>
        <p:txBody>
          <a:bodyPr/>
          <a:lstStyle/>
          <a:p>
            <a:fld id="{73477C47-358E-B040-84A7-9557EC14D4AF}" type="slidenum">
              <a:rPr lang="en-US" smtClean="0"/>
              <a:t>8</a:t>
            </a:fld>
            <a:endParaRPr lang="en-US"/>
          </a:p>
        </p:txBody>
      </p:sp>
    </p:spTree>
    <p:extLst>
      <p:ext uri="{BB962C8B-B14F-4D97-AF65-F5344CB8AC3E}">
        <p14:creationId xmlns:p14="http://schemas.microsoft.com/office/powerpoint/2010/main" val="3405495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Endocrine feedback</a:t>
            </a:r>
            <a:r>
              <a:rPr lang="en-US" baseline="0" dirty="0"/>
              <a:t> loops are a s</a:t>
            </a:r>
            <a:r>
              <a:rPr lang="en-US" dirty="0"/>
              <a:t>imple, but elegant</a:t>
            </a:r>
            <a:r>
              <a:rPr lang="en-US" baseline="0" dirty="0"/>
              <a:t> system</a:t>
            </a:r>
          </a:p>
          <a:p>
            <a:r>
              <a:rPr lang="en-US" sz="1200" b="0" i="0" kern="1200" dirty="0">
                <a:solidFill>
                  <a:schemeClr val="tx1"/>
                </a:solidFill>
                <a:effectLst/>
                <a:latin typeface="+mn-lt"/>
                <a:ea typeface="+mn-ea"/>
                <a:cs typeface="+mn-cs"/>
              </a:rPr>
              <a:t>Conversion of T4 to T3 involves the </a:t>
            </a:r>
            <a:r>
              <a:rPr lang="en-US" sz="1200" b="0" i="0" kern="1200" dirty="0" err="1">
                <a:solidFill>
                  <a:schemeClr val="tx1"/>
                </a:solidFill>
                <a:effectLst/>
                <a:latin typeface="+mn-lt"/>
                <a:ea typeface="+mn-ea"/>
                <a:cs typeface="+mn-cs"/>
              </a:rPr>
              <a:t>deiodination</a:t>
            </a:r>
            <a:r>
              <a:rPr lang="en-US" sz="1200" b="0" i="0" kern="1200" dirty="0">
                <a:solidFill>
                  <a:schemeClr val="tx1"/>
                </a:solidFill>
                <a:effectLst/>
                <a:latin typeface="+mn-lt"/>
                <a:ea typeface="+mn-ea"/>
                <a:cs typeface="+mn-cs"/>
              </a:rPr>
              <a:t> of T4</a:t>
            </a:r>
          </a:p>
          <a:p>
            <a:endParaRPr lang="en-US" dirty="0"/>
          </a:p>
        </p:txBody>
      </p:sp>
      <p:sp>
        <p:nvSpPr>
          <p:cNvPr id="4" name="Slide Number Placeholder 3"/>
          <p:cNvSpPr>
            <a:spLocks noGrp="1"/>
          </p:cNvSpPr>
          <p:nvPr>
            <p:ph type="sldNum" sz="quarter" idx="10"/>
          </p:nvPr>
        </p:nvSpPr>
        <p:spPr/>
        <p:txBody>
          <a:bodyPr/>
          <a:lstStyle/>
          <a:p>
            <a:fld id="{4448B621-1B8B-2A43-BFFA-9C15628DDEEE}" type="slidenum">
              <a:rPr lang="en-US" smtClean="0"/>
              <a:t>9</a:t>
            </a:fld>
            <a:endParaRPr lang="en-US"/>
          </a:p>
        </p:txBody>
      </p:sp>
    </p:spTree>
    <p:extLst>
      <p:ext uri="{BB962C8B-B14F-4D97-AF65-F5344CB8AC3E}">
        <p14:creationId xmlns:p14="http://schemas.microsoft.com/office/powerpoint/2010/main" val="2629244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T3 level not typically measured in patients with hypothyroidism</a:t>
            </a:r>
          </a:p>
        </p:txBody>
      </p:sp>
      <p:sp>
        <p:nvSpPr>
          <p:cNvPr id="4" name="Slide Number Placeholder 3"/>
          <p:cNvSpPr>
            <a:spLocks noGrp="1"/>
          </p:cNvSpPr>
          <p:nvPr>
            <p:ph type="sldNum" sz="quarter" idx="5"/>
          </p:nvPr>
        </p:nvSpPr>
        <p:spPr/>
        <p:txBody>
          <a:bodyPr/>
          <a:lstStyle/>
          <a:p>
            <a:fld id="{73477C47-358E-B040-84A7-9557EC14D4AF}" type="slidenum">
              <a:rPr lang="en-US" smtClean="0"/>
              <a:t>10</a:t>
            </a:fld>
            <a:endParaRPr lang="en-US"/>
          </a:p>
        </p:txBody>
      </p:sp>
    </p:spTree>
    <p:extLst>
      <p:ext uri="{BB962C8B-B14F-4D97-AF65-F5344CB8AC3E}">
        <p14:creationId xmlns:p14="http://schemas.microsoft.com/office/powerpoint/2010/main" val="4094231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Prematurity: hypothyroxinemia of prematurity </a:t>
            </a:r>
            <a:r>
              <a:rPr lang="en-US" dirty="0" err="1"/>
              <a:t>reflexts</a:t>
            </a:r>
            <a:r>
              <a:rPr lang="en-US" dirty="0"/>
              <a:t> immaturity of the HPT axis; sick euthyroid syndrome or a reflection of the stress and illness of the infant; unclear benefit to treat with levothyroxine</a:t>
            </a:r>
          </a:p>
        </p:txBody>
      </p:sp>
      <p:sp>
        <p:nvSpPr>
          <p:cNvPr id="4" name="Slide Number Placeholder 3"/>
          <p:cNvSpPr>
            <a:spLocks noGrp="1"/>
          </p:cNvSpPr>
          <p:nvPr>
            <p:ph type="sldNum" sz="quarter" idx="5"/>
          </p:nvPr>
        </p:nvSpPr>
        <p:spPr/>
        <p:txBody>
          <a:bodyPr/>
          <a:lstStyle/>
          <a:p>
            <a:fld id="{73477C47-358E-B040-84A7-9557EC14D4AF}" type="slidenum">
              <a:rPr lang="en-US" smtClean="0"/>
              <a:t>11</a:t>
            </a:fld>
            <a:endParaRPr lang="en-US"/>
          </a:p>
        </p:txBody>
      </p:sp>
    </p:spTree>
    <p:extLst>
      <p:ext uri="{BB962C8B-B14F-4D97-AF65-F5344CB8AC3E}">
        <p14:creationId xmlns:p14="http://schemas.microsoft.com/office/powerpoint/2010/main" val="383625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Lithium, amiodarone- other medications that impact thyroid function. Also iodine-containing products (anti-</a:t>
            </a:r>
            <a:r>
              <a:rPr lang="en-US" dirty="0" err="1"/>
              <a:t>septics</a:t>
            </a:r>
            <a:r>
              <a:rPr lang="en-US" dirty="0"/>
              <a:t>, betadine, IV contrast) can cause thyroid abnormalities in the short term</a:t>
            </a:r>
          </a:p>
          <a:p>
            <a:r>
              <a:rPr lang="en-US" dirty="0"/>
              <a:t>Iodine deficiency remains most common cause of hypothyroidism worldwide. Salt has been iodized in the USA since 1924</a:t>
            </a:r>
          </a:p>
        </p:txBody>
      </p:sp>
      <p:sp>
        <p:nvSpPr>
          <p:cNvPr id="4" name="Slide Number Placeholder 3"/>
          <p:cNvSpPr>
            <a:spLocks noGrp="1"/>
          </p:cNvSpPr>
          <p:nvPr>
            <p:ph type="sldNum" sz="quarter" idx="5"/>
          </p:nvPr>
        </p:nvSpPr>
        <p:spPr/>
        <p:txBody>
          <a:bodyPr/>
          <a:lstStyle/>
          <a:p>
            <a:fld id="{73477C47-358E-B040-84A7-9557EC14D4AF}" type="slidenum">
              <a:rPr lang="en-US" smtClean="0"/>
              <a:t>13</a:t>
            </a:fld>
            <a:endParaRPr lang="en-US"/>
          </a:p>
        </p:txBody>
      </p:sp>
    </p:spTree>
    <p:extLst>
      <p:ext uri="{BB962C8B-B14F-4D97-AF65-F5344CB8AC3E}">
        <p14:creationId xmlns:p14="http://schemas.microsoft.com/office/powerpoint/2010/main" val="3676529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overall effect of critical illness on thyroid function is suppression and these effects tend to increase as illness progresses</a:t>
            </a:r>
          </a:p>
          <a:p>
            <a:r>
              <a:rPr lang="en-US" baseline="0" dirty="0"/>
              <a:t>Reverse T3- a certain percentage of T3 gets inactivated normally, and in times of illness more gets to converted to inactive form</a:t>
            </a:r>
          </a:p>
          <a:p>
            <a:r>
              <a:rPr lang="en-US" baseline="0" dirty="0"/>
              <a:t>NTIS is characterized most commonly by a low T3 and an increased reverse T3, and as you move into the chronic phase of illness, a low/normal T4 and TSH</a:t>
            </a:r>
          </a:p>
          <a:p>
            <a:r>
              <a:rPr lang="en-US" baseline="0" dirty="0"/>
              <a:t>The fact that increased catabolism, increased energy expenditure, hyperglycemia, and muscle loss are often associated with critical illness has led to the hypothesis that these changes are potentially an adaptive response designed to reverse this catabolic process</a:t>
            </a:r>
          </a:p>
          <a:p>
            <a:endParaRPr lang="en-US" baseline="0" dirty="0"/>
          </a:p>
        </p:txBody>
      </p:sp>
      <p:sp>
        <p:nvSpPr>
          <p:cNvPr id="4" name="Slide Number Placeholder 3"/>
          <p:cNvSpPr>
            <a:spLocks noGrp="1"/>
          </p:cNvSpPr>
          <p:nvPr>
            <p:ph type="sldNum" sz="quarter" idx="10"/>
          </p:nvPr>
        </p:nvSpPr>
        <p:spPr/>
        <p:txBody>
          <a:bodyPr/>
          <a:lstStyle/>
          <a:p>
            <a:fld id="{82D7807B-506B-4B29-8C17-4087D43B5ED1}" type="slidenum">
              <a:rPr lang="en-US" smtClean="0"/>
              <a:t>14</a:t>
            </a:fld>
            <a:endParaRPr lang="en-US"/>
          </a:p>
        </p:txBody>
      </p:sp>
    </p:spTree>
    <p:extLst>
      <p:ext uri="{BB962C8B-B14F-4D97-AF65-F5344CB8AC3E}">
        <p14:creationId xmlns:p14="http://schemas.microsoft.com/office/powerpoint/2010/main" val="665572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 have autoimmune history in family</a:t>
            </a:r>
          </a:p>
        </p:txBody>
      </p:sp>
      <p:sp>
        <p:nvSpPr>
          <p:cNvPr id="4" name="Slide Number Placeholder 3"/>
          <p:cNvSpPr>
            <a:spLocks noGrp="1"/>
          </p:cNvSpPr>
          <p:nvPr>
            <p:ph type="sldNum" sz="quarter" idx="5"/>
          </p:nvPr>
        </p:nvSpPr>
        <p:spPr/>
        <p:txBody>
          <a:bodyPr/>
          <a:lstStyle/>
          <a:p>
            <a:fld id="{73477C47-358E-B040-84A7-9557EC14D4AF}" type="slidenum">
              <a:rPr lang="en-US" smtClean="0"/>
              <a:t>19</a:t>
            </a:fld>
            <a:endParaRPr lang="en-US"/>
          </a:p>
        </p:txBody>
      </p:sp>
    </p:spTree>
    <p:extLst>
      <p:ext uri="{BB962C8B-B14F-4D97-AF65-F5344CB8AC3E}">
        <p14:creationId xmlns:p14="http://schemas.microsoft.com/office/powerpoint/2010/main" val="2286447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F7AF6-8740-3E4F-8886-AB9676E5C6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DEEEDA-A3AC-5E42-97A8-588364467A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8E2588-C230-5A4B-8FFB-44A77DC719E9}"/>
              </a:ext>
            </a:extLst>
          </p:cNvPr>
          <p:cNvSpPr>
            <a:spLocks noGrp="1"/>
          </p:cNvSpPr>
          <p:nvPr>
            <p:ph type="dt" sz="half" idx="10"/>
          </p:nvPr>
        </p:nvSpPr>
        <p:spPr/>
        <p:txBody>
          <a:bodyPr/>
          <a:lstStyle/>
          <a:p>
            <a:fld id="{EA0C0817-A112-4847-8014-A94B7D2A4EA3}" type="datetime1">
              <a:rPr lang="en-US" smtClean="0"/>
              <a:t>8/16/20</a:t>
            </a:fld>
            <a:endParaRPr lang="en-US" dirty="0"/>
          </a:p>
        </p:txBody>
      </p:sp>
      <p:sp>
        <p:nvSpPr>
          <p:cNvPr id="5" name="Footer Placeholder 4">
            <a:extLst>
              <a:ext uri="{FF2B5EF4-FFF2-40B4-BE49-F238E27FC236}">
                <a16:creationId xmlns:a16="http://schemas.microsoft.com/office/drawing/2014/main" id="{E3BA22E9-AD03-A048-8294-359741EEB2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EB0843-7B78-E14F-BCAA-745E8CDFB8E6}"/>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617683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A3818-9B62-464F-B37B-7E4FB0F23C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62DB97-2EEC-AF4B-9D7F-86AC212028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13B5F-925E-6042-819D-F255E7A4C25F}"/>
              </a:ext>
            </a:extLst>
          </p:cNvPr>
          <p:cNvSpPr>
            <a:spLocks noGrp="1"/>
          </p:cNvSpPr>
          <p:nvPr>
            <p:ph type="dt" sz="half" idx="10"/>
          </p:nvPr>
        </p:nvSpPr>
        <p:spPr/>
        <p:txBody>
          <a:bodyPr/>
          <a:lstStyle/>
          <a:p>
            <a:fld id="{134F40B7-36AB-4376-BE14-EF7004D79BB9}" type="datetime1">
              <a:rPr lang="en-US" smtClean="0"/>
              <a:t>8/16/20</a:t>
            </a:fld>
            <a:endParaRPr lang="en-US"/>
          </a:p>
        </p:txBody>
      </p:sp>
      <p:sp>
        <p:nvSpPr>
          <p:cNvPr id="5" name="Footer Placeholder 4">
            <a:extLst>
              <a:ext uri="{FF2B5EF4-FFF2-40B4-BE49-F238E27FC236}">
                <a16:creationId xmlns:a16="http://schemas.microsoft.com/office/drawing/2014/main" id="{0E1069CE-46A6-A84B-8B55-F096D3AFD7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AEB76-6EE2-F14F-BDBE-9FEDE0A0AC29}"/>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786508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95C983-EF7D-6940-8577-4EE3EA14FA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5CEF26-A33A-B246-A769-CF59B1153C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8D9A-8C43-4547-9663-C832BB3E22F2}"/>
              </a:ext>
            </a:extLst>
          </p:cNvPr>
          <p:cNvSpPr>
            <a:spLocks noGrp="1"/>
          </p:cNvSpPr>
          <p:nvPr>
            <p:ph type="dt" sz="half" idx="10"/>
          </p:nvPr>
        </p:nvSpPr>
        <p:spPr/>
        <p:txBody>
          <a:bodyPr/>
          <a:lstStyle/>
          <a:p>
            <a:fld id="{FF87CAB8-DCAE-46A5-AADA-B3FAD11A54E0}" type="datetime1">
              <a:rPr lang="en-US" smtClean="0"/>
              <a:t>8/16/20</a:t>
            </a:fld>
            <a:endParaRPr lang="en-US"/>
          </a:p>
        </p:txBody>
      </p:sp>
      <p:sp>
        <p:nvSpPr>
          <p:cNvPr id="5" name="Footer Placeholder 4">
            <a:extLst>
              <a:ext uri="{FF2B5EF4-FFF2-40B4-BE49-F238E27FC236}">
                <a16:creationId xmlns:a16="http://schemas.microsoft.com/office/drawing/2014/main" id="{6AE662D0-B962-A14A-8917-E5A7FEB8D3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23E6D-AEDA-AA4B-9BF0-522CDE49E58A}"/>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17103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1809C-F731-2744-A9B7-522E6D714D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AE3EA-1542-6647-989B-777131ED23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4A78B-1940-1E4E-BD22-C255FB1677ED}"/>
              </a:ext>
            </a:extLst>
          </p:cNvPr>
          <p:cNvSpPr>
            <a:spLocks noGrp="1"/>
          </p:cNvSpPr>
          <p:nvPr>
            <p:ph type="dt" sz="half" idx="10"/>
          </p:nvPr>
        </p:nvSpPr>
        <p:spPr/>
        <p:txBody>
          <a:bodyPr/>
          <a:lstStyle/>
          <a:p>
            <a:fld id="{7332B432-ACDA-4023-A761-2BAB76577B62}" type="datetime1">
              <a:rPr lang="en-US" smtClean="0"/>
              <a:t>8/16/20</a:t>
            </a:fld>
            <a:endParaRPr lang="en-US"/>
          </a:p>
        </p:txBody>
      </p:sp>
      <p:sp>
        <p:nvSpPr>
          <p:cNvPr id="5" name="Footer Placeholder 4">
            <a:extLst>
              <a:ext uri="{FF2B5EF4-FFF2-40B4-BE49-F238E27FC236}">
                <a16:creationId xmlns:a16="http://schemas.microsoft.com/office/drawing/2014/main" id="{58E6EBCD-5B53-7B4C-838D-542538BBFE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ECC522-CBEA-9945-B2BF-50A9884155DC}"/>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3677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C683-01E0-6E45-A0FA-8B0BF9E29D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A885F6-CC12-3740-A466-7EAA1B9C8F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A61396-2991-634B-8843-BB37E1A76650}"/>
              </a:ext>
            </a:extLst>
          </p:cNvPr>
          <p:cNvSpPr>
            <a:spLocks noGrp="1"/>
          </p:cNvSpPr>
          <p:nvPr>
            <p:ph type="dt" sz="half" idx="10"/>
          </p:nvPr>
        </p:nvSpPr>
        <p:spPr/>
        <p:txBody>
          <a:bodyPr/>
          <a:lstStyle/>
          <a:p>
            <a:fld id="{D9C646AA-F36E-4540-911D-FFFC0A0EF24A}" type="datetime1">
              <a:rPr lang="en-US" smtClean="0"/>
              <a:t>8/16/20</a:t>
            </a:fld>
            <a:endParaRPr lang="en-US" dirty="0"/>
          </a:p>
        </p:txBody>
      </p:sp>
      <p:sp>
        <p:nvSpPr>
          <p:cNvPr id="5" name="Footer Placeholder 4">
            <a:extLst>
              <a:ext uri="{FF2B5EF4-FFF2-40B4-BE49-F238E27FC236}">
                <a16:creationId xmlns:a16="http://schemas.microsoft.com/office/drawing/2014/main" id="{9497AD9F-1DA2-1549-96C4-5CB72B4F92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6CC147-CD01-3641-BFBF-A62EFBD50B59}"/>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814078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44079-4E5E-F741-A637-06D429F8A8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687338-C2DF-554B-BE1B-FAFD8D3FB6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C5A51-A2AD-814A-97FD-F8416F877D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03C6F4-59FA-8D4D-9ABC-2ECAD2835EE8}"/>
              </a:ext>
            </a:extLst>
          </p:cNvPr>
          <p:cNvSpPr>
            <a:spLocks noGrp="1"/>
          </p:cNvSpPr>
          <p:nvPr>
            <p:ph type="dt" sz="half" idx="10"/>
          </p:nvPr>
        </p:nvSpPr>
        <p:spPr/>
        <p:txBody>
          <a:bodyPr/>
          <a:lstStyle/>
          <a:p>
            <a:fld id="{69186D26-FA5F-4637-B602-B7C2DC34CFD4}" type="datetime1">
              <a:rPr lang="en-US" smtClean="0"/>
              <a:t>8/16/20</a:t>
            </a:fld>
            <a:endParaRPr lang="en-US"/>
          </a:p>
        </p:txBody>
      </p:sp>
      <p:sp>
        <p:nvSpPr>
          <p:cNvPr id="6" name="Footer Placeholder 5">
            <a:extLst>
              <a:ext uri="{FF2B5EF4-FFF2-40B4-BE49-F238E27FC236}">
                <a16:creationId xmlns:a16="http://schemas.microsoft.com/office/drawing/2014/main" id="{D942A9BA-A4C7-D14C-B299-3621A3A3BA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05CCDC-777B-EB4C-9D1C-1A7FAC97996A}"/>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43934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0747D-ACC1-3848-BC65-DF08CE6C23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A81AA5-C2E9-7942-9E31-86DF101E82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C21236-EFD4-AA4B-B80A-B9F94A953E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2C8DCF-E6AC-724D-830D-52393EFF5A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4B5052-585C-D840-B182-12E2A5AE47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5C66C2-AE2E-7540-B34C-29791DAAD8BB}"/>
              </a:ext>
            </a:extLst>
          </p:cNvPr>
          <p:cNvSpPr>
            <a:spLocks noGrp="1"/>
          </p:cNvSpPr>
          <p:nvPr>
            <p:ph type="dt" sz="half" idx="10"/>
          </p:nvPr>
        </p:nvSpPr>
        <p:spPr/>
        <p:txBody>
          <a:bodyPr/>
          <a:lstStyle/>
          <a:p>
            <a:fld id="{8A7F15D8-96D1-4781-BC50-CA8A088B2FE4}" type="datetime1">
              <a:rPr lang="en-US" smtClean="0"/>
              <a:t>8/16/20</a:t>
            </a:fld>
            <a:endParaRPr lang="en-US"/>
          </a:p>
        </p:txBody>
      </p:sp>
      <p:sp>
        <p:nvSpPr>
          <p:cNvPr id="8" name="Footer Placeholder 7">
            <a:extLst>
              <a:ext uri="{FF2B5EF4-FFF2-40B4-BE49-F238E27FC236}">
                <a16:creationId xmlns:a16="http://schemas.microsoft.com/office/drawing/2014/main" id="{9017D311-0F6C-8F45-892A-3462BAE340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C773D7-B49C-9649-A86A-3FCD627AA833}"/>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797905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4B748-3F4D-8F47-AD6F-7097E036B1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5EAB40-76BA-1848-9649-02B7FDE81556}"/>
              </a:ext>
            </a:extLst>
          </p:cNvPr>
          <p:cNvSpPr>
            <a:spLocks noGrp="1"/>
          </p:cNvSpPr>
          <p:nvPr>
            <p:ph type="dt" sz="half" idx="10"/>
          </p:nvPr>
        </p:nvSpPr>
        <p:spPr/>
        <p:txBody>
          <a:bodyPr/>
          <a:lstStyle/>
          <a:p>
            <a:fld id="{F9A96C99-B8F8-4528-BD05-0E16E943DC09}" type="datetime1">
              <a:rPr lang="en-US" smtClean="0"/>
              <a:t>8/16/20</a:t>
            </a:fld>
            <a:endParaRPr lang="en-US"/>
          </a:p>
        </p:txBody>
      </p:sp>
      <p:sp>
        <p:nvSpPr>
          <p:cNvPr id="4" name="Footer Placeholder 3">
            <a:extLst>
              <a:ext uri="{FF2B5EF4-FFF2-40B4-BE49-F238E27FC236}">
                <a16:creationId xmlns:a16="http://schemas.microsoft.com/office/drawing/2014/main" id="{FAB5252B-5671-664F-8349-45824FD754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C3031C-E0F2-154C-B77C-C12319B5CBEE}"/>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555872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C267D7-E9FE-884E-A2DA-B333439C81EE}"/>
              </a:ext>
            </a:extLst>
          </p:cNvPr>
          <p:cNvSpPr>
            <a:spLocks noGrp="1"/>
          </p:cNvSpPr>
          <p:nvPr>
            <p:ph type="dt" sz="half" idx="10"/>
          </p:nvPr>
        </p:nvSpPr>
        <p:spPr/>
        <p:txBody>
          <a:bodyPr/>
          <a:lstStyle/>
          <a:p>
            <a:fld id="{03636942-C211-4B28-8DBD-C953E00AF71B}" type="datetime1">
              <a:rPr lang="en-US" smtClean="0"/>
              <a:t>8/16/20</a:t>
            </a:fld>
            <a:endParaRPr lang="en-US"/>
          </a:p>
        </p:txBody>
      </p:sp>
      <p:sp>
        <p:nvSpPr>
          <p:cNvPr id="3" name="Footer Placeholder 2">
            <a:extLst>
              <a:ext uri="{FF2B5EF4-FFF2-40B4-BE49-F238E27FC236}">
                <a16:creationId xmlns:a16="http://schemas.microsoft.com/office/drawing/2014/main" id="{E3BF7B0D-6573-954F-A7D9-18177DC52D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1ED5C0-4951-A942-B153-EC1CA3A488CD}"/>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13562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5D0EC-EAD5-4644-87E1-99BF6B697B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9005A6-E5FB-5942-B706-CAC6A27E52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54731B-5927-594F-A7B7-04205CC00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93C2A4-2BF7-F243-AEF3-970CB259A14F}"/>
              </a:ext>
            </a:extLst>
          </p:cNvPr>
          <p:cNvSpPr>
            <a:spLocks noGrp="1"/>
          </p:cNvSpPr>
          <p:nvPr>
            <p:ph type="dt" sz="half" idx="10"/>
          </p:nvPr>
        </p:nvSpPr>
        <p:spPr/>
        <p:txBody>
          <a:bodyPr/>
          <a:lstStyle/>
          <a:p>
            <a:fld id="{7E8D12A6-918A-48BD-8CB9-CA713993B0EA}" type="datetime1">
              <a:rPr lang="en-US" smtClean="0"/>
              <a:t>8/16/20</a:t>
            </a:fld>
            <a:endParaRPr lang="en-US"/>
          </a:p>
        </p:txBody>
      </p:sp>
      <p:sp>
        <p:nvSpPr>
          <p:cNvPr id="6" name="Footer Placeholder 5">
            <a:extLst>
              <a:ext uri="{FF2B5EF4-FFF2-40B4-BE49-F238E27FC236}">
                <a16:creationId xmlns:a16="http://schemas.microsoft.com/office/drawing/2014/main" id="{BFE5BBFB-5605-9347-BCA8-64C8A5899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478C9B-0A00-6E4A-B824-7F0481833F32}"/>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470844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36CFB-93C3-7B45-A1C6-5255FED3D5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9995FB-AEA7-3948-8D01-196E1C1C47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16FF86-28FB-264A-BAC9-B1D19F58B4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D0D6B3-1158-8740-9EBF-63D98129CCEC}"/>
              </a:ext>
            </a:extLst>
          </p:cNvPr>
          <p:cNvSpPr>
            <a:spLocks noGrp="1"/>
          </p:cNvSpPr>
          <p:nvPr>
            <p:ph type="dt" sz="half" idx="10"/>
          </p:nvPr>
        </p:nvSpPr>
        <p:spPr/>
        <p:txBody>
          <a:bodyPr/>
          <a:lstStyle/>
          <a:p>
            <a:fld id="{E778CE86-875F-4587-BCF6-FA054AFC0D53}" type="datetime1">
              <a:rPr lang="en-US" smtClean="0"/>
              <a:pPr/>
              <a:t>8/16/20</a:t>
            </a:fld>
            <a:endParaRPr lang="en-US" dirty="0"/>
          </a:p>
        </p:txBody>
      </p:sp>
      <p:sp>
        <p:nvSpPr>
          <p:cNvPr id="6" name="Footer Placeholder 5">
            <a:extLst>
              <a:ext uri="{FF2B5EF4-FFF2-40B4-BE49-F238E27FC236}">
                <a16:creationId xmlns:a16="http://schemas.microsoft.com/office/drawing/2014/main" id="{32D777CD-80C3-974F-BE50-D40CE3A1CBFD}"/>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1DB4A93D-0CD5-624A-BF2B-35CE3BE4C23C}"/>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7837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0AD815-1A46-AF4D-808E-7C70EF0028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2D9E91-B337-1E40-AA9F-404C971A08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78D7F4-40A4-FB43-BB95-6B722C470D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2B21-3FCD-4721-B95C-427943F61125}" type="datetime1">
              <a:rPr lang="en-US" smtClean="0"/>
              <a:t>8/16/20</a:t>
            </a:fld>
            <a:endParaRPr lang="en-US"/>
          </a:p>
        </p:txBody>
      </p:sp>
      <p:sp>
        <p:nvSpPr>
          <p:cNvPr id="5" name="Footer Placeholder 4">
            <a:extLst>
              <a:ext uri="{FF2B5EF4-FFF2-40B4-BE49-F238E27FC236}">
                <a16:creationId xmlns:a16="http://schemas.microsoft.com/office/drawing/2014/main" id="{3EE52C54-A36D-DA4F-8E9E-945F9AFF57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0B1DF67-B6CB-0E44-979D-8B747D442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25498970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45FAE-11ED-7D44-A8E1-97710C41A2AA}"/>
              </a:ext>
            </a:extLst>
          </p:cNvPr>
          <p:cNvSpPr>
            <a:spLocks noGrp="1"/>
          </p:cNvSpPr>
          <p:nvPr>
            <p:ph type="ctrTitle"/>
          </p:nvPr>
        </p:nvSpPr>
        <p:spPr>
          <a:xfrm>
            <a:off x="4751579" y="2691711"/>
            <a:ext cx="6608288" cy="558488"/>
          </a:xfrm>
        </p:spPr>
        <p:txBody>
          <a:bodyPr>
            <a:noAutofit/>
          </a:bodyPr>
          <a:lstStyle/>
          <a:p>
            <a:r>
              <a:rPr lang="en-US" sz="2800" b="1" dirty="0"/>
              <a:t>THYROID FUNCTION AND DISORDERS</a:t>
            </a:r>
          </a:p>
        </p:txBody>
      </p:sp>
      <p:sp>
        <p:nvSpPr>
          <p:cNvPr id="3" name="Subtitle 2">
            <a:extLst>
              <a:ext uri="{FF2B5EF4-FFF2-40B4-BE49-F238E27FC236}">
                <a16:creationId xmlns:a16="http://schemas.microsoft.com/office/drawing/2014/main" id="{57933157-086B-DD43-8FAC-2C35FA0AB816}"/>
              </a:ext>
            </a:extLst>
          </p:cNvPr>
          <p:cNvSpPr>
            <a:spLocks noGrp="1"/>
          </p:cNvSpPr>
          <p:nvPr>
            <p:ph type="subTitle" idx="1"/>
          </p:nvPr>
        </p:nvSpPr>
        <p:spPr>
          <a:xfrm>
            <a:off x="6270171" y="3974833"/>
            <a:ext cx="4535189" cy="1636635"/>
          </a:xfrm>
        </p:spPr>
        <p:txBody>
          <a:bodyPr>
            <a:normAutofit fontScale="92500" lnSpcReduction="20000"/>
          </a:bodyPr>
          <a:lstStyle/>
          <a:p>
            <a:pPr algn="r"/>
            <a:r>
              <a:rPr lang="en-US" sz="1900" dirty="0"/>
              <a:t>Stephanie L. Samuels, MD</a:t>
            </a:r>
          </a:p>
          <a:p>
            <a:pPr algn="r"/>
            <a:r>
              <a:rPr lang="en-US" sz="1900" dirty="0"/>
              <a:t>Catherine </a:t>
            </a:r>
            <a:r>
              <a:rPr lang="en-US" sz="1900" dirty="0" err="1"/>
              <a:t>Dinauer</a:t>
            </a:r>
            <a:r>
              <a:rPr lang="en-US" sz="1900" dirty="0"/>
              <a:t>, MD</a:t>
            </a:r>
          </a:p>
          <a:p>
            <a:pPr algn="r"/>
            <a:r>
              <a:rPr lang="en-US" sz="1900" dirty="0"/>
              <a:t>Pediatric Endocrinology</a:t>
            </a:r>
          </a:p>
          <a:p>
            <a:pPr algn="r"/>
            <a:r>
              <a:rPr lang="en-US" sz="1900" dirty="0"/>
              <a:t>8/16/2020</a:t>
            </a:r>
          </a:p>
          <a:p>
            <a:pPr algn="l"/>
            <a:r>
              <a:rPr lang="en-US" dirty="0"/>
              <a:t> </a:t>
            </a:r>
          </a:p>
          <a:p>
            <a:pPr algn="l"/>
            <a:endParaRPr lang="en-US"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 Placeholder 5">
            <a:extLst>
              <a:ext uri="{FF2B5EF4-FFF2-40B4-BE49-F238E27FC236}">
                <a16:creationId xmlns:a16="http://schemas.microsoft.com/office/drawing/2014/main" id="{1D47C9BE-394D-A644-B2EE-455C1AC024EB}"/>
              </a:ext>
            </a:extLst>
          </p:cNvPr>
          <p:cNvSpPr txBox="1">
            <a:spLocks/>
          </p:cNvSpPr>
          <p:nvPr/>
        </p:nvSpPr>
        <p:spPr>
          <a:xfrm>
            <a:off x="7019192" y="5465164"/>
            <a:ext cx="2535625" cy="29260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1800" dirty="0"/>
          </a:p>
        </p:txBody>
      </p:sp>
      <p:pic>
        <p:nvPicPr>
          <p:cNvPr id="7" name="Picture 6" descr="A picture containing drawing&#10;&#10;Description automatically generated">
            <a:extLst>
              <a:ext uri="{FF2B5EF4-FFF2-40B4-BE49-F238E27FC236}">
                <a16:creationId xmlns:a16="http://schemas.microsoft.com/office/drawing/2014/main" id="{B083B5EE-CB73-4B44-809F-1A3BBEB2EB0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6608288" cy="2431290"/>
          </a:xfrm>
          <a:prstGeom prst="rect">
            <a:avLst/>
          </a:prstGeom>
        </p:spPr>
      </p:pic>
      <p:pic>
        <p:nvPicPr>
          <p:cNvPr id="8" name="Picture 7">
            <a:extLst>
              <a:ext uri="{FF2B5EF4-FFF2-40B4-BE49-F238E27FC236}">
                <a16:creationId xmlns:a16="http://schemas.microsoft.com/office/drawing/2014/main" id="{29B976AC-00F8-994D-AA63-2F7C362930D8}"/>
              </a:ext>
            </a:extLst>
          </p:cNvPr>
          <p:cNvPicPr>
            <a:picLocks noChangeAspect="1"/>
          </p:cNvPicPr>
          <p:nvPr/>
        </p:nvPicPr>
        <p:blipFill>
          <a:blip r:embed="rId3"/>
          <a:stretch>
            <a:fillRect/>
          </a:stretch>
        </p:blipFill>
        <p:spPr>
          <a:xfrm>
            <a:off x="486888" y="3250199"/>
            <a:ext cx="4727235" cy="3370602"/>
          </a:xfrm>
          <a:prstGeom prst="rect">
            <a:avLst/>
          </a:prstGeom>
        </p:spPr>
      </p:pic>
    </p:spTree>
    <p:extLst>
      <p:ext uri="{BB962C8B-B14F-4D97-AF65-F5344CB8AC3E}">
        <p14:creationId xmlns:p14="http://schemas.microsoft.com/office/powerpoint/2010/main" val="3121081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A64CF-02E3-3D44-A104-3B5ED1FC1FB8}"/>
              </a:ext>
            </a:extLst>
          </p:cNvPr>
          <p:cNvSpPr>
            <a:spLocks noGrp="1"/>
          </p:cNvSpPr>
          <p:nvPr>
            <p:ph type="title"/>
          </p:nvPr>
        </p:nvSpPr>
        <p:spPr>
          <a:xfrm>
            <a:off x="-1" y="-109888"/>
            <a:ext cx="11648375" cy="1325563"/>
          </a:xfrm>
        </p:spPr>
        <p:txBody>
          <a:bodyPr/>
          <a:lstStyle/>
          <a:p>
            <a:r>
              <a:rPr lang="en-US" dirty="0">
                <a:solidFill>
                  <a:srgbClr val="C00000"/>
                </a:solidFill>
              </a:rPr>
              <a:t>Interpretation of Thyroid Function Tests</a:t>
            </a:r>
          </a:p>
        </p:txBody>
      </p:sp>
      <p:graphicFrame>
        <p:nvGraphicFramePr>
          <p:cNvPr id="4" name="Table 3">
            <a:extLst>
              <a:ext uri="{FF2B5EF4-FFF2-40B4-BE49-F238E27FC236}">
                <a16:creationId xmlns:a16="http://schemas.microsoft.com/office/drawing/2014/main" id="{859CEF97-4EDF-FF46-8D94-BD08CF085106}"/>
              </a:ext>
            </a:extLst>
          </p:cNvPr>
          <p:cNvGraphicFramePr>
            <a:graphicFrameLocks noGrp="1"/>
          </p:cNvGraphicFramePr>
          <p:nvPr/>
        </p:nvGraphicFramePr>
        <p:xfrm>
          <a:off x="333829" y="1099676"/>
          <a:ext cx="11648375" cy="5273040"/>
        </p:xfrm>
        <a:graphic>
          <a:graphicData uri="http://schemas.openxmlformats.org/drawingml/2006/table">
            <a:tbl>
              <a:tblPr firstRow="1" bandRow="1">
                <a:tableStyleId>{5C22544A-7EE6-4342-B048-85BDC9FD1C3A}</a:tableStyleId>
              </a:tblPr>
              <a:tblGrid>
                <a:gridCol w="2599376">
                  <a:extLst>
                    <a:ext uri="{9D8B030D-6E8A-4147-A177-3AD203B41FA5}">
                      <a16:colId xmlns:a16="http://schemas.microsoft.com/office/drawing/2014/main" val="2388398197"/>
                    </a:ext>
                  </a:extLst>
                </a:gridCol>
                <a:gridCol w="1733798">
                  <a:extLst>
                    <a:ext uri="{9D8B030D-6E8A-4147-A177-3AD203B41FA5}">
                      <a16:colId xmlns:a16="http://schemas.microsoft.com/office/drawing/2014/main" val="250370409"/>
                    </a:ext>
                  </a:extLst>
                </a:gridCol>
                <a:gridCol w="1389413">
                  <a:extLst>
                    <a:ext uri="{9D8B030D-6E8A-4147-A177-3AD203B41FA5}">
                      <a16:colId xmlns:a16="http://schemas.microsoft.com/office/drawing/2014/main" val="107404598"/>
                    </a:ext>
                  </a:extLst>
                </a:gridCol>
                <a:gridCol w="1365662">
                  <a:extLst>
                    <a:ext uri="{9D8B030D-6E8A-4147-A177-3AD203B41FA5}">
                      <a16:colId xmlns:a16="http://schemas.microsoft.com/office/drawing/2014/main" val="3385233705"/>
                    </a:ext>
                  </a:extLst>
                </a:gridCol>
                <a:gridCol w="4560126">
                  <a:extLst>
                    <a:ext uri="{9D8B030D-6E8A-4147-A177-3AD203B41FA5}">
                      <a16:colId xmlns:a16="http://schemas.microsoft.com/office/drawing/2014/main" val="3864980872"/>
                    </a:ext>
                  </a:extLst>
                </a:gridCol>
              </a:tblGrid>
              <a:tr h="370840">
                <a:tc>
                  <a:txBody>
                    <a:bodyPr/>
                    <a:lstStyle/>
                    <a:p>
                      <a:r>
                        <a:rPr lang="en-US" sz="2800" dirty="0"/>
                        <a:t>Disorder</a:t>
                      </a:r>
                    </a:p>
                  </a:txBody>
                  <a:tcPr/>
                </a:tc>
                <a:tc>
                  <a:txBody>
                    <a:bodyPr/>
                    <a:lstStyle/>
                    <a:p>
                      <a:r>
                        <a:rPr lang="en-US" sz="2800" dirty="0"/>
                        <a:t>TSH level</a:t>
                      </a:r>
                    </a:p>
                  </a:txBody>
                  <a:tcPr/>
                </a:tc>
                <a:tc>
                  <a:txBody>
                    <a:bodyPr/>
                    <a:lstStyle/>
                    <a:p>
                      <a:r>
                        <a:rPr lang="en-US" sz="2800" dirty="0"/>
                        <a:t>T4 level</a:t>
                      </a:r>
                    </a:p>
                  </a:txBody>
                  <a:tcPr/>
                </a:tc>
                <a:tc>
                  <a:txBody>
                    <a:bodyPr/>
                    <a:lstStyle/>
                    <a:p>
                      <a:r>
                        <a:rPr lang="en-US" sz="2800" dirty="0"/>
                        <a:t>T3 level</a:t>
                      </a:r>
                    </a:p>
                  </a:txBody>
                  <a:tcPr/>
                </a:tc>
                <a:tc>
                  <a:txBody>
                    <a:bodyPr/>
                    <a:lstStyle/>
                    <a:p>
                      <a:r>
                        <a:rPr lang="en-US" sz="2800" dirty="0"/>
                        <a:t>Comments</a:t>
                      </a:r>
                    </a:p>
                  </a:txBody>
                  <a:tcPr/>
                </a:tc>
                <a:extLst>
                  <a:ext uri="{0D108BD9-81ED-4DB2-BD59-A6C34878D82A}">
                    <a16:rowId xmlns:a16="http://schemas.microsoft.com/office/drawing/2014/main" val="2918946233"/>
                  </a:ext>
                </a:extLst>
              </a:tr>
              <a:tr h="370840">
                <a:tc>
                  <a:txBody>
                    <a:bodyPr/>
                    <a:lstStyle/>
                    <a:p>
                      <a:r>
                        <a:rPr lang="en-US" sz="2400" dirty="0"/>
                        <a:t>Primary hypothyroidism</a:t>
                      </a:r>
                    </a:p>
                  </a:txBody>
                  <a:tcPr/>
                </a:tc>
                <a:tc>
                  <a:txBody>
                    <a:bodyPr/>
                    <a:lstStyle/>
                    <a:p>
                      <a:r>
                        <a:rPr lang="en-US" sz="2400" dirty="0"/>
                        <a:t>High</a:t>
                      </a:r>
                    </a:p>
                  </a:txBody>
                  <a:tcPr/>
                </a:tc>
                <a:tc>
                  <a:txBody>
                    <a:bodyPr/>
                    <a:lstStyle/>
                    <a:p>
                      <a:r>
                        <a:rPr lang="en-US" sz="2400" dirty="0"/>
                        <a:t>Low</a:t>
                      </a:r>
                    </a:p>
                  </a:txBody>
                  <a:tcPr/>
                </a:tc>
                <a:tc>
                  <a:txBody>
                    <a:bodyPr/>
                    <a:lstStyle/>
                    <a:p>
                      <a:endParaRPr lang="en-US" sz="2400" dirty="0"/>
                    </a:p>
                  </a:txBody>
                  <a:tcPr/>
                </a:tc>
                <a:tc>
                  <a:txBody>
                    <a:bodyPr/>
                    <a:lstStyle/>
                    <a:p>
                      <a:r>
                        <a:rPr lang="en-US" sz="2400" dirty="0"/>
                        <a:t>-Assess for goiter on exam</a:t>
                      </a:r>
                    </a:p>
                    <a:p>
                      <a:r>
                        <a:rPr lang="en-US" sz="2400" dirty="0"/>
                        <a:t>-Check for elevated anti-</a:t>
                      </a:r>
                      <a:r>
                        <a:rPr lang="en-US" sz="2400" dirty="0" err="1"/>
                        <a:t>Tg</a:t>
                      </a:r>
                      <a:r>
                        <a:rPr lang="en-US" sz="2400" dirty="0"/>
                        <a:t> and anti-TPO antibodies</a:t>
                      </a:r>
                    </a:p>
                  </a:txBody>
                  <a:tcPr/>
                </a:tc>
                <a:extLst>
                  <a:ext uri="{0D108BD9-81ED-4DB2-BD59-A6C34878D82A}">
                    <a16:rowId xmlns:a16="http://schemas.microsoft.com/office/drawing/2014/main" val="3841487374"/>
                  </a:ext>
                </a:extLst>
              </a:tr>
              <a:tr h="370840">
                <a:tc>
                  <a:txBody>
                    <a:bodyPr/>
                    <a:lstStyle/>
                    <a:p>
                      <a:r>
                        <a:rPr lang="en-US" sz="2400" dirty="0"/>
                        <a:t>Subclinical hypothyroidism</a:t>
                      </a:r>
                    </a:p>
                  </a:txBody>
                  <a:tcPr/>
                </a:tc>
                <a:tc>
                  <a:txBody>
                    <a:bodyPr/>
                    <a:lstStyle/>
                    <a:p>
                      <a:r>
                        <a:rPr lang="en-US" sz="2400" dirty="0"/>
                        <a:t>High</a:t>
                      </a:r>
                    </a:p>
                  </a:txBody>
                  <a:tcPr/>
                </a:tc>
                <a:tc>
                  <a:txBody>
                    <a:bodyPr/>
                    <a:lstStyle/>
                    <a:p>
                      <a:r>
                        <a:rPr lang="en-US" sz="2400" dirty="0"/>
                        <a:t>Normal</a:t>
                      </a:r>
                    </a:p>
                  </a:txBody>
                  <a:tcPr/>
                </a:tc>
                <a:tc>
                  <a:txBody>
                    <a:bodyPr/>
                    <a:lstStyle/>
                    <a:p>
                      <a:endParaRPr lang="en-US" sz="2400" dirty="0"/>
                    </a:p>
                  </a:txBody>
                  <a:tcPr/>
                </a:tc>
                <a:tc>
                  <a:txBody>
                    <a:bodyPr/>
                    <a:lstStyle/>
                    <a:p>
                      <a:r>
                        <a:rPr lang="en-US" sz="2400" dirty="0"/>
                        <a:t>-Assess for goiter on exam</a:t>
                      </a:r>
                    </a:p>
                    <a:p>
                      <a:r>
                        <a:rPr lang="en-US" sz="2400" dirty="0"/>
                        <a:t>-Check for elevated anti-</a:t>
                      </a:r>
                      <a:r>
                        <a:rPr lang="en-US" sz="2400" dirty="0" err="1"/>
                        <a:t>Tg</a:t>
                      </a:r>
                      <a:r>
                        <a:rPr lang="en-US" sz="2400" dirty="0"/>
                        <a:t> and anti-TPO antibodies</a:t>
                      </a:r>
                    </a:p>
                  </a:txBody>
                  <a:tcPr/>
                </a:tc>
                <a:extLst>
                  <a:ext uri="{0D108BD9-81ED-4DB2-BD59-A6C34878D82A}">
                    <a16:rowId xmlns:a16="http://schemas.microsoft.com/office/drawing/2014/main" val="1907349626"/>
                  </a:ext>
                </a:extLst>
              </a:tr>
              <a:tr h="370840">
                <a:tc>
                  <a:txBody>
                    <a:bodyPr/>
                    <a:lstStyle/>
                    <a:p>
                      <a:r>
                        <a:rPr lang="en-US" sz="2400" dirty="0"/>
                        <a:t>Central hypothyroidism</a:t>
                      </a:r>
                    </a:p>
                  </a:txBody>
                  <a:tcPr/>
                </a:tc>
                <a:tc>
                  <a:txBody>
                    <a:bodyPr/>
                    <a:lstStyle/>
                    <a:p>
                      <a:r>
                        <a:rPr lang="en-US" sz="2400" dirty="0"/>
                        <a:t>Low OR normal</a:t>
                      </a:r>
                    </a:p>
                  </a:txBody>
                  <a:tcPr/>
                </a:tc>
                <a:tc>
                  <a:txBody>
                    <a:bodyPr/>
                    <a:lstStyle/>
                    <a:p>
                      <a:r>
                        <a:rPr lang="en-US" sz="2400" dirty="0"/>
                        <a:t>Low</a:t>
                      </a:r>
                    </a:p>
                  </a:txBody>
                  <a:tcPr/>
                </a:tc>
                <a:tc>
                  <a:txBody>
                    <a:bodyPr/>
                    <a:lstStyle/>
                    <a:p>
                      <a:endParaRPr lang="en-US" sz="2400" dirty="0"/>
                    </a:p>
                  </a:txBody>
                  <a:tcPr/>
                </a:tc>
                <a:tc>
                  <a:txBody>
                    <a:bodyPr/>
                    <a:lstStyle/>
                    <a:p>
                      <a:r>
                        <a:rPr lang="en-US" sz="2400" dirty="0"/>
                        <a:t>-Evaluate for other pituitary hormone deficiencies</a:t>
                      </a:r>
                    </a:p>
                    <a:p>
                      <a:r>
                        <a:rPr lang="en-US" sz="2400" dirty="0"/>
                        <a:t>-Consider CNS imaging</a:t>
                      </a:r>
                    </a:p>
                  </a:txBody>
                  <a:tcPr/>
                </a:tc>
                <a:extLst>
                  <a:ext uri="{0D108BD9-81ED-4DB2-BD59-A6C34878D82A}">
                    <a16:rowId xmlns:a16="http://schemas.microsoft.com/office/drawing/2014/main" val="2828836056"/>
                  </a:ext>
                </a:extLst>
              </a:tr>
              <a:tr h="370840">
                <a:tc>
                  <a:txBody>
                    <a:bodyPr/>
                    <a:lstStyle/>
                    <a:p>
                      <a:r>
                        <a:rPr lang="en-US" sz="2400" dirty="0"/>
                        <a:t>Thyroid binding globulin (TBG) deficiency</a:t>
                      </a:r>
                    </a:p>
                  </a:txBody>
                  <a:tcPr/>
                </a:tc>
                <a:tc>
                  <a:txBody>
                    <a:bodyPr/>
                    <a:lstStyle/>
                    <a:p>
                      <a:r>
                        <a:rPr lang="en-US" sz="2400" dirty="0"/>
                        <a:t>Normal</a:t>
                      </a:r>
                    </a:p>
                  </a:txBody>
                  <a:tcPr/>
                </a:tc>
                <a:tc>
                  <a:txBody>
                    <a:bodyPr/>
                    <a:lstStyle/>
                    <a:p>
                      <a:r>
                        <a:rPr lang="en-US" sz="2400" dirty="0"/>
                        <a:t>Low</a:t>
                      </a:r>
                    </a:p>
                  </a:txBody>
                  <a:tcPr/>
                </a:tc>
                <a:tc>
                  <a:txBody>
                    <a:bodyPr/>
                    <a:lstStyle/>
                    <a:p>
                      <a:endParaRPr lang="en-US" sz="2400" dirty="0"/>
                    </a:p>
                  </a:txBody>
                  <a:tcPr/>
                </a:tc>
                <a:tc>
                  <a:txBody>
                    <a:bodyPr/>
                    <a:lstStyle/>
                    <a:p>
                      <a:r>
                        <a:rPr lang="en-US" sz="2400" dirty="0"/>
                        <a:t>-Normal free T4</a:t>
                      </a:r>
                    </a:p>
                    <a:p>
                      <a:r>
                        <a:rPr lang="en-US" sz="2400" dirty="0"/>
                        <a:t>-Males (X-linked)</a:t>
                      </a:r>
                    </a:p>
                  </a:txBody>
                  <a:tcPr/>
                </a:tc>
                <a:extLst>
                  <a:ext uri="{0D108BD9-81ED-4DB2-BD59-A6C34878D82A}">
                    <a16:rowId xmlns:a16="http://schemas.microsoft.com/office/drawing/2014/main" val="958956532"/>
                  </a:ext>
                </a:extLst>
              </a:tr>
            </a:tbl>
          </a:graphicData>
        </a:graphic>
      </p:graphicFrame>
      <p:sp>
        <p:nvSpPr>
          <p:cNvPr id="5" name="Rectangle 4">
            <a:extLst>
              <a:ext uri="{FF2B5EF4-FFF2-40B4-BE49-F238E27FC236}">
                <a16:creationId xmlns:a16="http://schemas.microsoft.com/office/drawing/2014/main" id="{5D4A18FA-6227-B24D-A689-CBE824F9E5AF}"/>
              </a:ext>
            </a:extLst>
          </p:cNvPr>
          <p:cNvSpPr/>
          <p:nvPr/>
        </p:nvSpPr>
        <p:spPr>
          <a:xfrm>
            <a:off x="2981957" y="1656343"/>
            <a:ext cx="8876214" cy="10749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A28C8C5-94B2-E646-A0F8-C335A2950E5F}"/>
              </a:ext>
            </a:extLst>
          </p:cNvPr>
          <p:cNvSpPr/>
          <p:nvPr/>
        </p:nvSpPr>
        <p:spPr>
          <a:xfrm>
            <a:off x="2981957" y="2865907"/>
            <a:ext cx="8876214" cy="10749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23A4FEC-1847-4942-AC17-20FFD7F04792}"/>
              </a:ext>
            </a:extLst>
          </p:cNvPr>
          <p:cNvSpPr/>
          <p:nvPr/>
        </p:nvSpPr>
        <p:spPr>
          <a:xfrm>
            <a:off x="2981957" y="4049767"/>
            <a:ext cx="8876214" cy="10749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6AD5D6C-B623-6E43-85BA-DCDDD46A7E1E}"/>
              </a:ext>
            </a:extLst>
          </p:cNvPr>
          <p:cNvSpPr/>
          <p:nvPr/>
        </p:nvSpPr>
        <p:spPr>
          <a:xfrm>
            <a:off x="2981957" y="5201657"/>
            <a:ext cx="8876214" cy="10749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E501301-F355-EF43-81C0-34489ACACC96}"/>
              </a:ext>
            </a:extLst>
          </p:cNvPr>
          <p:cNvSpPr txBox="1"/>
          <p:nvPr/>
        </p:nvSpPr>
        <p:spPr>
          <a:xfrm>
            <a:off x="8573984" y="6499466"/>
            <a:ext cx="3618016" cy="369332"/>
          </a:xfrm>
          <a:prstGeom prst="rect">
            <a:avLst/>
          </a:prstGeom>
          <a:noFill/>
        </p:spPr>
        <p:txBody>
          <a:bodyPr wrap="square" rtlCol="0">
            <a:spAutoFit/>
          </a:bodyPr>
          <a:lstStyle/>
          <a:p>
            <a:r>
              <a:rPr lang="en-US" dirty="0"/>
              <a:t>Hanley et al, JAMA Pediatrics, 2017</a:t>
            </a:r>
          </a:p>
        </p:txBody>
      </p:sp>
    </p:spTree>
    <p:extLst>
      <p:ext uri="{BB962C8B-B14F-4D97-AF65-F5344CB8AC3E}">
        <p14:creationId xmlns:p14="http://schemas.microsoft.com/office/powerpoint/2010/main" val="369655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59CEF97-4EDF-FF46-8D94-BD08CF085106}"/>
              </a:ext>
            </a:extLst>
          </p:cNvPr>
          <p:cNvGraphicFramePr>
            <a:graphicFrameLocks noGrp="1"/>
          </p:cNvGraphicFramePr>
          <p:nvPr>
            <p:extLst>
              <p:ext uri="{D42A27DB-BD31-4B8C-83A1-F6EECF244321}">
                <p14:modId xmlns:p14="http://schemas.microsoft.com/office/powerpoint/2010/main" val="2075576126"/>
              </p:ext>
            </p:extLst>
          </p:nvPr>
        </p:nvGraphicFramePr>
        <p:xfrm>
          <a:off x="271812" y="969048"/>
          <a:ext cx="11648375" cy="4175760"/>
        </p:xfrm>
        <a:graphic>
          <a:graphicData uri="http://schemas.openxmlformats.org/drawingml/2006/table">
            <a:tbl>
              <a:tblPr firstRow="1" bandRow="1">
                <a:tableStyleId>{5C22544A-7EE6-4342-B048-85BDC9FD1C3A}</a:tableStyleId>
              </a:tblPr>
              <a:tblGrid>
                <a:gridCol w="2658753">
                  <a:extLst>
                    <a:ext uri="{9D8B030D-6E8A-4147-A177-3AD203B41FA5}">
                      <a16:colId xmlns:a16="http://schemas.microsoft.com/office/drawing/2014/main" val="2388398197"/>
                    </a:ext>
                  </a:extLst>
                </a:gridCol>
                <a:gridCol w="1840675">
                  <a:extLst>
                    <a:ext uri="{9D8B030D-6E8A-4147-A177-3AD203B41FA5}">
                      <a16:colId xmlns:a16="http://schemas.microsoft.com/office/drawing/2014/main" val="250370409"/>
                    </a:ext>
                  </a:extLst>
                </a:gridCol>
                <a:gridCol w="1365662">
                  <a:extLst>
                    <a:ext uri="{9D8B030D-6E8A-4147-A177-3AD203B41FA5}">
                      <a16:colId xmlns:a16="http://schemas.microsoft.com/office/drawing/2014/main" val="107404598"/>
                    </a:ext>
                  </a:extLst>
                </a:gridCol>
                <a:gridCol w="1377538">
                  <a:extLst>
                    <a:ext uri="{9D8B030D-6E8A-4147-A177-3AD203B41FA5}">
                      <a16:colId xmlns:a16="http://schemas.microsoft.com/office/drawing/2014/main" val="3385233705"/>
                    </a:ext>
                  </a:extLst>
                </a:gridCol>
                <a:gridCol w="4405747">
                  <a:extLst>
                    <a:ext uri="{9D8B030D-6E8A-4147-A177-3AD203B41FA5}">
                      <a16:colId xmlns:a16="http://schemas.microsoft.com/office/drawing/2014/main" val="3864980872"/>
                    </a:ext>
                  </a:extLst>
                </a:gridCol>
              </a:tblGrid>
              <a:tr h="370840">
                <a:tc>
                  <a:txBody>
                    <a:bodyPr/>
                    <a:lstStyle/>
                    <a:p>
                      <a:r>
                        <a:rPr lang="en-US" sz="2800" dirty="0"/>
                        <a:t>Disorder</a:t>
                      </a:r>
                    </a:p>
                  </a:txBody>
                  <a:tcPr/>
                </a:tc>
                <a:tc>
                  <a:txBody>
                    <a:bodyPr/>
                    <a:lstStyle/>
                    <a:p>
                      <a:r>
                        <a:rPr lang="en-US" sz="2800" dirty="0"/>
                        <a:t>TSH level</a:t>
                      </a:r>
                    </a:p>
                  </a:txBody>
                  <a:tcPr/>
                </a:tc>
                <a:tc>
                  <a:txBody>
                    <a:bodyPr/>
                    <a:lstStyle/>
                    <a:p>
                      <a:r>
                        <a:rPr lang="en-US" sz="2800" dirty="0"/>
                        <a:t>T4 level</a:t>
                      </a:r>
                    </a:p>
                  </a:txBody>
                  <a:tcPr/>
                </a:tc>
                <a:tc>
                  <a:txBody>
                    <a:bodyPr/>
                    <a:lstStyle/>
                    <a:p>
                      <a:r>
                        <a:rPr lang="en-US" sz="2800" dirty="0"/>
                        <a:t>T3 level</a:t>
                      </a:r>
                    </a:p>
                  </a:txBody>
                  <a:tcPr/>
                </a:tc>
                <a:tc>
                  <a:txBody>
                    <a:bodyPr/>
                    <a:lstStyle/>
                    <a:p>
                      <a:r>
                        <a:rPr lang="en-US" sz="2800" dirty="0"/>
                        <a:t>Comments</a:t>
                      </a:r>
                    </a:p>
                  </a:txBody>
                  <a:tcPr/>
                </a:tc>
                <a:extLst>
                  <a:ext uri="{0D108BD9-81ED-4DB2-BD59-A6C34878D82A}">
                    <a16:rowId xmlns:a16="http://schemas.microsoft.com/office/drawing/2014/main" val="2918946233"/>
                  </a:ext>
                </a:extLst>
              </a:tr>
              <a:tr h="370840">
                <a:tc>
                  <a:txBody>
                    <a:bodyPr/>
                    <a:lstStyle/>
                    <a:p>
                      <a:r>
                        <a:rPr lang="en-US" sz="2400" dirty="0"/>
                        <a:t>Prematurity</a:t>
                      </a:r>
                    </a:p>
                  </a:txBody>
                  <a:tcPr/>
                </a:tc>
                <a:tc>
                  <a:txBody>
                    <a:bodyPr/>
                    <a:lstStyle/>
                    <a:p>
                      <a:r>
                        <a:rPr lang="en-US" sz="2400" dirty="0"/>
                        <a:t>Low or normal</a:t>
                      </a:r>
                    </a:p>
                  </a:txBody>
                  <a:tcPr/>
                </a:tc>
                <a:tc>
                  <a:txBody>
                    <a:bodyPr/>
                    <a:lstStyle/>
                    <a:p>
                      <a:r>
                        <a:rPr lang="en-US" sz="2400" dirty="0"/>
                        <a:t>Low</a:t>
                      </a:r>
                    </a:p>
                  </a:txBody>
                  <a:tcPr/>
                </a:tc>
                <a:tc>
                  <a:txBody>
                    <a:bodyPr/>
                    <a:lstStyle/>
                    <a:p>
                      <a:endParaRPr lang="en-US" sz="2400" dirty="0"/>
                    </a:p>
                  </a:txBody>
                  <a:tcPr/>
                </a:tc>
                <a:tc>
                  <a:txBody>
                    <a:bodyPr/>
                    <a:lstStyle/>
                    <a:p>
                      <a:r>
                        <a:rPr lang="en-US" sz="2400" dirty="0"/>
                        <a:t>Treatment controversial</a:t>
                      </a:r>
                    </a:p>
                  </a:txBody>
                  <a:tcPr/>
                </a:tc>
                <a:extLst>
                  <a:ext uri="{0D108BD9-81ED-4DB2-BD59-A6C34878D82A}">
                    <a16:rowId xmlns:a16="http://schemas.microsoft.com/office/drawing/2014/main" val="3841487374"/>
                  </a:ext>
                </a:extLst>
              </a:tr>
              <a:tr h="370840">
                <a:tc>
                  <a:txBody>
                    <a:bodyPr/>
                    <a:lstStyle/>
                    <a:p>
                      <a:r>
                        <a:rPr lang="en-US" sz="2400" dirty="0"/>
                        <a:t>Hyperthyroidism</a:t>
                      </a:r>
                    </a:p>
                  </a:txBody>
                  <a:tcPr/>
                </a:tc>
                <a:tc>
                  <a:txBody>
                    <a:bodyPr/>
                    <a:lstStyle/>
                    <a:p>
                      <a:r>
                        <a:rPr lang="en-US" sz="2400" dirty="0"/>
                        <a:t>Low</a:t>
                      </a:r>
                    </a:p>
                  </a:txBody>
                  <a:tcPr/>
                </a:tc>
                <a:tc>
                  <a:txBody>
                    <a:bodyPr/>
                    <a:lstStyle/>
                    <a:p>
                      <a:r>
                        <a:rPr lang="en-US" sz="2400" dirty="0"/>
                        <a:t>High</a:t>
                      </a:r>
                    </a:p>
                  </a:txBody>
                  <a:tcPr/>
                </a:tc>
                <a:tc>
                  <a:txBody>
                    <a:bodyPr/>
                    <a:lstStyle/>
                    <a:p>
                      <a:r>
                        <a:rPr lang="en-US" sz="2400" dirty="0"/>
                        <a:t>High</a:t>
                      </a:r>
                    </a:p>
                  </a:txBody>
                  <a:tcPr/>
                </a:tc>
                <a:tc>
                  <a:txBody>
                    <a:bodyPr/>
                    <a:lstStyle/>
                    <a:p>
                      <a:r>
                        <a:rPr lang="en-US" sz="2400" dirty="0"/>
                        <a:t>-May have elevated T3/T4 ratio</a:t>
                      </a:r>
                    </a:p>
                    <a:p>
                      <a:r>
                        <a:rPr lang="en-US" sz="2400" dirty="0"/>
                        <a:t>-High Thyroid Stimulating Immunoglobulin (TSI) level or TSH receptor antibody (</a:t>
                      </a:r>
                      <a:r>
                        <a:rPr lang="en-US" sz="2400" dirty="0" err="1"/>
                        <a:t>TRAb</a:t>
                      </a:r>
                      <a:r>
                        <a:rPr lang="en-US" sz="2400" dirty="0"/>
                        <a:t>) levels</a:t>
                      </a:r>
                    </a:p>
                  </a:txBody>
                  <a:tcPr/>
                </a:tc>
                <a:extLst>
                  <a:ext uri="{0D108BD9-81ED-4DB2-BD59-A6C34878D82A}">
                    <a16:rowId xmlns:a16="http://schemas.microsoft.com/office/drawing/2014/main" val="2828836056"/>
                  </a:ext>
                </a:extLst>
              </a:tr>
              <a:tr h="370840">
                <a:tc>
                  <a:txBody>
                    <a:bodyPr/>
                    <a:lstStyle/>
                    <a:p>
                      <a:r>
                        <a:rPr lang="en-US" sz="2400" dirty="0"/>
                        <a:t>Resistance to Thyroid Hormone</a:t>
                      </a:r>
                    </a:p>
                  </a:txBody>
                  <a:tcPr/>
                </a:tc>
                <a:tc>
                  <a:txBody>
                    <a:bodyPr/>
                    <a:lstStyle/>
                    <a:p>
                      <a:r>
                        <a:rPr lang="en-US" sz="1800" dirty="0"/>
                        <a:t>“Inappropriately” </a:t>
                      </a:r>
                      <a:r>
                        <a:rPr lang="en-US" sz="2400" dirty="0"/>
                        <a:t>Normal</a:t>
                      </a:r>
                    </a:p>
                  </a:txBody>
                  <a:tcPr/>
                </a:tc>
                <a:tc>
                  <a:txBody>
                    <a:bodyPr/>
                    <a:lstStyle/>
                    <a:p>
                      <a:r>
                        <a:rPr lang="en-US" sz="2400" dirty="0"/>
                        <a:t>High</a:t>
                      </a:r>
                    </a:p>
                  </a:txBody>
                  <a:tcPr/>
                </a:tc>
                <a:tc>
                  <a:txBody>
                    <a:bodyPr/>
                    <a:lstStyle/>
                    <a:p>
                      <a:r>
                        <a:rPr lang="en-US" sz="2400" dirty="0"/>
                        <a:t>High</a:t>
                      </a:r>
                    </a:p>
                  </a:txBody>
                  <a:tcPr/>
                </a:tc>
                <a:tc>
                  <a:txBody>
                    <a:bodyPr/>
                    <a:lstStyle/>
                    <a:p>
                      <a:r>
                        <a:rPr lang="en-US" sz="2400" dirty="0"/>
                        <a:t>-Goiter; ADHD behavior</a:t>
                      </a:r>
                    </a:p>
                  </a:txBody>
                  <a:tcPr/>
                </a:tc>
                <a:extLst>
                  <a:ext uri="{0D108BD9-81ED-4DB2-BD59-A6C34878D82A}">
                    <a16:rowId xmlns:a16="http://schemas.microsoft.com/office/drawing/2014/main" val="958956532"/>
                  </a:ext>
                </a:extLst>
              </a:tr>
              <a:tr h="370840">
                <a:tc>
                  <a:txBody>
                    <a:bodyPr/>
                    <a:lstStyle/>
                    <a:p>
                      <a:r>
                        <a:rPr lang="en-US" sz="2400" dirty="0"/>
                        <a:t>Oral Contraceptives</a:t>
                      </a:r>
                    </a:p>
                  </a:txBody>
                  <a:tcPr/>
                </a:tc>
                <a:tc>
                  <a:txBody>
                    <a:bodyPr/>
                    <a:lstStyle/>
                    <a:p>
                      <a:r>
                        <a:rPr lang="en-US" sz="2400" dirty="0"/>
                        <a:t>Normal</a:t>
                      </a:r>
                    </a:p>
                  </a:txBody>
                  <a:tcPr/>
                </a:tc>
                <a:tc>
                  <a:txBody>
                    <a:bodyPr/>
                    <a:lstStyle/>
                    <a:p>
                      <a:r>
                        <a:rPr lang="en-US" sz="2400" dirty="0"/>
                        <a:t>High</a:t>
                      </a:r>
                    </a:p>
                  </a:txBody>
                  <a:tcPr/>
                </a:tc>
                <a:tc>
                  <a:txBody>
                    <a:bodyPr/>
                    <a:lstStyle/>
                    <a:p>
                      <a:endParaRPr lang="en-US" sz="2400" dirty="0"/>
                    </a:p>
                  </a:txBody>
                  <a:tcPr/>
                </a:tc>
                <a:tc>
                  <a:txBody>
                    <a:bodyPr/>
                    <a:lstStyle/>
                    <a:p>
                      <a:r>
                        <a:rPr lang="en-US" sz="2400" dirty="0"/>
                        <a:t>-Normal free T4</a:t>
                      </a:r>
                    </a:p>
                  </a:txBody>
                  <a:tcPr/>
                </a:tc>
                <a:extLst>
                  <a:ext uri="{0D108BD9-81ED-4DB2-BD59-A6C34878D82A}">
                    <a16:rowId xmlns:a16="http://schemas.microsoft.com/office/drawing/2014/main" val="3877646521"/>
                  </a:ext>
                </a:extLst>
              </a:tr>
            </a:tbl>
          </a:graphicData>
        </a:graphic>
      </p:graphicFrame>
      <p:sp>
        <p:nvSpPr>
          <p:cNvPr id="9" name="TextBox 8">
            <a:extLst>
              <a:ext uri="{FF2B5EF4-FFF2-40B4-BE49-F238E27FC236}">
                <a16:creationId xmlns:a16="http://schemas.microsoft.com/office/drawing/2014/main" id="{DC8401D5-1110-D64E-A2BF-BE377E0A3B74}"/>
              </a:ext>
            </a:extLst>
          </p:cNvPr>
          <p:cNvSpPr txBox="1"/>
          <p:nvPr/>
        </p:nvSpPr>
        <p:spPr>
          <a:xfrm>
            <a:off x="8573984" y="6499466"/>
            <a:ext cx="3618016" cy="369332"/>
          </a:xfrm>
          <a:prstGeom prst="rect">
            <a:avLst/>
          </a:prstGeom>
          <a:noFill/>
        </p:spPr>
        <p:txBody>
          <a:bodyPr wrap="square" rtlCol="0">
            <a:spAutoFit/>
          </a:bodyPr>
          <a:lstStyle/>
          <a:p>
            <a:r>
              <a:rPr lang="en-US" dirty="0"/>
              <a:t>Hanley et al, JAMA Pediatrics, 2017</a:t>
            </a:r>
          </a:p>
        </p:txBody>
      </p:sp>
      <p:sp>
        <p:nvSpPr>
          <p:cNvPr id="10" name="Rectangle 9">
            <a:extLst>
              <a:ext uri="{FF2B5EF4-FFF2-40B4-BE49-F238E27FC236}">
                <a16:creationId xmlns:a16="http://schemas.microsoft.com/office/drawing/2014/main" id="{5A2053A6-6D16-004A-803A-A2BB06641960}"/>
              </a:ext>
            </a:extLst>
          </p:cNvPr>
          <p:cNvSpPr/>
          <p:nvPr/>
        </p:nvSpPr>
        <p:spPr>
          <a:xfrm>
            <a:off x="2922580" y="1525714"/>
            <a:ext cx="8876214" cy="76889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3A93E4-267F-E34E-9553-847B439922AD}"/>
              </a:ext>
            </a:extLst>
          </p:cNvPr>
          <p:cNvSpPr/>
          <p:nvPr/>
        </p:nvSpPr>
        <p:spPr>
          <a:xfrm>
            <a:off x="2922580" y="2340893"/>
            <a:ext cx="8876214" cy="146727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FDE4739-DA16-8D45-A15F-C13A9A26EC4A}"/>
              </a:ext>
            </a:extLst>
          </p:cNvPr>
          <p:cNvSpPr/>
          <p:nvPr/>
        </p:nvSpPr>
        <p:spPr>
          <a:xfrm>
            <a:off x="2922580" y="3856920"/>
            <a:ext cx="8876214" cy="72927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B09EB4-B0E4-6047-8818-3B21DF3F8AEB}"/>
              </a:ext>
            </a:extLst>
          </p:cNvPr>
          <p:cNvSpPr/>
          <p:nvPr/>
        </p:nvSpPr>
        <p:spPr>
          <a:xfrm>
            <a:off x="2922580" y="4677483"/>
            <a:ext cx="8876214" cy="41923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8425017C-3B89-7E4E-BB67-FA451E033910}"/>
              </a:ext>
            </a:extLst>
          </p:cNvPr>
          <p:cNvSpPr>
            <a:spLocks noGrp="1"/>
          </p:cNvSpPr>
          <p:nvPr>
            <p:ph type="title"/>
          </p:nvPr>
        </p:nvSpPr>
        <p:spPr>
          <a:xfrm>
            <a:off x="-1" y="-109888"/>
            <a:ext cx="11648375" cy="1325563"/>
          </a:xfrm>
        </p:spPr>
        <p:txBody>
          <a:bodyPr/>
          <a:lstStyle/>
          <a:p>
            <a:r>
              <a:rPr lang="en-US" dirty="0">
                <a:solidFill>
                  <a:srgbClr val="C00000"/>
                </a:solidFill>
              </a:rPr>
              <a:t>Interpretation of Thyroid Function Tests</a:t>
            </a:r>
          </a:p>
        </p:txBody>
      </p:sp>
    </p:spTree>
    <p:extLst>
      <p:ext uri="{BB962C8B-B14F-4D97-AF65-F5344CB8AC3E}">
        <p14:creationId xmlns:p14="http://schemas.microsoft.com/office/powerpoint/2010/main" val="155858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00000"/>
                </a:solidFill>
                <a:effectLst>
                  <a:outerShdw blurRad="38100" dist="38100" dir="2700000" algn="tl">
                    <a:srgbClr val="000000">
                      <a:alpha val="43137"/>
                    </a:srgbClr>
                  </a:outerShdw>
                </a:effectLst>
              </a:rPr>
              <a:t>Caveats in TSH Measurement</a:t>
            </a:r>
          </a:p>
        </p:txBody>
      </p:sp>
      <p:sp>
        <p:nvSpPr>
          <p:cNvPr id="3" name="Content Placeholder 2"/>
          <p:cNvSpPr>
            <a:spLocks noGrp="1"/>
          </p:cNvSpPr>
          <p:nvPr>
            <p:ph sz="quarter" idx="1"/>
          </p:nvPr>
        </p:nvSpPr>
        <p:spPr>
          <a:xfrm>
            <a:off x="1146462" y="1690688"/>
            <a:ext cx="10111345" cy="4191000"/>
          </a:xfrm>
        </p:spPr>
        <p:txBody>
          <a:bodyPr/>
          <a:lstStyle/>
          <a:p>
            <a:r>
              <a:rPr lang="en-US" dirty="0"/>
              <a:t>TSH falsely increased by Heterophile Abs, Rheumatoid Factor</a:t>
            </a:r>
          </a:p>
          <a:p>
            <a:r>
              <a:rPr lang="en-US" dirty="0"/>
              <a:t>Biotin falsely decreases TSH (ask about supplement use)</a:t>
            </a:r>
          </a:p>
          <a:p>
            <a:pPr marL="0" indent="0">
              <a:buNone/>
            </a:pPr>
            <a:endParaRPr lang="en-US" dirty="0"/>
          </a:p>
          <a:p>
            <a:r>
              <a:rPr lang="en-US" dirty="0"/>
              <a:t>TSH Range changes in acutely ill euthyroid patients due to cortisol, dopamine, cytokines, etc.</a:t>
            </a:r>
          </a:p>
          <a:p>
            <a:pPr lvl="1"/>
            <a:r>
              <a:rPr lang="en-US" dirty="0"/>
              <a:t>Only 50% of acutely ill pts with TSH&gt;20 </a:t>
            </a:r>
            <a:r>
              <a:rPr lang="en-US" dirty="0" err="1"/>
              <a:t>mU</a:t>
            </a:r>
            <a:r>
              <a:rPr lang="en-US" dirty="0"/>
              <a:t>/L were actually found to have thyroid disease</a:t>
            </a:r>
          </a:p>
        </p:txBody>
      </p:sp>
      <p:sp>
        <p:nvSpPr>
          <p:cNvPr id="4" name="TextBox 3"/>
          <p:cNvSpPr txBox="1"/>
          <p:nvPr/>
        </p:nvSpPr>
        <p:spPr>
          <a:xfrm>
            <a:off x="2514600" y="6019801"/>
            <a:ext cx="7696200" cy="646331"/>
          </a:xfrm>
          <a:prstGeom prst="rect">
            <a:avLst/>
          </a:prstGeom>
          <a:noFill/>
        </p:spPr>
        <p:txBody>
          <a:bodyPr wrap="square" rtlCol="0">
            <a:spAutoFit/>
          </a:bodyPr>
          <a:lstStyle/>
          <a:p>
            <a:r>
              <a:rPr lang="en-US" dirty="0"/>
              <a:t>Spencer C, et al. Clin </a:t>
            </a:r>
            <a:r>
              <a:rPr lang="en-US" dirty="0" err="1"/>
              <a:t>Chem</a:t>
            </a:r>
            <a:r>
              <a:rPr lang="en-US" dirty="0"/>
              <a:t> 1987;33:1391-6.</a:t>
            </a:r>
          </a:p>
          <a:p>
            <a:r>
              <a:rPr lang="en-US" dirty="0" err="1"/>
              <a:t>Attia</a:t>
            </a:r>
            <a:r>
              <a:rPr lang="en-US" dirty="0"/>
              <a:t> J, et al. Arch Intern Med 1999;159:658-65.</a:t>
            </a:r>
          </a:p>
        </p:txBody>
      </p:sp>
    </p:spTree>
    <p:extLst>
      <p:ext uri="{BB962C8B-B14F-4D97-AF65-F5344CB8AC3E}">
        <p14:creationId xmlns:p14="http://schemas.microsoft.com/office/powerpoint/2010/main" val="2305496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99618" cy="1325563"/>
          </a:xfrm>
        </p:spPr>
        <p:txBody>
          <a:bodyPr/>
          <a:lstStyle/>
          <a:p>
            <a:pPr algn="ctr"/>
            <a:r>
              <a:rPr lang="en-US" b="1" dirty="0">
                <a:solidFill>
                  <a:srgbClr val="C00000"/>
                </a:solidFill>
                <a:effectLst>
                  <a:outerShdw blurRad="38100" dist="38100" dir="2700000" algn="tl">
                    <a:srgbClr val="000000">
                      <a:alpha val="43137"/>
                    </a:srgbClr>
                  </a:outerShdw>
                </a:effectLst>
              </a:rPr>
              <a:t>Caveats in Thyroid Hormone Measurement</a:t>
            </a:r>
          </a:p>
        </p:txBody>
      </p:sp>
      <p:sp>
        <p:nvSpPr>
          <p:cNvPr id="3" name="Content Placeholder 2"/>
          <p:cNvSpPr>
            <a:spLocks noGrp="1"/>
          </p:cNvSpPr>
          <p:nvPr>
            <p:ph sz="quarter" idx="1"/>
          </p:nvPr>
        </p:nvSpPr>
        <p:spPr>
          <a:ln>
            <a:solidFill>
              <a:schemeClr val="accent3"/>
            </a:solidFill>
          </a:ln>
        </p:spPr>
        <p:txBody>
          <a:bodyPr>
            <a:normAutofit fontScale="85000" lnSpcReduction="20000"/>
          </a:bodyPr>
          <a:lstStyle/>
          <a:p>
            <a:r>
              <a:rPr lang="en-US" dirty="0"/>
              <a:t>Alterations in binding protein levels (TBG, albumin, transthyretin) affect </a:t>
            </a:r>
            <a:r>
              <a:rPr lang="en-US" u="sng" dirty="0"/>
              <a:t>Total </a:t>
            </a:r>
            <a:r>
              <a:rPr lang="en-US" dirty="0"/>
              <a:t>T4 and T3 levels</a:t>
            </a:r>
          </a:p>
          <a:p>
            <a:pPr lvl="1"/>
            <a:r>
              <a:rPr lang="en-US" b="1" dirty="0"/>
              <a:t>Thyroxine binding globulin (TBG)</a:t>
            </a:r>
          </a:p>
          <a:p>
            <a:pPr lvl="2"/>
            <a:r>
              <a:rPr lang="en-US" sz="2200" dirty="0"/>
              <a:t>Both Total T4 and T3 affected</a:t>
            </a:r>
          </a:p>
          <a:p>
            <a:pPr lvl="2"/>
            <a:r>
              <a:rPr lang="en-US" sz="2200" dirty="0"/>
              <a:t>Increased by estrogen/OCPs, opiates, pregnancy, hepatitis </a:t>
            </a:r>
          </a:p>
          <a:p>
            <a:pPr lvl="2"/>
            <a:r>
              <a:rPr lang="en-US" sz="2200" dirty="0"/>
              <a:t>Decreased by androgens, glucocorticoids, nephrotic syndrome, malnutrition</a:t>
            </a:r>
          </a:p>
          <a:p>
            <a:pPr lvl="1"/>
            <a:r>
              <a:rPr lang="en-US" dirty="0"/>
              <a:t>Acute illness (also affects Free T4 levels)</a:t>
            </a:r>
          </a:p>
          <a:p>
            <a:pPr lvl="1"/>
            <a:r>
              <a:rPr lang="en-US" dirty="0"/>
              <a:t>Familial </a:t>
            </a:r>
            <a:r>
              <a:rPr lang="en-US" dirty="0" err="1"/>
              <a:t>dysalbuminemic</a:t>
            </a:r>
            <a:r>
              <a:rPr lang="en-US" dirty="0"/>
              <a:t> hyperthyroxinemia – increased total T4, normal T3</a:t>
            </a:r>
          </a:p>
          <a:p>
            <a:pPr lvl="1"/>
            <a:endParaRPr lang="en-US" dirty="0"/>
          </a:p>
          <a:p>
            <a:r>
              <a:rPr lang="en-US" dirty="0"/>
              <a:t>Alterations in binding affinity of hormone to binding protein</a:t>
            </a:r>
          </a:p>
          <a:p>
            <a:pPr lvl="1"/>
            <a:r>
              <a:rPr lang="en-US" dirty="0"/>
              <a:t>Medications: Phenytoin, carbamazepine – decreased Total and Free T4/T3</a:t>
            </a:r>
          </a:p>
          <a:p>
            <a:pPr lvl="2"/>
            <a:endParaRPr lang="en-US" dirty="0"/>
          </a:p>
          <a:p>
            <a:r>
              <a:rPr lang="en-US" dirty="0"/>
              <a:t>Nutrients can affect thyroid function</a:t>
            </a:r>
          </a:p>
          <a:p>
            <a:pPr lvl="1"/>
            <a:r>
              <a:rPr lang="en-US" dirty="0"/>
              <a:t>Iodide, iron, selenium, Vitamin A, Zinc</a:t>
            </a:r>
          </a:p>
        </p:txBody>
      </p:sp>
    </p:spTree>
    <p:extLst>
      <p:ext uri="{BB962C8B-B14F-4D97-AF65-F5344CB8AC3E}">
        <p14:creationId xmlns:p14="http://schemas.microsoft.com/office/powerpoint/2010/main" val="216466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181600" y="4419600"/>
            <a:ext cx="5105400"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177473"/>
            <a:ext cx="5715000" cy="3390900"/>
          </a:xfrm>
          <a:prstGeom prst="rect">
            <a:avLst/>
          </a:prstGeom>
        </p:spPr>
      </p:pic>
      <p:sp>
        <p:nvSpPr>
          <p:cNvPr id="2" name="Title 1"/>
          <p:cNvSpPr>
            <a:spLocks noGrp="1"/>
          </p:cNvSpPr>
          <p:nvPr>
            <p:ph type="title"/>
          </p:nvPr>
        </p:nvSpPr>
        <p:spPr>
          <a:xfrm>
            <a:off x="159366" y="187938"/>
            <a:ext cx="11763460" cy="1320800"/>
          </a:xfrm>
        </p:spPr>
        <p:txBody>
          <a:bodyPr>
            <a:normAutofit/>
          </a:bodyPr>
          <a:lstStyle/>
          <a:p>
            <a:r>
              <a:rPr lang="en-US" sz="3200" dirty="0">
                <a:solidFill>
                  <a:schemeClr val="tx1"/>
                </a:solidFill>
              </a:rPr>
              <a:t>Thyroid Hormone Secretion is Suppressed in Illness </a:t>
            </a:r>
            <a:r>
              <a:rPr lang="en-US" sz="3200" dirty="0">
                <a:solidFill>
                  <a:schemeClr val="tx1"/>
                </a:solidFill>
                <a:sym typeface="Wingdings"/>
              </a:rPr>
              <a:t> </a:t>
            </a:r>
            <a:br>
              <a:rPr lang="en-US" sz="3200" dirty="0">
                <a:solidFill>
                  <a:schemeClr val="tx1"/>
                </a:solidFill>
                <a:sym typeface="Wingdings"/>
              </a:rPr>
            </a:br>
            <a:r>
              <a:rPr lang="en-US" sz="3200" dirty="0">
                <a:solidFill>
                  <a:schemeClr val="tx1"/>
                </a:solidFill>
                <a:sym typeface="Wingdings"/>
              </a:rPr>
              <a:t>Non-thyroidal illness (“Sick Euthyroid Syndrome, ” “Low T3 Syndrome”)</a:t>
            </a:r>
            <a:endParaRPr lang="en-US" sz="3200" dirty="0">
              <a:solidFill>
                <a:schemeClr val="tx1"/>
              </a:solidFill>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905000" y="2081186"/>
            <a:ext cx="2286000" cy="1705057"/>
          </a:xfrm>
        </p:spPr>
      </p:pic>
      <p:sp>
        <p:nvSpPr>
          <p:cNvPr id="8" name="TextBox 7"/>
          <p:cNvSpPr txBox="1"/>
          <p:nvPr/>
        </p:nvSpPr>
        <p:spPr>
          <a:xfrm>
            <a:off x="1676400" y="3951890"/>
            <a:ext cx="33528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Increased catabolism</a:t>
            </a:r>
          </a:p>
          <a:p>
            <a:pPr marL="285750" indent="-285750">
              <a:buFont typeface="Arial" panose="020B0604020202020204" pitchFamily="34" charset="0"/>
              <a:buChar char="•"/>
            </a:pPr>
            <a:r>
              <a:rPr lang="en-US" dirty="0"/>
              <a:t>Increased energy expenditure</a:t>
            </a:r>
          </a:p>
          <a:p>
            <a:pPr marL="285750" indent="-285750">
              <a:buFont typeface="Arial" panose="020B0604020202020204" pitchFamily="34" charset="0"/>
              <a:buChar char="•"/>
            </a:pPr>
            <a:r>
              <a:rPr lang="en-US" dirty="0"/>
              <a:t>Hyperglycemia</a:t>
            </a:r>
          </a:p>
          <a:p>
            <a:pPr marL="285750" indent="-285750">
              <a:buFont typeface="Arial" panose="020B0604020202020204" pitchFamily="34" charset="0"/>
              <a:buChar char="•"/>
            </a:pPr>
            <a:r>
              <a:rPr lang="en-US" dirty="0"/>
              <a:t>Muscle loss</a:t>
            </a:r>
          </a:p>
        </p:txBody>
      </p:sp>
      <p:sp>
        <p:nvSpPr>
          <p:cNvPr id="9" name="TextBox 8"/>
          <p:cNvSpPr txBox="1"/>
          <p:nvPr/>
        </p:nvSpPr>
        <p:spPr>
          <a:xfrm>
            <a:off x="1905000" y="1632126"/>
            <a:ext cx="2090902" cy="369332"/>
          </a:xfrm>
          <a:prstGeom prst="rect">
            <a:avLst/>
          </a:prstGeom>
          <a:noFill/>
        </p:spPr>
        <p:txBody>
          <a:bodyPr wrap="square" rtlCol="0">
            <a:spAutoFit/>
          </a:bodyPr>
          <a:lstStyle/>
          <a:p>
            <a:r>
              <a:rPr lang="en-US" b="1" i="1" dirty="0"/>
              <a:t>Critical Illness</a:t>
            </a:r>
          </a:p>
        </p:txBody>
      </p:sp>
      <p:sp>
        <p:nvSpPr>
          <p:cNvPr id="13" name="TextBox 12"/>
          <p:cNvSpPr txBox="1"/>
          <p:nvPr/>
        </p:nvSpPr>
        <p:spPr>
          <a:xfrm>
            <a:off x="6975444" y="1521154"/>
            <a:ext cx="3890478" cy="1446550"/>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C00000"/>
                </a:solidFill>
              </a:rPr>
              <a:t>Low T3</a:t>
            </a:r>
          </a:p>
          <a:p>
            <a:pPr marL="285750" indent="-285750">
              <a:buFont typeface="Arial" panose="020B0604020202020204" pitchFamily="34" charset="0"/>
              <a:buChar char="•"/>
            </a:pPr>
            <a:r>
              <a:rPr lang="en-US" sz="2400" b="1" dirty="0">
                <a:solidFill>
                  <a:srgbClr val="7030A0"/>
                </a:solidFill>
              </a:rPr>
              <a:t>Increased reverse T3 (rT3)</a:t>
            </a:r>
          </a:p>
          <a:p>
            <a:pPr marL="285750" indent="-285750">
              <a:buFont typeface="Arial" panose="020B0604020202020204" pitchFamily="34" charset="0"/>
              <a:buChar char="•"/>
            </a:pPr>
            <a:r>
              <a:rPr lang="en-US" sz="2000" dirty="0">
                <a:solidFill>
                  <a:schemeClr val="accent1">
                    <a:lumMod val="75000"/>
                  </a:schemeClr>
                </a:solidFill>
              </a:rPr>
              <a:t>Low/normal T4</a:t>
            </a:r>
          </a:p>
          <a:p>
            <a:pPr marL="285750" indent="-285750">
              <a:buFont typeface="Arial" panose="020B0604020202020204" pitchFamily="34" charset="0"/>
              <a:buChar char="•"/>
            </a:pPr>
            <a:r>
              <a:rPr lang="en-US" sz="2000" dirty="0">
                <a:solidFill>
                  <a:srgbClr val="00B050"/>
                </a:solidFill>
              </a:rPr>
              <a:t>Low/normal TSH</a:t>
            </a:r>
          </a:p>
        </p:txBody>
      </p:sp>
      <p:cxnSp>
        <p:nvCxnSpPr>
          <p:cNvPr id="17" name="Straight Arrow Connector 16"/>
          <p:cNvCxnSpPr/>
          <p:nvPr/>
        </p:nvCxnSpPr>
        <p:spPr>
          <a:xfrm>
            <a:off x="4876800" y="1831840"/>
            <a:ext cx="1676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883812" y="6554305"/>
            <a:ext cx="5687786" cy="553998"/>
          </a:xfrm>
          <a:prstGeom prst="rect">
            <a:avLst/>
          </a:prstGeom>
          <a:noFill/>
        </p:spPr>
        <p:txBody>
          <a:bodyPr wrap="square" rtlCol="0">
            <a:spAutoFit/>
          </a:bodyPr>
          <a:lstStyle/>
          <a:p>
            <a:pPr lvl="0"/>
            <a:r>
              <a:rPr lang="en-US" sz="1200" dirty="0"/>
              <a:t>http://ueu.co/md-consult-books-goldman-cecil-medicine-physiology/</a:t>
            </a:r>
          </a:p>
          <a:p>
            <a:endParaRPr lang="en-US" dirty="0"/>
          </a:p>
        </p:txBody>
      </p:sp>
      <p:sp>
        <p:nvSpPr>
          <p:cNvPr id="5" name="TextBox 4"/>
          <p:cNvSpPr txBox="1"/>
          <p:nvPr/>
        </p:nvSpPr>
        <p:spPr>
          <a:xfrm>
            <a:off x="5108544" y="1994247"/>
            <a:ext cx="1143000" cy="646331"/>
          </a:xfrm>
          <a:prstGeom prst="rect">
            <a:avLst/>
          </a:prstGeom>
          <a:noFill/>
        </p:spPr>
        <p:txBody>
          <a:bodyPr wrap="square" rtlCol="0">
            <a:spAutoFit/>
          </a:bodyPr>
          <a:lstStyle/>
          <a:p>
            <a:r>
              <a:rPr lang="en-US" dirty="0"/>
              <a:t>Adaptive?</a:t>
            </a:r>
          </a:p>
        </p:txBody>
      </p:sp>
    </p:spTree>
    <p:extLst>
      <p:ext uri="{BB962C8B-B14F-4D97-AF65-F5344CB8AC3E}">
        <p14:creationId xmlns:p14="http://schemas.microsoft.com/office/powerpoint/2010/main" val="286566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0"/>
            <a:ext cx="7772400" cy="1143000"/>
          </a:xfrm>
        </p:spPr>
        <p:txBody>
          <a:bodyPr/>
          <a:lstStyle/>
          <a:p>
            <a:pPr algn="ctr"/>
            <a:r>
              <a:rPr lang="en-US" sz="3600" b="1" dirty="0">
                <a:solidFill>
                  <a:srgbClr val="C00000"/>
                </a:solidFill>
                <a:effectLst>
                  <a:outerShdw blurRad="38100" dist="38100" dir="2700000" algn="tl">
                    <a:srgbClr val="000000">
                      <a:alpha val="43137"/>
                    </a:srgbClr>
                  </a:outerShdw>
                </a:effectLst>
              </a:rPr>
              <a:t>Subclinical Hypothyroidism (SCH)</a:t>
            </a:r>
          </a:p>
        </p:txBody>
      </p:sp>
      <p:sp>
        <p:nvSpPr>
          <p:cNvPr id="3" name="Content Placeholder 2"/>
          <p:cNvSpPr>
            <a:spLocks noGrp="1"/>
          </p:cNvSpPr>
          <p:nvPr>
            <p:ph sz="quarter" idx="1"/>
          </p:nvPr>
        </p:nvSpPr>
        <p:spPr>
          <a:xfrm>
            <a:off x="2362200" y="1219200"/>
            <a:ext cx="7772400" cy="4419600"/>
          </a:xfrm>
          <a:ln>
            <a:solidFill>
              <a:schemeClr val="accent3"/>
            </a:solidFill>
          </a:ln>
        </p:spPr>
        <p:txBody>
          <a:bodyPr>
            <a:normAutofit lnSpcReduction="10000"/>
          </a:bodyPr>
          <a:lstStyle/>
          <a:p>
            <a:pPr>
              <a:buNone/>
            </a:pPr>
            <a:r>
              <a:rPr lang="en-US" b="1" dirty="0"/>
              <a:t>Definition: </a:t>
            </a:r>
            <a:r>
              <a:rPr lang="en-US" b="1" u="sng" dirty="0"/>
              <a:t>Elevated TSH with normal TT4/FT4</a:t>
            </a:r>
          </a:p>
          <a:p>
            <a:r>
              <a:rPr lang="en-US" dirty="0"/>
              <a:t>Definition varies: TSH 5-10 vs &gt;10 </a:t>
            </a:r>
            <a:r>
              <a:rPr lang="en-US" dirty="0" err="1"/>
              <a:t>uIU</a:t>
            </a:r>
            <a:r>
              <a:rPr lang="en-US" dirty="0"/>
              <a:t>/mL</a:t>
            </a:r>
          </a:p>
          <a:p>
            <a:pPr marL="0" indent="0">
              <a:buNone/>
            </a:pPr>
            <a:endParaRPr lang="en-US" dirty="0"/>
          </a:p>
          <a:p>
            <a:r>
              <a:rPr lang="en-US" dirty="0"/>
              <a:t>Prevalence in children ~2% (range 1.7-9.5%)</a:t>
            </a:r>
          </a:p>
          <a:p>
            <a:r>
              <a:rPr lang="en-US" dirty="0"/>
              <a:t>Most do NOT have symptoms</a:t>
            </a:r>
          </a:p>
          <a:p>
            <a:pPr marL="0" indent="0">
              <a:buNone/>
            </a:pPr>
            <a:endParaRPr lang="en-US" dirty="0"/>
          </a:p>
          <a:p>
            <a:r>
              <a:rPr lang="en-US" dirty="0"/>
              <a:t>~70 % show decline in TSH to nl</a:t>
            </a:r>
          </a:p>
          <a:p>
            <a:r>
              <a:rPr lang="en-US" dirty="0"/>
              <a:t>~25% TSH remains 5-10 mIU/L</a:t>
            </a:r>
          </a:p>
          <a:p>
            <a:r>
              <a:rPr lang="en-US" dirty="0"/>
              <a:t>0-12.5% progress to overt hypothyroidism</a:t>
            </a:r>
          </a:p>
        </p:txBody>
      </p:sp>
      <p:sp>
        <p:nvSpPr>
          <p:cNvPr id="4" name="TextBox 3"/>
          <p:cNvSpPr txBox="1"/>
          <p:nvPr/>
        </p:nvSpPr>
        <p:spPr>
          <a:xfrm>
            <a:off x="2590800" y="5791201"/>
            <a:ext cx="7848600" cy="830997"/>
          </a:xfrm>
          <a:prstGeom prst="rect">
            <a:avLst/>
          </a:prstGeom>
          <a:noFill/>
        </p:spPr>
        <p:txBody>
          <a:bodyPr wrap="square" rtlCol="0">
            <a:spAutoFit/>
          </a:bodyPr>
          <a:lstStyle/>
          <a:p>
            <a:r>
              <a:rPr lang="en-US" sz="1600" dirty="0"/>
              <a:t>Bona G, et al. J Clin Res Pediatr Endocrinol. 2013 March; 5(Suppl 1): 23–28.</a:t>
            </a:r>
          </a:p>
          <a:p>
            <a:r>
              <a:rPr lang="en-US" sz="1600" dirty="0"/>
              <a:t>Lazarus J, et al. Eur Thyroid J. 2014;3(2):76-94</a:t>
            </a:r>
          </a:p>
          <a:p>
            <a:endParaRPr lang="en-US" sz="1600" dirty="0"/>
          </a:p>
        </p:txBody>
      </p:sp>
    </p:spTree>
    <p:extLst>
      <p:ext uri="{BB962C8B-B14F-4D97-AF65-F5344CB8AC3E}">
        <p14:creationId xmlns:p14="http://schemas.microsoft.com/office/powerpoint/2010/main" val="217396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3751"/>
            <a:ext cx="7772400" cy="1143000"/>
          </a:xfrm>
        </p:spPr>
        <p:txBody>
          <a:bodyPr/>
          <a:lstStyle/>
          <a:p>
            <a:pPr algn="ctr"/>
            <a:r>
              <a:rPr lang="en-US" sz="3600" b="1" dirty="0">
                <a:solidFill>
                  <a:srgbClr val="C00000"/>
                </a:solidFill>
                <a:effectLst>
                  <a:outerShdw blurRad="38100" dist="38100" dir="2700000" algn="tl">
                    <a:srgbClr val="000000">
                      <a:alpha val="43137"/>
                    </a:srgbClr>
                  </a:outerShdw>
                </a:effectLst>
              </a:rPr>
              <a:t>Causes of Subclinical Hypothyroidism</a:t>
            </a:r>
          </a:p>
        </p:txBody>
      </p:sp>
      <p:sp>
        <p:nvSpPr>
          <p:cNvPr id="3" name="Content Placeholder 2"/>
          <p:cNvSpPr>
            <a:spLocks noGrp="1"/>
          </p:cNvSpPr>
          <p:nvPr>
            <p:ph sz="quarter" idx="1"/>
          </p:nvPr>
        </p:nvSpPr>
        <p:spPr>
          <a:xfrm>
            <a:off x="2148444" y="1349828"/>
            <a:ext cx="8610600" cy="4419600"/>
          </a:xfrm>
          <a:ln>
            <a:solidFill>
              <a:schemeClr val="accent3"/>
            </a:solidFill>
          </a:ln>
        </p:spPr>
        <p:txBody>
          <a:bodyPr>
            <a:normAutofit/>
          </a:bodyPr>
          <a:lstStyle/>
          <a:p>
            <a:pPr>
              <a:buFont typeface="Arial" panose="020B0604020202020204" pitchFamily="34" charset="0"/>
              <a:buChar char="•"/>
            </a:pPr>
            <a:r>
              <a:rPr lang="en-US" dirty="0"/>
              <a:t>Autoimmune thyroiditis (Hashimoto)</a:t>
            </a:r>
          </a:p>
          <a:p>
            <a:pPr>
              <a:buFont typeface="Arial" panose="020B0604020202020204" pitchFamily="34" charset="0"/>
              <a:buChar char="•"/>
            </a:pPr>
            <a:r>
              <a:rPr lang="en-US" dirty="0"/>
              <a:t>Lab/Analytic Issue </a:t>
            </a:r>
          </a:p>
          <a:p>
            <a:pPr>
              <a:buFont typeface="Arial" panose="020B0604020202020204" pitchFamily="34" charset="0"/>
              <a:buChar char="•"/>
            </a:pPr>
            <a:r>
              <a:rPr lang="en-US" dirty="0"/>
              <a:t>Obesity</a:t>
            </a:r>
          </a:p>
          <a:p>
            <a:pPr>
              <a:buFont typeface="Arial" panose="020B0604020202020204" pitchFamily="34" charset="0"/>
              <a:buChar char="•"/>
            </a:pPr>
            <a:r>
              <a:rPr lang="en-US" dirty="0"/>
              <a:t>Recovery phase of euthyroid sick syndrome</a:t>
            </a:r>
          </a:p>
          <a:p>
            <a:pPr>
              <a:buFont typeface="Arial" panose="020B0604020202020204" pitchFamily="34" charset="0"/>
              <a:buChar char="•"/>
            </a:pPr>
            <a:r>
              <a:rPr lang="en-US" dirty="0"/>
              <a:t>Irregular sleep patterns; mood disorder/depression</a:t>
            </a:r>
          </a:p>
          <a:p>
            <a:pPr>
              <a:buFont typeface="Arial" panose="020B0604020202020204" pitchFamily="34" charset="0"/>
              <a:buChar char="•"/>
            </a:pPr>
            <a:r>
              <a:rPr lang="en-US" dirty="0"/>
              <a:t>Therapeutic radiation (esp. in &lt;9 yrs)</a:t>
            </a:r>
          </a:p>
          <a:p>
            <a:pPr>
              <a:buFont typeface="Arial" panose="020B0604020202020204" pitchFamily="34" charset="0"/>
              <a:buChar char="•"/>
            </a:pPr>
            <a:r>
              <a:rPr lang="en-US" dirty="0"/>
              <a:t>Anatomic abnormalities of thyroid gland</a:t>
            </a:r>
          </a:p>
          <a:p>
            <a:pPr>
              <a:buFont typeface="Arial" panose="020B0604020202020204" pitchFamily="34" charset="0"/>
              <a:buChar char="•"/>
            </a:pPr>
            <a:r>
              <a:rPr lang="en-US" dirty="0"/>
              <a:t>Genetic defects causing (mild) dyshormonogenesis</a:t>
            </a:r>
          </a:p>
          <a:p>
            <a:pPr marL="0" indent="0">
              <a:buNone/>
            </a:pPr>
            <a:endParaRPr lang="en-US" dirty="0"/>
          </a:p>
        </p:txBody>
      </p:sp>
      <p:sp>
        <p:nvSpPr>
          <p:cNvPr id="4" name="TextBox 3"/>
          <p:cNvSpPr txBox="1"/>
          <p:nvPr/>
        </p:nvSpPr>
        <p:spPr>
          <a:xfrm>
            <a:off x="4114800" y="6248400"/>
            <a:ext cx="7848600" cy="338554"/>
          </a:xfrm>
          <a:prstGeom prst="rect">
            <a:avLst/>
          </a:prstGeom>
          <a:noFill/>
        </p:spPr>
        <p:txBody>
          <a:bodyPr wrap="square" rtlCol="0">
            <a:spAutoFit/>
          </a:bodyPr>
          <a:lstStyle/>
          <a:p>
            <a:r>
              <a:rPr lang="en-US" sz="1600" dirty="0"/>
              <a:t>Lazarus J, et al. Eur Thyroid J. 2014;3(2):76-94</a:t>
            </a:r>
          </a:p>
        </p:txBody>
      </p:sp>
    </p:spTree>
    <p:extLst>
      <p:ext uri="{BB962C8B-B14F-4D97-AF65-F5344CB8AC3E}">
        <p14:creationId xmlns:p14="http://schemas.microsoft.com/office/powerpoint/2010/main" val="2806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642" y="365125"/>
            <a:ext cx="10748158" cy="1325563"/>
          </a:xfrm>
        </p:spPr>
        <p:txBody>
          <a:bodyPr/>
          <a:lstStyle/>
          <a:p>
            <a:pPr algn="ctr"/>
            <a:r>
              <a:rPr lang="en-US" b="1" dirty="0">
                <a:solidFill>
                  <a:srgbClr val="C00000"/>
                </a:solidFill>
                <a:effectLst>
                  <a:outerShdw blurRad="38100" dist="38100" dir="2700000" algn="tl">
                    <a:srgbClr val="000000">
                      <a:alpha val="43137"/>
                    </a:srgbClr>
                  </a:outerShdw>
                </a:effectLst>
              </a:rPr>
              <a:t>Outcomes of Subclinical Hypothyroidism (SCH)</a:t>
            </a:r>
          </a:p>
        </p:txBody>
      </p:sp>
      <p:sp>
        <p:nvSpPr>
          <p:cNvPr id="3" name="Content Placeholder 2"/>
          <p:cNvSpPr>
            <a:spLocks noGrp="1"/>
          </p:cNvSpPr>
          <p:nvPr>
            <p:ph sz="quarter" idx="1"/>
          </p:nvPr>
        </p:nvSpPr>
        <p:spPr>
          <a:xfrm>
            <a:off x="1095993" y="1695080"/>
            <a:ext cx="10000013" cy="3886200"/>
          </a:xfrm>
          <a:ln>
            <a:solidFill>
              <a:schemeClr val="accent3"/>
            </a:solidFill>
          </a:ln>
        </p:spPr>
        <p:txBody>
          <a:bodyPr/>
          <a:lstStyle/>
          <a:p>
            <a:r>
              <a:rPr lang="en-US" dirty="0"/>
              <a:t>Minimal data in children &lt;3 yrs</a:t>
            </a:r>
          </a:p>
          <a:p>
            <a:r>
              <a:rPr lang="en-US" dirty="0"/>
              <a:t>Most studies of children &gt; 3yrs show no detriment in growth, bone maturation, cognitive fxn, BMI</a:t>
            </a:r>
          </a:p>
          <a:p>
            <a:r>
              <a:rPr lang="en-US" dirty="0"/>
              <a:t>No difference over time between children with SCH that persists vs those whose resolves in 2 </a:t>
            </a:r>
            <a:r>
              <a:rPr lang="en-US" dirty="0" err="1"/>
              <a:t>yrs</a:t>
            </a:r>
            <a:endParaRPr lang="en-US" dirty="0"/>
          </a:p>
          <a:p>
            <a:r>
              <a:rPr lang="en-US" dirty="0"/>
              <a:t>Growth, bone maturation, BMI also not different after 3 </a:t>
            </a:r>
            <a:r>
              <a:rPr lang="en-US" dirty="0" err="1"/>
              <a:t>yrs</a:t>
            </a:r>
            <a:r>
              <a:rPr lang="en-US" dirty="0"/>
              <a:t> of </a:t>
            </a:r>
            <a:r>
              <a:rPr lang="en-US" u="sng" dirty="0"/>
              <a:t>no</a:t>
            </a:r>
            <a:r>
              <a:rPr lang="en-US" dirty="0"/>
              <a:t> </a:t>
            </a:r>
            <a:r>
              <a:rPr lang="en-US" u="sng" dirty="0"/>
              <a:t>treatment</a:t>
            </a:r>
            <a:r>
              <a:rPr lang="en-US" dirty="0"/>
              <a:t> for SCH</a:t>
            </a:r>
          </a:p>
          <a:p>
            <a:pPr marL="0" indent="0">
              <a:buNone/>
            </a:pPr>
            <a:endParaRPr lang="en-US" dirty="0"/>
          </a:p>
        </p:txBody>
      </p:sp>
      <p:sp>
        <p:nvSpPr>
          <p:cNvPr id="4" name="TextBox 3"/>
          <p:cNvSpPr txBox="1"/>
          <p:nvPr/>
        </p:nvSpPr>
        <p:spPr>
          <a:xfrm>
            <a:off x="2667000" y="5943601"/>
            <a:ext cx="7543800" cy="646331"/>
          </a:xfrm>
          <a:prstGeom prst="rect">
            <a:avLst/>
          </a:prstGeom>
          <a:noFill/>
        </p:spPr>
        <p:txBody>
          <a:bodyPr wrap="square" rtlCol="0">
            <a:spAutoFit/>
          </a:bodyPr>
          <a:lstStyle/>
          <a:p>
            <a:r>
              <a:rPr lang="en-US" dirty="0"/>
              <a:t>Lazarus J, et al. Eur Thyroid J. 2014;3(2):76-94</a:t>
            </a:r>
          </a:p>
          <a:p>
            <a:r>
              <a:rPr lang="en-US" dirty="0"/>
              <a:t>Wasniewska M, et al. Eur J Endocrinol. 2009;160:417-421</a:t>
            </a:r>
          </a:p>
        </p:txBody>
      </p:sp>
    </p:spTree>
    <p:extLst>
      <p:ext uri="{BB962C8B-B14F-4D97-AF65-F5344CB8AC3E}">
        <p14:creationId xmlns:p14="http://schemas.microsoft.com/office/powerpoint/2010/main" val="191504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00000"/>
                </a:solidFill>
                <a:effectLst>
                  <a:outerShdw blurRad="38100" dist="38100" dir="2700000" algn="tl">
                    <a:srgbClr val="000000">
                      <a:alpha val="43137"/>
                    </a:srgbClr>
                  </a:outerShdw>
                </a:effectLst>
              </a:rPr>
              <a:t>Subclinical Hypothyroidism</a:t>
            </a:r>
            <a:endParaRPr lang="en-US"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1211283" y="1600200"/>
            <a:ext cx="9892146" cy="3962400"/>
          </a:xfrm>
          <a:ln>
            <a:solidFill>
              <a:schemeClr val="accent3"/>
            </a:solidFill>
          </a:ln>
        </p:spPr>
        <p:txBody>
          <a:bodyPr>
            <a:normAutofit fontScale="92500"/>
          </a:bodyPr>
          <a:lstStyle/>
          <a:p>
            <a:pPr>
              <a:buNone/>
            </a:pPr>
            <a:r>
              <a:rPr lang="en-US" b="1" dirty="0">
                <a:solidFill>
                  <a:schemeClr val="accent6"/>
                </a:solidFill>
              </a:rPr>
              <a:t>Treat if…</a:t>
            </a:r>
          </a:p>
          <a:p>
            <a:pPr>
              <a:buNone/>
            </a:pPr>
            <a:r>
              <a:rPr lang="en-US" dirty="0"/>
              <a:t>	-Slightly abnormal NBS</a:t>
            </a:r>
            <a:r>
              <a:rPr lang="en-US" dirty="0">
                <a:sym typeface="Wingdings" panose="05000000000000000000" pitchFamily="2" charset="2"/>
              </a:rPr>
              <a:t> </a:t>
            </a:r>
            <a:r>
              <a:rPr lang="en-US" dirty="0"/>
              <a:t>Infant &gt;1 mo with TSH &gt;5</a:t>
            </a:r>
          </a:p>
          <a:p>
            <a:pPr>
              <a:buNone/>
            </a:pPr>
            <a:r>
              <a:rPr lang="en-US" dirty="0"/>
              <a:t>	-Child with TSH &gt;10 mIU/L* </a:t>
            </a:r>
          </a:p>
          <a:p>
            <a:pPr>
              <a:buNone/>
            </a:pPr>
            <a:r>
              <a:rPr lang="en-US" dirty="0"/>
              <a:t>	-Clinical signs or symptoms of impaired thyroid function or goiter </a:t>
            </a:r>
          </a:p>
          <a:p>
            <a:pPr>
              <a:buNone/>
            </a:pPr>
            <a:r>
              <a:rPr lang="en-US" dirty="0"/>
              <a:t>	-Subclinical hypothyroidism associated with other chronic diseases </a:t>
            </a:r>
          </a:p>
          <a:p>
            <a:pPr marL="0" indent="0">
              <a:buNone/>
            </a:pPr>
            <a:endParaRPr lang="en-US" dirty="0"/>
          </a:p>
          <a:p>
            <a:pPr marL="0" indent="0">
              <a:buNone/>
            </a:pPr>
            <a:endParaRPr lang="en-US" dirty="0"/>
          </a:p>
          <a:p>
            <a:pPr marL="0" indent="0">
              <a:buNone/>
            </a:pPr>
            <a:r>
              <a:rPr lang="en-US" sz="2400" dirty="0"/>
              <a:t>*Threshold to treat may be lower based on clinical context</a:t>
            </a:r>
          </a:p>
        </p:txBody>
      </p:sp>
      <p:sp>
        <p:nvSpPr>
          <p:cNvPr id="4" name="TextBox 3"/>
          <p:cNvSpPr txBox="1"/>
          <p:nvPr/>
        </p:nvSpPr>
        <p:spPr>
          <a:xfrm>
            <a:off x="2209800" y="5802869"/>
            <a:ext cx="8001000" cy="646331"/>
          </a:xfrm>
          <a:prstGeom prst="rect">
            <a:avLst/>
          </a:prstGeom>
          <a:noFill/>
        </p:spPr>
        <p:txBody>
          <a:bodyPr wrap="square" rtlCol="0">
            <a:spAutoFit/>
          </a:bodyPr>
          <a:lstStyle/>
          <a:p>
            <a:r>
              <a:rPr lang="en-US" dirty="0"/>
              <a:t>Adapted from Bona G, et al. J Clin Res Pediatr Endocrinol. 2013 March; 5(Suppl 1): 23–28.</a:t>
            </a:r>
          </a:p>
        </p:txBody>
      </p:sp>
    </p:spTree>
    <p:extLst>
      <p:ext uri="{BB962C8B-B14F-4D97-AF65-F5344CB8AC3E}">
        <p14:creationId xmlns:p14="http://schemas.microsoft.com/office/powerpoint/2010/main" val="3698530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42" y="55375"/>
            <a:ext cx="10515600" cy="1325563"/>
          </a:xfrm>
        </p:spPr>
        <p:txBody>
          <a:bodyPr/>
          <a:lstStyle/>
          <a:p>
            <a:pPr algn="ctr"/>
            <a:r>
              <a:rPr lang="en-US" sz="3600" b="1" dirty="0">
                <a:solidFill>
                  <a:srgbClr val="C00000"/>
                </a:solidFill>
              </a:rPr>
              <a:t>Chronic Autoimmune Thyroiditis</a:t>
            </a:r>
            <a:br>
              <a:rPr lang="en-US" sz="3600" b="1" dirty="0">
                <a:solidFill>
                  <a:srgbClr val="C00000"/>
                </a:solidFill>
              </a:rPr>
            </a:br>
            <a:r>
              <a:rPr lang="en-US" sz="3600" b="1" dirty="0">
                <a:solidFill>
                  <a:srgbClr val="C00000"/>
                </a:solidFill>
              </a:rPr>
              <a:t>aka Hashimoto Thyroiditis</a:t>
            </a:r>
          </a:p>
        </p:txBody>
      </p:sp>
      <p:sp>
        <p:nvSpPr>
          <p:cNvPr id="3" name="Content Placeholder 2"/>
          <p:cNvSpPr>
            <a:spLocks noGrp="1"/>
          </p:cNvSpPr>
          <p:nvPr>
            <p:ph sz="quarter" idx="1"/>
          </p:nvPr>
        </p:nvSpPr>
        <p:spPr>
          <a:xfrm>
            <a:off x="838200" y="1825624"/>
            <a:ext cx="5181600" cy="5032375"/>
          </a:xfrm>
        </p:spPr>
        <p:txBody>
          <a:bodyPr>
            <a:normAutofit fontScale="92500" lnSpcReduction="20000"/>
          </a:bodyPr>
          <a:lstStyle/>
          <a:p>
            <a:r>
              <a:rPr lang="en-US" dirty="0"/>
              <a:t>Most common… </a:t>
            </a:r>
          </a:p>
          <a:p>
            <a:pPr lvl="1"/>
            <a:r>
              <a:rPr lang="en-US" dirty="0"/>
              <a:t>Thyroid disorder in iodine sufficient areas</a:t>
            </a:r>
          </a:p>
          <a:p>
            <a:pPr lvl="1"/>
            <a:r>
              <a:rPr lang="en-US" dirty="0"/>
              <a:t>Etiology for 1</a:t>
            </a:r>
            <a:r>
              <a:rPr lang="en-US" baseline="30000" dirty="0"/>
              <a:t>o</a:t>
            </a:r>
            <a:r>
              <a:rPr lang="en-US" dirty="0"/>
              <a:t> hypo</a:t>
            </a:r>
          </a:p>
          <a:p>
            <a:pPr lvl="1"/>
            <a:r>
              <a:rPr lang="en-US" dirty="0"/>
              <a:t>Autoimmune disease</a:t>
            </a:r>
          </a:p>
          <a:p>
            <a:r>
              <a:rPr lang="en-US" dirty="0"/>
              <a:t>Associated with</a:t>
            </a:r>
          </a:p>
          <a:p>
            <a:pPr lvl="1"/>
            <a:r>
              <a:rPr lang="en-US" dirty="0"/>
              <a:t>+ Family Hx </a:t>
            </a:r>
          </a:p>
          <a:p>
            <a:pPr lvl="1"/>
            <a:r>
              <a:rPr lang="en-US" dirty="0"/>
              <a:t>4:1 F:M predominance</a:t>
            </a:r>
          </a:p>
          <a:p>
            <a:pPr lvl="1"/>
            <a:r>
              <a:rPr lang="en-US" dirty="0"/>
              <a:t>TPO, Tg Abs</a:t>
            </a:r>
          </a:p>
          <a:p>
            <a:pPr lvl="1"/>
            <a:r>
              <a:rPr lang="en-US" dirty="0"/>
              <a:t>Heterogeneity by US</a:t>
            </a:r>
          </a:p>
          <a:p>
            <a:pPr lvl="1"/>
            <a:r>
              <a:rPr lang="en-US" dirty="0"/>
              <a:t>Populations at increased risk</a:t>
            </a:r>
          </a:p>
          <a:p>
            <a:pPr lvl="2"/>
            <a:r>
              <a:rPr lang="en-US" dirty="0"/>
              <a:t>Turner Syndrome</a:t>
            </a:r>
          </a:p>
          <a:p>
            <a:pPr lvl="2"/>
            <a:r>
              <a:rPr lang="en-US" dirty="0"/>
              <a:t>Down Syndrome</a:t>
            </a:r>
          </a:p>
          <a:p>
            <a:pPr lvl="2"/>
            <a:r>
              <a:rPr lang="en-US" dirty="0"/>
              <a:t>Type 1 Diabetes (~25% with +antibodies)</a:t>
            </a:r>
          </a:p>
          <a:p>
            <a:pPr marL="273050" lvl="1" indent="-273050">
              <a:spcBef>
                <a:spcPts val="575"/>
              </a:spcBef>
              <a:buClr>
                <a:schemeClr val="accent1"/>
              </a:buClr>
            </a:pPr>
            <a:r>
              <a:rPr lang="en-US" b="1" dirty="0">
                <a:solidFill>
                  <a:schemeClr val="accent6"/>
                </a:solidFill>
                <a:effectLst>
                  <a:outerShdw blurRad="38100" dist="38100" dir="2700000" algn="tl">
                    <a:srgbClr val="000000">
                      <a:alpha val="43137"/>
                    </a:srgbClr>
                  </a:outerShdw>
                </a:effectLst>
              </a:rPr>
              <a:t>Not all with Hashimoto are hypothyroid!</a:t>
            </a:r>
          </a:p>
          <a:p>
            <a:pPr lvl="1">
              <a:buNone/>
            </a:pPr>
            <a:endParaRPr lang="en-US" dirty="0"/>
          </a:p>
          <a:p>
            <a:pPr lvl="1">
              <a:buNone/>
            </a:pPr>
            <a:endParaRPr lang="en-US" dirty="0"/>
          </a:p>
          <a:p>
            <a:pPr lvl="1">
              <a:buNone/>
            </a:pPr>
            <a:endParaRPr lang="en-US" dirty="0"/>
          </a:p>
        </p:txBody>
      </p:sp>
      <p:pic>
        <p:nvPicPr>
          <p:cNvPr id="5" name="Picture 3"/>
          <p:cNvPicPr>
            <a:picLocks noGrp="1" noChangeAspect="1" noChangeArrowheads="1"/>
          </p:cNvPicPr>
          <p:nvPr>
            <p:ph sz="quarter" idx="2"/>
          </p:nvPr>
        </p:nvPicPr>
        <p:blipFill>
          <a:blip r:embed="rId3" cstate="print"/>
          <a:srcRect/>
          <a:stretch>
            <a:fillRect/>
          </a:stretch>
        </p:blipFill>
        <p:spPr bwMode="auto">
          <a:xfrm>
            <a:off x="6934201" y="1447800"/>
            <a:ext cx="2353883" cy="2590800"/>
          </a:xfrm>
          <a:prstGeom prst="rect">
            <a:avLst/>
          </a:prstGeom>
          <a:noFill/>
          <a:ln w="9525">
            <a:noFill/>
            <a:round/>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6934200" y="4107664"/>
            <a:ext cx="2362200" cy="2472814"/>
          </a:xfrm>
          <a:prstGeom prst="rect">
            <a:avLst/>
          </a:prstGeom>
          <a:noFill/>
          <a:ln w="9525">
            <a:noFill/>
            <a:round/>
            <a:headEnd/>
            <a:tailEnd/>
          </a:ln>
          <a:effectLst/>
        </p:spPr>
      </p:pic>
      <p:sp>
        <p:nvSpPr>
          <p:cNvPr id="8" name="TextBox 7"/>
          <p:cNvSpPr txBox="1"/>
          <p:nvPr/>
        </p:nvSpPr>
        <p:spPr>
          <a:xfrm>
            <a:off x="9372600" y="5181600"/>
            <a:ext cx="1066800" cy="369332"/>
          </a:xfrm>
          <a:prstGeom prst="rect">
            <a:avLst/>
          </a:prstGeom>
          <a:noFill/>
        </p:spPr>
        <p:txBody>
          <a:bodyPr wrap="square" rtlCol="0">
            <a:spAutoFit/>
          </a:bodyPr>
          <a:lstStyle/>
          <a:p>
            <a:r>
              <a:rPr lang="en-US" b="1" dirty="0"/>
              <a:t>Atrophic</a:t>
            </a:r>
          </a:p>
        </p:txBody>
      </p:sp>
    </p:spTree>
    <p:extLst>
      <p:ext uri="{BB962C8B-B14F-4D97-AF65-F5344CB8AC3E}">
        <p14:creationId xmlns:p14="http://schemas.microsoft.com/office/powerpoint/2010/main" val="2800595473"/>
      </p:ext>
    </p:extLst>
  </p:cSld>
  <p:clrMapOvr>
    <a:masterClrMapping/>
  </p:clrMapOvr>
  <p:transition advTm="85109"/>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F7A81-C3E0-3E4C-AC34-BA9299CCAB72}"/>
              </a:ext>
            </a:extLst>
          </p:cNvPr>
          <p:cNvSpPr>
            <a:spLocks noGrp="1"/>
          </p:cNvSpPr>
          <p:nvPr>
            <p:ph type="title"/>
          </p:nvPr>
        </p:nvSpPr>
        <p:spPr>
          <a:xfrm>
            <a:off x="600692" y="281998"/>
            <a:ext cx="10515600" cy="1325563"/>
          </a:xfrm>
        </p:spPr>
        <p:txBody>
          <a:bodyPr/>
          <a:lstStyle/>
          <a:p>
            <a:r>
              <a:rPr lang="en-US" b="1" dirty="0">
                <a:solidFill>
                  <a:srgbClr val="C00000"/>
                </a:solidFill>
              </a:rPr>
              <a:t>Objectives</a:t>
            </a:r>
          </a:p>
        </p:txBody>
      </p:sp>
      <p:sp>
        <p:nvSpPr>
          <p:cNvPr id="3" name="Content Placeholder 2">
            <a:extLst>
              <a:ext uri="{FF2B5EF4-FFF2-40B4-BE49-F238E27FC236}">
                <a16:creationId xmlns:a16="http://schemas.microsoft.com/office/drawing/2014/main" id="{6B6D605A-E22D-DD4D-8492-ED1661D3F4DF}"/>
              </a:ext>
            </a:extLst>
          </p:cNvPr>
          <p:cNvSpPr>
            <a:spLocks noGrp="1"/>
          </p:cNvSpPr>
          <p:nvPr>
            <p:ph idx="1"/>
          </p:nvPr>
        </p:nvSpPr>
        <p:spPr>
          <a:xfrm>
            <a:off x="600692" y="1789999"/>
            <a:ext cx="11239005" cy="4351338"/>
          </a:xfrm>
        </p:spPr>
        <p:txBody>
          <a:bodyPr>
            <a:normAutofit fontScale="85000" lnSpcReduction="20000"/>
          </a:bodyPr>
          <a:lstStyle/>
          <a:p>
            <a:r>
              <a:rPr lang="en-US" dirty="0"/>
              <a:t>Review of thyroid function norms and testing in children</a:t>
            </a:r>
          </a:p>
          <a:p>
            <a:r>
              <a:rPr lang="en-US" dirty="0"/>
              <a:t>Overview of thyroid test interpretation</a:t>
            </a:r>
          </a:p>
          <a:p>
            <a:pPr marL="0" indent="0">
              <a:buNone/>
            </a:pPr>
            <a:endParaRPr lang="en-US" dirty="0"/>
          </a:p>
          <a:p>
            <a:r>
              <a:rPr lang="en-US" dirty="0"/>
              <a:t>Discuss approach to mild</a:t>
            </a:r>
            <a:r>
              <a:rPr lang="en-US" i="1" dirty="0"/>
              <a:t> </a:t>
            </a:r>
            <a:r>
              <a:rPr lang="en-US" dirty="0"/>
              <a:t>thyroid function test (TFT) abnormalities:</a:t>
            </a:r>
          </a:p>
          <a:p>
            <a:pPr lvl="1"/>
            <a:r>
              <a:rPr lang="en-US" dirty="0"/>
              <a:t>Nonthyroidal Illness</a:t>
            </a:r>
          </a:p>
          <a:p>
            <a:pPr lvl="1"/>
            <a:r>
              <a:rPr lang="en-US" dirty="0"/>
              <a:t>Subclinical Hypothyroidism</a:t>
            </a:r>
          </a:p>
          <a:p>
            <a:pPr lvl="1"/>
            <a:r>
              <a:rPr lang="en-US" dirty="0"/>
              <a:t>Subclinical Hyperthyroidism</a:t>
            </a:r>
          </a:p>
          <a:p>
            <a:pPr marL="0" indent="0">
              <a:buNone/>
            </a:pPr>
            <a:endParaRPr lang="en-US" dirty="0"/>
          </a:p>
          <a:p>
            <a:r>
              <a:rPr lang="en-US" dirty="0"/>
              <a:t>Cases/Questions</a:t>
            </a:r>
          </a:p>
          <a:p>
            <a:pPr marL="0" indent="0">
              <a:buNone/>
            </a:pPr>
            <a:endParaRPr lang="en-US" dirty="0"/>
          </a:p>
          <a:p>
            <a:pPr marL="0" indent="0">
              <a:buNone/>
            </a:pPr>
            <a:r>
              <a:rPr lang="en-US" u="sng" dirty="0"/>
              <a:t>Resource:</a:t>
            </a:r>
            <a:r>
              <a:rPr lang="en-US" dirty="0"/>
              <a:t>  </a:t>
            </a:r>
          </a:p>
          <a:p>
            <a:pPr marL="0" indent="0">
              <a:buNone/>
            </a:pPr>
            <a:r>
              <a:rPr lang="en-US" dirty="0"/>
              <a:t>American Thyroid Association (ATA) website- patient education section (</a:t>
            </a:r>
            <a:r>
              <a:rPr lang="en-US" dirty="0" err="1"/>
              <a:t>thyroid.org</a:t>
            </a:r>
            <a:r>
              <a:rPr lang="en-US" dirty="0"/>
              <a:t>) </a:t>
            </a:r>
          </a:p>
        </p:txBody>
      </p:sp>
    </p:spTree>
    <p:extLst>
      <p:ext uri="{BB962C8B-B14F-4D97-AF65-F5344CB8AC3E}">
        <p14:creationId xmlns:p14="http://schemas.microsoft.com/office/powerpoint/2010/main" val="1503148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rgbClr val="C00000"/>
                </a:solidFill>
              </a:rPr>
              <a:t>Hashimoto Thyroiditis </a:t>
            </a:r>
            <a:br>
              <a:rPr lang="en-US" sz="3600" b="1" dirty="0">
                <a:solidFill>
                  <a:srgbClr val="C00000"/>
                </a:solidFill>
              </a:rPr>
            </a:br>
            <a:r>
              <a:rPr lang="en-US" sz="3600" dirty="0">
                <a:solidFill>
                  <a:srgbClr val="C00000"/>
                </a:solidFill>
              </a:rPr>
              <a:t>Our General Approach…</a:t>
            </a:r>
          </a:p>
        </p:txBody>
      </p:sp>
      <p:sp>
        <p:nvSpPr>
          <p:cNvPr id="3" name="Content Placeholder 2"/>
          <p:cNvSpPr>
            <a:spLocks noGrp="1"/>
          </p:cNvSpPr>
          <p:nvPr>
            <p:ph sz="quarter" idx="1"/>
          </p:nvPr>
        </p:nvSpPr>
        <p:spPr>
          <a:xfrm>
            <a:off x="363187" y="1723139"/>
            <a:ext cx="6120740" cy="4351338"/>
          </a:xfrm>
          <a:ln>
            <a:solidFill>
              <a:schemeClr val="accent3"/>
            </a:solidFill>
          </a:ln>
        </p:spPr>
        <p:txBody>
          <a:bodyPr>
            <a:normAutofit lnSpcReduction="10000"/>
          </a:bodyPr>
          <a:lstStyle/>
          <a:p>
            <a:r>
              <a:rPr lang="en-US" dirty="0"/>
              <a:t>Confirm diagnosis with positive antibodies</a:t>
            </a:r>
          </a:p>
          <a:p>
            <a:pPr lvl="1"/>
            <a:r>
              <a:rPr lang="en-US" dirty="0"/>
              <a:t>Thyroid peroxidase (TPO)</a:t>
            </a:r>
          </a:p>
          <a:p>
            <a:pPr lvl="1"/>
            <a:r>
              <a:rPr lang="en-US" dirty="0"/>
              <a:t>Anti-thyroglobulin (</a:t>
            </a:r>
            <a:r>
              <a:rPr lang="en-US" dirty="0" err="1"/>
              <a:t>Tg</a:t>
            </a:r>
            <a:r>
              <a:rPr lang="en-US" dirty="0"/>
              <a:t>)</a:t>
            </a:r>
          </a:p>
          <a:p>
            <a:r>
              <a:rPr lang="en-US" dirty="0"/>
              <a:t>20-30% become hypothyroid over time</a:t>
            </a:r>
          </a:p>
          <a:p>
            <a:r>
              <a:rPr lang="en-US" dirty="0"/>
              <a:t>Thyroid Ab titers do not predict thyroid function </a:t>
            </a:r>
            <a:r>
              <a:rPr lang="en-US" dirty="0">
                <a:sym typeface="Wingdings" pitchFamily="2" charset="2"/>
              </a:rPr>
              <a:t> no need to repeat/trend</a:t>
            </a:r>
            <a:endParaRPr lang="en-US" dirty="0"/>
          </a:p>
          <a:p>
            <a:r>
              <a:rPr lang="en-US" dirty="0"/>
              <a:t>Follow serial TSH, FT4 q 6 </a:t>
            </a:r>
            <a:r>
              <a:rPr lang="en-US" dirty="0" err="1"/>
              <a:t>mos</a:t>
            </a:r>
            <a:r>
              <a:rPr lang="en-US" dirty="0"/>
              <a:t> </a:t>
            </a:r>
            <a:r>
              <a:rPr lang="en-US" u="sng" dirty="0"/>
              <a:t>while growing</a:t>
            </a:r>
          </a:p>
          <a:p>
            <a:r>
              <a:rPr lang="en-US" dirty="0"/>
              <a:t>Treat if TSH&gt;8 </a:t>
            </a:r>
            <a:r>
              <a:rPr lang="en-US" dirty="0" err="1"/>
              <a:t>uIU</a:t>
            </a:r>
            <a:r>
              <a:rPr lang="en-US" dirty="0"/>
              <a:t>/mL</a:t>
            </a:r>
          </a:p>
          <a:p>
            <a:pPr marL="457200" lvl="1" indent="0">
              <a:buNone/>
            </a:pPr>
            <a:endParaRPr lang="en-US" dirty="0">
              <a:solidFill>
                <a:srgbClr val="C00000"/>
              </a:solidFill>
            </a:endParaRPr>
          </a:p>
        </p:txBody>
      </p:sp>
      <p:sp>
        <p:nvSpPr>
          <p:cNvPr id="4" name="TextBox 3">
            <a:extLst>
              <a:ext uri="{FF2B5EF4-FFF2-40B4-BE49-F238E27FC236}">
                <a16:creationId xmlns:a16="http://schemas.microsoft.com/office/drawing/2014/main" id="{77216B8B-2C9E-3240-B1FC-FB371C62B29D}"/>
              </a:ext>
            </a:extLst>
          </p:cNvPr>
          <p:cNvSpPr txBox="1"/>
          <p:nvPr/>
        </p:nvSpPr>
        <p:spPr>
          <a:xfrm>
            <a:off x="6888678" y="1690688"/>
            <a:ext cx="4940135" cy="4524315"/>
          </a:xfrm>
          <a:prstGeom prst="rect">
            <a:avLst/>
          </a:prstGeom>
          <a:noFill/>
          <a:ln>
            <a:solidFill>
              <a:srgbClr val="0070C0"/>
            </a:solidFill>
          </a:ln>
        </p:spPr>
        <p:txBody>
          <a:bodyPr wrap="square" rtlCol="0">
            <a:spAutoFit/>
          </a:bodyPr>
          <a:lstStyle/>
          <a:p>
            <a:r>
              <a:rPr lang="en-US" sz="2400" b="1" u="sng" dirty="0">
                <a:solidFill>
                  <a:srgbClr val="0070C0"/>
                </a:solidFill>
              </a:rPr>
              <a:t>Call if any overt hypothyroidism </a:t>
            </a:r>
            <a:r>
              <a:rPr lang="en-US" sz="2400" b="1" u="sng" dirty="0" err="1">
                <a:solidFill>
                  <a:srgbClr val="0070C0"/>
                </a:solidFill>
              </a:rPr>
              <a:t>sxs</a:t>
            </a:r>
            <a:r>
              <a:rPr lang="en-US" sz="2400" dirty="0">
                <a:solidFill>
                  <a:srgbClr val="0070C0"/>
                </a:solidFill>
              </a:rPr>
              <a:t>:</a:t>
            </a:r>
          </a:p>
          <a:p>
            <a:pPr marL="342900" indent="-342900">
              <a:buFont typeface="Arial" panose="020B0604020202020204" pitchFamily="34" charset="0"/>
              <a:buChar char="•"/>
            </a:pPr>
            <a:r>
              <a:rPr lang="en-US" sz="2400" dirty="0">
                <a:solidFill>
                  <a:srgbClr val="0070C0"/>
                </a:solidFill>
              </a:rPr>
              <a:t>Fatigue/exercise intolerance</a:t>
            </a:r>
          </a:p>
          <a:p>
            <a:pPr marL="342900" indent="-342900">
              <a:buFont typeface="Arial" panose="020B0604020202020204" pitchFamily="34" charset="0"/>
              <a:buChar char="•"/>
            </a:pPr>
            <a:r>
              <a:rPr lang="en-US" sz="2400" dirty="0">
                <a:solidFill>
                  <a:srgbClr val="0070C0"/>
                </a:solidFill>
              </a:rPr>
              <a:t>Weight gain</a:t>
            </a:r>
          </a:p>
          <a:p>
            <a:pPr marL="342900" indent="-342900">
              <a:buFont typeface="Arial" panose="020B0604020202020204" pitchFamily="34" charset="0"/>
              <a:buChar char="•"/>
            </a:pPr>
            <a:r>
              <a:rPr lang="en-US" sz="2400" dirty="0">
                <a:solidFill>
                  <a:srgbClr val="0070C0"/>
                </a:solidFill>
              </a:rPr>
              <a:t>Constipation</a:t>
            </a:r>
          </a:p>
          <a:p>
            <a:pPr marL="342900" indent="-342900">
              <a:buFont typeface="Arial" panose="020B0604020202020204" pitchFamily="34" charset="0"/>
              <a:buChar char="•"/>
            </a:pPr>
            <a:r>
              <a:rPr lang="en-US" sz="2400" dirty="0">
                <a:solidFill>
                  <a:srgbClr val="0070C0"/>
                </a:solidFill>
              </a:rPr>
              <a:t>Sparse, coarse, dry hair</a:t>
            </a:r>
          </a:p>
          <a:p>
            <a:pPr marL="342900" indent="-342900">
              <a:buFont typeface="Arial" panose="020B0604020202020204" pitchFamily="34" charset="0"/>
              <a:buChar char="•"/>
            </a:pPr>
            <a:r>
              <a:rPr lang="en-US" sz="2400" dirty="0">
                <a:solidFill>
                  <a:srgbClr val="0070C0"/>
                </a:solidFill>
              </a:rPr>
              <a:t>Coarse, dry, thickened skin</a:t>
            </a:r>
          </a:p>
          <a:p>
            <a:pPr marL="342900" indent="-342900">
              <a:buFont typeface="Arial" panose="020B0604020202020204" pitchFamily="34" charset="0"/>
              <a:buChar char="•"/>
            </a:pPr>
            <a:r>
              <a:rPr lang="en-US" sz="2400" dirty="0">
                <a:solidFill>
                  <a:srgbClr val="0070C0"/>
                </a:solidFill>
              </a:rPr>
              <a:t>Cold intolerance</a:t>
            </a:r>
          </a:p>
          <a:p>
            <a:pPr marL="342900" indent="-342900">
              <a:buFont typeface="Arial" panose="020B0604020202020204" pitchFamily="34" charset="0"/>
              <a:buChar char="•"/>
            </a:pPr>
            <a:r>
              <a:rPr lang="en-US" sz="2400" dirty="0">
                <a:solidFill>
                  <a:srgbClr val="0070C0"/>
                </a:solidFill>
              </a:rPr>
              <a:t>Muscle cramps</a:t>
            </a:r>
          </a:p>
          <a:p>
            <a:pPr marL="342900" indent="-342900">
              <a:buFont typeface="Arial" panose="020B0604020202020204" pitchFamily="34" charset="0"/>
              <a:buChar char="•"/>
            </a:pPr>
            <a:r>
              <a:rPr lang="en-US" sz="2400" dirty="0">
                <a:solidFill>
                  <a:srgbClr val="0070C0"/>
                </a:solidFill>
              </a:rPr>
              <a:t>Hoarse voice, slow speech</a:t>
            </a:r>
          </a:p>
          <a:p>
            <a:pPr marL="342900" indent="-342900">
              <a:buFont typeface="Arial" panose="020B0604020202020204" pitchFamily="34" charset="0"/>
              <a:buChar char="•"/>
            </a:pPr>
            <a:r>
              <a:rPr lang="en-US" sz="2400" dirty="0">
                <a:solidFill>
                  <a:srgbClr val="0070C0"/>
                </a:solidFill>
              </a:rPr>
              <a:t>Droopy eyelids, puffy/swollen face</a:t>
            </a:r>
          </a:p>
          <a:p>
            <a:pPr marL="342900" indent="-342900">
              <a:buFont typeface="Arial" panose="020B0604020202020204" pitchFamily="34" charset="0"/>
              <a:buChar char="•"/>
            </a:pPr>
            <a:r>
              <a:rPr lang="en-US" sz="2400" dirty="0">
                <a:solidFill>
                  <a:srgbClr val="0070C0"/>
                </a:solidFill>
              </a:rPr>
              <a:t>Goiter</a:t>
            </a:r>
          </a:p>
          <a:p>
            <a:pPr marL="342900" indent="-342900">
              <a:buFont typeface="Arial" panose="020B0604020202020204" pitchFamily="34" charset="0"/>
              <a:buChar char="•"/>
            </a:pPr>
            <a:r>
              <a:rPr lang="en-US" sz="2400" dirty="0">
                <a:solidFill>
                  <a:srgbClr val="0070C0"/>
                </a:solidFill>
              </a:rPr>
              <a:t>Menstrual irregularities</a:t>
            </a:r>
          </a:p>
        </p:txBody>
      </p:sp>
    </p:spTree>
    <p:extLst>
      <p:ext uri="{BB962C8B-B14F-4D97-AF65-F5344CB8AC3E}">
        <p14:creationId xmlns:p14="http://schemas.microsoft.com/office/powerpoint/2010/main" val="213668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446314" y="1408612"/>
            <a:ext cx="3733800" cy="5215289"/>
          </a:xfrm>
        </p:spPr>
      </p:pic>
      <p:pic>
        <p:nvPicPr>
          <p:cNvPr id="11" name="Content Placeholder 10"/>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4834095" y="1413812"/>
            <a:ext cx="3733801" cy="5263967"/>
          </a:xfrm>
        </p:spPr>
      </p:pic>
      <p:sp>
        <p:nvSpPr>
          <p:cNvPr id="7" name="Title 1">
            <a:extLst>
              <a:ext uri="{FF2B5EF4-FFF2-40B4-BE49-F238E27FC236}">
                <a16:creationId xmlns:a16="http://schemas.microsoft.com/office/drawing/2014/main" id="{A224A657-36CE-F94F-B842-9A575FD2EFFB}"/>
              </a:ext>
            </a:extLst>
          </p:cNvPr>
          <p:cNvSpPr txBox="1">
            <a:spLocks/>
          </p:cNvSpPr>
          <p:nvPr/>
        </p:nvSpPr>
        <p:spPr>
          <a:xfrm>
            <a:off x="838200" y="-1997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C00000"/>
                </a:solidFill>
              </a:rPr>
              <a:t>TFTs in Children with Obesity</a:t>
            </a:r>
          </a:p>
        </p:txBody>
      </p:sp>
      <p:sp>
        <p:nvSpPr>
          <p:cNvPr id="6" name="TextBox 5">
            <a:extLst>
              <a:ext uri="{FF2B5EF4-FFF2-40B4-BE49-F238E27FC236}">
                <a16:creationId xmlns:a16="http://schemas.microsoft.com/office/drawing/2014/main" id="{05A20EA9-3ADE-2142-AA4C-C990A17CCC1B}"/>
              </a:ext>
            </a:extLst>
          </p:cNvPr>
          <p:cNvSpPr txBox="1"/>
          <p:nvPr/>
        </p:nvSpPr>
        <p:spPr>
          <a:xfrm>
            <a:off x="8870868" y="1641567"/>
            <a:ext cx="3099459" cy="4524315"/>
          </a:xfrm>
          <a:prstGeom prst="rect">
            <a:avLst/>
          </a:prstGeom>
          <a:noFill/>
          <a:ln>
            <a:solidFill>
              <a:schemeClr val="tx1"/>
            </a:solidFill>
          </a:ln>
        </p:spPr>
        <p:txBody>
          <a:bodyPr wrap="square" rtlCol="0">
            <a:spAutoFit/>
          </a:bodyPr>
          <a:lstStyle/>
          <a:p>
            <a:r>
              <a:rPr lang="en-US" b="1" u="sng" dirty="0"/>
              <a:t>Pediatric Endocrine Society Obesity Prevention and Treatment Guidelines </a:t>
            </a:r>
          </a:p>
          <a:p>
            <a:r>
              <a:rPr lang="en-US" b="1" dirty="0"/>
              <a:t>(</a:t>
            </a:r>
            <a:r>
              <a:rPr lang="en-US" b="1" dirty="0" err="1"/>
              <a:t>Styne</a:t>
            </a:r>
            <a:r>
              <a:rPr lang="en-US" b="1" dirty="0"/>
              <a:t> </a:t>
            </a:r>
            <a:r>
              <a:rPr lang="en-US" b="1" i="1" dirty="0"/>
              <a:t>et al</a:t>
            </a:r>
            <a:r>
              <a:rPr lang="en-US" b="1" dirty="0"/>
              <a:t>, JCEM, 2017):</a:t>
            </a:r>
          </a:p>
          <a:p>
            <a:endParaRPr lang="en-US" b="1" dirty="0"/>
          </a:p>
          <a:p>
            <a:r>
              <a:rPr lang="en-US" i="1" dirty="0"/>
              <a:t>“We recommend against routine laboratory evaluations for endocrine etiologies of pediatric obesity [including hypothyroidism and growth hormone deficiency] unless the patient’s stature and/or height velocity are attenuated (assessed in relationship to genetic/familial potential and pubertal stage).”</a:t>
            </a:r>
          </a:p>
        </p:txBody>
      </p:sp>
    </p:spTree>
    <p:extLst>
      <p:ext uri="{BB962C8B-B14F-4D97-AF65-F5344CB8AC3E}">
        <p14:creationId xmlns:p14="http://schemas.microsoft.com/office/powerpoint/2010/main" val="395185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6314" y="6061838"/>
            <a:ext cx="7543800" cy="646331"/>
          </a:xfrm>
          <a:prstGeom prst="rect">
            <a:avLst/>
          </a:prstGeom>
          <a:noFill/>
        </p:spPr>
        <p:txBody>
          <a:bodyPr wrap="square" rtlCol="0">
            <a:spAutoFit/>
          </a:bodyPr>
          <a:lstStyle/>
          <a:p>
            <a:r>
              <a:rPr lang="en-US" dirty="0"/>
              <a:t>Pacifico L, et al. Clinica Chemica Acta. 2012:413(3-4);396-405.</a:t>
            </a:r>
          </a:p>
          <a:p>
            <a:r>
              <a:rPr lang="en-US" dirty="0"/>
              <a:t>Reinehr T, et al. JCEM, 2006;91:3088-3091.</a:t>
            </a:r>
          </a:p>
        </p:txBody>
      </p:sp>
      <p:sp>
        <p:nvSpPr>
          <p:cNvPr id="7" name="Title 1">
            <a:extLst>
              <a:ext uri="{FF2B5EF4-FFF2-40B4-BE49-F238E27FC236}">
                <a16:creationId xmlns:a16="http://schemas.microsoft.com/office/drawing/2014/main" id="{A840041F-D8EF-134E-8461-B21401E067AA}"/>
              </a:ext>
            </a:extLst>
          </p:cNvPr>
          <p:cNvSpPr>
            <a:spLocks noGrp="1"/>
          </p:cNvSpPr>
          <p:nvPr>
            <p:ph type="title"/>
          </p:nvPr>
        </p:nvSpPr>
        <p:spPr>
          <a:xfrm>
            <a:off x="446314" y="0"/>
            <a:ext cx="10515600" cy="1325563"/>
          </a:xfrm>
        </p:spPr>
        <p:txBody>
          <a:bodyPr>
            <a:normAutofit/>
          </a:bodyPr>
          <a:lstStyle/>
          <a:p>
            <a:pPr algn="ctr"/>
            <a:r>
              <a:rPr lang="en-US" sz="3600" b="1" dirty="0">
                <a:solidFill>
                  <a:srgbClr val="C00000"/>
                </a:solidFill>
              </a:rPr>
              <a:t>TFTs in Children with Obesity</a:t>
            </a:r>
          </a:p>
        </p:txBody>
      </p:sp>
      <p:sp>
        <p:nvSpPr>
          <p:cNvPr id="9" name="Content Placeholder 8">
            <a:extLst>
              <a:ext uri="{FF2B5EF4-FFF2-40B4-BE49-F238E27FC236}">
                <a16:creationId xmlns:a16="http://schemas.microsoft.com/office/drawing/2014/main" id="{4E14BC17-8832-EF4A-8DF2-51D8498BFBF5}"/>
              </a:ext>
            </a:extLst>
          </p:cNvPr>
          <p:cNvSpPr>
            <a:spLocks noGrp="1"/>
          </p:cNvSpPr>
          <p:nvPr>
            <p:ph idx="1"/>
          </p:nvPr>
        </p:nvSpPr>
        <p:spPr>
          <a:xfrm>
            <a:off x="1408216" y="1325563"/>
            <a:ext cx="10515600" cy="4351338"/>
          </a:xfrm>
        </p:spPr>
        <p:txBody>
          <a:bodyPr/>
          <a:lstStyle/>
          <a:p>
            <a:r>
              <a:rPr lang="en-US" b="1" dirty="0"/>
              <a:t>TSH values tend to run higher </a:t>
            </a:r>
          </a:p>
          <a:p>
            <a:pPr lvl="1"/>
            <a:r>
              <a:rPr lang="en-US" dirty="0"/>
              <a:t>Up to 25% may have mild elevation in TSH &gt;4-10 </a:t>
            </a:r>
            <a:r>
              <a:rPr lang="en-US" dirty="0" err="1"/>
              <a:t>mIU</a:t>
            </a:r>
            <a:r>
              <a:rPr lang="en-US" dirty="0"/>
              <a:t>/L</a:t>
            </a:r>
          </a:p>
          <a:p>
            <a:pPr lvl="1"/>
            <a:r>
              <a:rPr lang="en-US" dirty="0"/>
              <a:t>T4 levels normal, T3 at upper limits normal</a:t>
            </a:r>
          </a:p>
          <a:p>
            <a:r>
              <a:rPr lang="en-US" dirty="0"/>
              <a:t>Adaptive vs true thyroid dysfunction?</a:t>
            </a:r>
          </a:p>
          <a:p>
            <a:pPr lvl="1"/>
            <a:r>
              <a:rPr lang="en-US" dirty="0"/>
              <a:t>Autoimmune thyroiditis relatively infrequent (&lt;7%)</a:t>
            </a:r>
          </a:p>
          <a:p>
            <a:pPr lvl="1"/>
            <a:r>
              <a:rPr lang="en-US" dirty="0"/>
              <a:t>Weight loss </a:t>
            </a:r>
            <a:r>
              <a:rPr lang="en-US" dirty="0">
                <a:sym typeface="Wingdings" pitchFamily="2" charset="2"/>
              </a:rPr>
              <a:t></a:t>
            </a:r>
            <a:r>
              <a:rPr lang="en-US" dirty="0"/>
              <a:t> decrease in TSH, T4, and T3</a:t>
            </a:r>
          </a:p>
          <a:p>
            <a:r>
              <a:rPr lang="en-US" dirty="0"/>
              <a:t>Treatment with levothyroxine (Synthroid)</a:t>
            </a:r>
          </a:p>
          <a:p>
            <a:pPr lvl="1"/>
            <a:r>
              <a:rPr lang="en-US" dirty="0"/>
              <a:t>No placebo-controlled trials</a:t>
            </a:r>
          </a:p>
          <a:p>
            <a:pPr lvl="1"/>
            <a:r>
              <a:rPr lang="en-US" dirty="0"/>
              <a:t>TSH will normalize, but…no effect on weight, BMI, growth, or lipids </a:t>
            </a:r>
          </a:p>
        </p:txBody>
      </p:sp>
    </p:spTree>
    <p:extLst>
      <p:ext uri="{BB962C8B-B14F-4D97-AF65-F5344CB8AC3E}">
        <p14:creationId xmlns:p14="http://schemas.microsoft.com/office/powerpoint/2010/main" val="3339757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00000"/>
                </a:solidFill>
                <a:effectLst>
                  <a:outerShdw blurRad="38100" dist="38100" dir="2700000" algn="tl">
                    <a:srgbClr val="000000">
                      <a:alpha val="43137"/>
                    </a:srgbClr>
                  </a:outerShdw>
                </a:effectLst>
              </a:rPr>
              <a:t>Subclinical </a:t>
            </a:r>
            <a:r>
              <a:rPr lang="en-US" b="1" u="sng" dirty="0">
                <a:solidFill>
                  <a:srgbClr val="C00000"/>
                </a:solidFill>
                <a:effectLst>
                  <a:outerShdw blurRad="38100" dist="38100" dir="2700000" algn="tl">
                    <a:srgbClr val="000000">
                      <a:alpha val="43137"/>
                    </a:srgbClr>
                  </a:outerShdw>
                </a:effectLst>
              </a:rPr>
              <a:t>Hyper</a:t>
            </a:r>
            <a:r>
              <a:rPr lang="en-US" b="1" dirty="0">
                <a:solidFill>
                  <a:srgbClr val="C00000"/>
                </a:solidFill>
                <a:effectLst>
                  <a:outerShdw blurRad="38100" dist="38100" dir="2700000" algn="tl">
                    <a:srgbClr val="000000">
                      <a:alpha val="43137"/>
                    </a:srgbClr>
                  </a:outerShdw>
                </a:effectLst>
              </a:rPr>
              <a:t>thyroidism</a:t>
            </a:r>
          </a:p>
        </p:txBody>
      </p:sp>
      <p:sp>
        <p:nvSpPr>
          <p:cNvPr id="3" name="Content Placeholder 2"/>
          <p:cNvSpPr>
            <a:spLocks noGrp="1"/>
          </p:cNvSpPr>
          <p:nvPr>
            <p:ph sz="quarter" idx="1"/>
          </p:nvPr>
        </p:nvSpPr>
        <p:spPr>
          <a:ln>
            <a:solidFill>
              <a:schemeClr val="accent3"/>
            </a:solidFill>
          </a:ln>
        </p:spPr>
        <p:txBody>
          <a:bodyPr/>
          <a:lstStyle/>
          <a:p>
            <a:r>
              <a:rPr lang="en-US" u="sng" dirty="0"/>
              <a:t>Definition</a:t>
            </a:r>
            <a:r>
              <a:rPr lang="en-US" dirty="0"/>
              <a:t>: Mild TSH suppression, normal free T4, T3</a:t>
            </a:r>
          </a:p>
          <a:p>
            <a:r>
              <a:rPr lang="en-US" dirty="0"/>
              <a:t>Patients usually asymptomatic; Atrial Fibrillation not an issue for kids</a:t>
            </a:r>
          </a:p>
          <a:p>
            <a:r>
              <a:rPr lang="en-US" dirty="0"/>
              <a:t>Few pediatric data; prevalence not known</a:t>
            </a:r>
          </a:p>
          <a:p>
            <a:r>
              <a:rPr lang="en-US" dirty="0"/>
              <a:t>Causes:</a:t>
            </a:r>
          </a:p>
          <a:p>
            <a:pPr lvl="1"/>
            <a:r>
              <a:rPr lang="en-US" dirty="0"/>
              <a:t>Normal variant</a:t>
            </a:r>
          </a:p>
          <a:p>
            <a:pPr lvl="1"/>
            <a:r>
              <a:rPr lang="en-US" dirty="0"/>
              <a:t>Excessive thyroid hormone replacement in hypothyroidism</a:t>
            </a:r>
          </a:p>
          <a:p>
            <a:pPr lvl="1"/>
            <a:r>
              <a:rPr lang="en-US" dirty="0"/>
              <a:t>Hashimoto Thyroiditis</a:t>
            </a:r>
          </a:p>
          <a:p>
            <a:pPr lvl="1"/>
            <a:r>
              <a:rPr lang="en-US" dirty="0"/>
              <a:t>Autonomously Functioning Nodule (may have variable elevations in TH levels, especially T3)</a:t>
            </a:r>
          </a:p>
        </p:txBody>
      </p:sp>
      <p:sp>
        <p:nvSpPr>
          <p:cNvPr id="4" name="TextBox 3"/>
          <p:cNvSpPr txBox="1"/>
          <p:nvPr/>
        </p:nvSpPr>
        <p:spPr>
          <a:xfrm>
            <a:off x="2667000" y="6248400"/>
            <a:ext cx="7010400" cy="381000"/>
          </a:xfrm>
          <a:prstGeom prst="rect">
            <a:avLst/>
          </a:prstGeom>
          <a:noFill/>
        </p:spPr>
        <p:txBody>
          <a:bodyPr wrap="square" rtlCol="0">
            <a:spAutoFit/>
          </a:bodyPr>
          <a:lstStyle/>
          <a:p>
            <a:r>
              <a:rPr lang="en-US" dirty="0"/>
              <a:t>AversaT, et al. J Endocrinol Invest. 2014;37(3):303-308.</a:t>
            </a:r>
          </a:p>
        </p:txBody>
      </p:sp>
    </p:spTree>
    <p:extLst>
      <p:ext uri="{BB962C8B-B14F-4D97-AF65-F5344CB8AC3E}">
        <p14:creationId xmlns:p14="http://schemas.microsoft.com/office/powerpoint/2010/main" val="4066709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00000"/>
                </a:solidFill>
                <a:effectLst>
                  <a:outerShdw blurRad="38100" dist="38100" dir="2700000" algn="tl">
                    <a:srgbClr val="000000">
                      <a:alpha val="43137"/>
                    </a:srgbClr>
                  </a:outerShdw>
                </a:effectLst>
              </a:rPr>
              <a:t>Approach to</a:t>
            </a:r>
            <a:br>
              <a:rPr lang="en-US" b="1" dirty="0">
                <a:solidFill>
                  <a:srgbClr val="C00000"/>
                </a:solidFill>
                <a:effectLst>
                  <a:outerShdw blurRad="38100" dist="38100" dir="2700000" algn="tl">
                    <a:srgbClr val="000000">
                      <a:alpha val="43137"/>
                    </a:srgbClr>
                  </a:outerShdw>
                </a:effectLst>
              </a:rPr>
            </a:br>
            <a:r>
              <a:rPr lang="en-US" b="1" dirty="0">
                <a:solidFill>
                  <a:srgbClr val="C00000"/>
                </a:solidFill>
                <a:effectLst>
                  <a:outerShdw blurRad="38100" dist="38100" dir="2700000" algn="tl">
                    <a:srgbClr val="000000">
                      <a:alpha val="43137"/>
                    </a:srgbClr>
                  </a:outerShdw>
                </a:effectLst>
              </a:rPr>
              <a:t>Subclinical Hyperthyroidism</a:t>
            </a:r>
            <a:endParaRPr lang="en-US" dirty="0">
              <a:solidFill>
                <a:srgbClr val="C00000"/>
              </a:solidFill>
            </a:endParaRPr>
          </a:p>
        </p:txBody>
      </p:sp>
      <p:sp>
        <p:nvSpPr>
          <p:cNvPr id="3" name="Content Placeholder 2"/>
          <p:cNvSpPr>
            <a:spLocks noGrp="1"/>
          </p:cNvSpPr>
          <p:nvPr>
            <p:ph sz="quarter" idx="1"/>
          </p:nvPr>
        </p:nvSpPr>
        <p:spPr>
          <a:xfrm>
            <a:off x="395844" y="1825625"/>
            <a:ext cx="5268686" cy="4351338"/>
          </a:xfrm>
          <a:ln>
            <a:solidFill>
              <a:schemeClr val="accent3"/>
            </a:solidFill>
          </a:ln>
        </p:spPr>
        <p:txBody>
          <a:bodyPr>
            <a:normAutofit/>
          </a:bodyPr>
          <a:lstStyle/>
          <a:p>
            <a:r>
              <a:rPr lang="en-US" b="1" dirty="0"/>
              <a:t>Draw Ab studies </a:t>
            </a:r>
            <a:r>
              <a:rPr lang="en-US" dirty="0"/>
              <a:t>(TPO, Anti-Tg, TSI, </a:t>
            </a:r>
            <a:r>
              <a:rPr lang="en-US" dirty="0" err="1"/>
              <a:t>TRAb</a:t>
            </a:r>
            <a:r>
              <a:rPr lang="en-US" dirty="0"/>
              <a:t>) </a:t>
            </a:r>
          </a:p>
          <a:p>
            <a:r>
              <a:rPr lang="en-US" dirty="0"/>
              <a:t>If TH levels (T3 or FT4) elevated, consider Autonomously Functioning Nodule</a:t>
            </a:r>
          </a:p>
          <a:p>
            <a:r>
              <a:rPr lang="en-US" dirty="0"/>
              <a:t>Anti-thyroid drugs (methimazole) generally NOT recommended for subclinical hyperthyroidism</a:t>
            </a:r>
          </a:p>
          <a:p>
            <a:r>
              <a:rPr lang="en-US" dirty="0"/>
              <a:t>Monitor TFTs q 3-6 months</a:t>
            </a:r>
          </a:p>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64899760-69A7-3E4C-AC91-71B6B59AF339}"/>
              </a:ext>
            </a:extLst>
          </p:cNvPr>
          <p:cNvSpPr txBox="1"/>
          <p:nvPr/>
        </p:nvSpPr>
        <p:spPr>
          <a:xfrm>
            <a:off x="6198921" y="1699388"/>
            <a:ext cx="5700156" cy="4893647"/>
          </a:xfrm>
          <a:prstGeom prst="rect">
            <a:avLst/>
          </a:prstGeom>
          <a:noFill/>
          <a:ln>
            <a:solidFill>
              <a:srgbClr val="0070C0"/>
            </a:solidFill>
          </a:ln>
        </p:spPr>
        <p:txBody>
          <a:bodyPr wrap="square" rtlCol="0">
            <a:spAutoFit/>
          </a:bodyPr>
          <a:lstStyle/>
          <a:p>
            <a:r>
              <a:rPr lang="en-US" sz="2400" b="1" u="sng" dirty="0">
                <a:solidFill>
                  <a:srgbClr val="0070C0"/>
                </a:solidFill>
              </a:rPr>
              <a:t>Call if overt symptoms of thyrotoxicosis</a:t>
            </a:r>
            <a:r>
              <a:rPr lang="en-US" sz="2400" dirty="0">
                <a:solidFill>
                  <a:srgbClr val="0070C0"/>
                </a:solidFill>
              </a:rPr>
              <a:t>:</a:t>
            </a:r>
          </a:p>
          <a:p>
            <a:pPr marL="342900" indent="-342900">
              <a:buFont typeface="Arial" panose="020B0604020202020204" pitchFamily="34" charset="0"/>
              <a:buChar char="•"/>
            </a:pPr>
            <a:r>
              <a:rPr lang="en-US" sz="2400" dirty="0">
                <a:solidFill>
                  <a:srgbClr val="0070C0"/>
                </a:solidFill>
              </a:rPr>
              <a:t>Exercise intolerance</a:t>
            </a:r>
          </a:p>
          <a:p>
            <a:pPr marL="342900" indent="-342900">
              <a:buFont typeface="Arial" panose="020B0604020202020204" pitchFamily="34" charset="0"/>
              <a:buChar char="•"/>
            </a:pPr>
            <a:r>
              <a:rPr lang="en-US" sz="2400" dirty="0">
                <a:solidFill>
                  <a:srgbClr val="0070C0"/>
                </a:solidFill>
              </a:rPr>
              <a:t>Palpitations, tachycardia</a:t>
            </a:r>
          </a:p>
          <a:p>
            <a:pPr marL="342900" indent="-342900">
              <a:buFont typeface="Arial" panose="020B0604020202020204" pitchFamily="34" charset="0"/>
              <a:buChar char="•"/>
            </a:pPr>
            <a:r>
              <a:rPr lang="en-US" sz="2400" dirty="0">
                <a:solidFill>
                  <a:srgbClr val="0070C0"/>
                </a:solidFill>
              </a:rPr>
              <a:t>Tremor, anxiety, irritability</a:t>
            </a:r>
          </a:p>
          <a:p>
            <a:pPr marL="342900" indent="-342900">
              <a:buFont typeface="Arial" panose="020B0604020202020204" pitchFamily="34" charset="0"/>
              <a:buChar char="•"/>
            </a:pPr>
            <a:r>
              <a:rPr lang="en-US" sz="2400" dirty="0">
                <a:solidFill>
                  <a:srgbClr val="0070C0"/>
                </a:solidFill>
              </a:rPr>
              <a:t>Graves’ ophthalmopathy</a:t>
            </a:r>
          </a:p>
          <a:p>
            <a:pPr marL="342900" indent="-342900">
              <a:buFont typeface="Arial" panose="020B0604020202020204" pitchFamily="34" charset="0"/>
              <a:buChar char="•"/>
            </a:pPr>
            <a:r>
              <a:rPr lang="en-US" sz="2400" dirty="0">
                <a:solidFill>
                  <a:srgbClr val="0070C0"/>
                </a:solidFill>
              </a:rPr>
              <a:t>Fatigue, poor/restless sleep</a:t>
            </a:r>
          </a:p>
          <a:p>
            <a:pPr marL="342900" indent="-342900">
              <a:buFont typeface="Arial" panose="020B0604020202020204" pitchFamily="34" charset="0"/>
              <a:buChar char="•"/>
            </a:pPr>
            <a:r>
              <a:rPr lang="en-US" sz="2400" dirty="0">
                <a:solidFill>
                  <a:srgbClr val="0070C0"/>
                </a:solidFill>
              </a:rPr>
              <a:t>Increased appetite +/- weight loss</a:t>
            </a:r>
          </a:p>
          <a:p>
            <a:pPr marL="342900" indent="-342900">
              <a:buFont typeface="Arial" panose="020B0604020202020204" pitchFamily="34" charset="0"/>
              <a:buChar char="•"/>
            </a:pPr>
            <a:r>
              <a:rPr lang="en-US" sz="2400" dirty="0">
                <a:solidFill>
                  <a:srgbClr val="0070C0"/>
                </a:solidFill>
              </a:rPr>
              <a:t>Increased frequency BM/urination</a:t>
            </a:r>
          </a:p>
          <a:p>
            <a:pPr marL="342900" indent="-342900">
              <a:buFont typeface="Arial" panose="020B0604020202020204" pitchFamily="34" charset="0"/>
              <a:buChar char="•"/>
            </a:pPr>
            <a:r>
              <a:rPr lang="en-US" sz="2400" dirty="0">
                <a:solidFill>
                  <a:srgbClr val="0070C0"/>
                </a:solidFill>
              </a:rPr>
              <a:t>Heat intolerance</a:t>
            </a:r>
          </a:p>
          <a:p>
            <a:pPr marL="342900" indent="-342900">
              <a:buFont typeface="Arial" panose="020B0604020202020204" pitchFamily="34" charset="0"/>
              <a:buChar char="•"/>
            </a:pPr>
            <a:r>
              <a:rPr lang="en-US" sz="2400" dirty="0">
                <a:solidFill>
                  <a:srgbClr val="0070C0"/>
                </a:solidFill>
              </a:rPr>
              <a:t>Poor school performance, difficulty concentrating, “ADHD”, hyperactivity</a:t>
            </a:r>
          </a:p>
          <a:p>
            <a:pPr marL="342900" indent="-342900">
              <a:buFont typeface="Arial" panose="020B0604020202020204" pitchFamily="34" charset="0"/>
              <a:buChar char="•"/>
            </a:pPr>
            <a:r>
              <a:rPr lang="en-US" sz="2400" dirty="0">
                <a:solidFill>
                  <a:srgbClr val="0070C0"/>
                </a:solidFill>
              </a:rPr>
              <a:t>Goiter</a:t>
            </a:r>
          </a:p>
          <a:p>
            <a:pPr marL="342900" indent="-342900">
              <a:buFont typeface="Arial" panose="020B0604020202020204" pitchFamily="34" charset="0"/>
              <a:buChar char="•"/>
            </a:pPr>
            <a:r>
              <a:rPr lang="en-US" sz="2400" dirty="0">
                <a:solidFill>
                  <a:srgbClr val="0070C0"/>
                </a:solidFill>
              </a:rPr>
              <a:t>Menstrual irregularities</a:t>
            </a:r>
          </a:p>
        </p:txBody>
      </p:sp>
    </p:spTree>
    <p:extLst>
      <p:ext uri="{BB962C8B-B14F-4D97-AF65-F5344CB8AC3E}">
        <p14:creationId xmlns:p14="http://schemas.microsoft.com/office/powerpoint/2010/main" val="107893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8745" y="38100"/>
            <a:ext cx="8714509" cy="1143000"/>
          </a:xfrm>
        </p:spPr>
        <p:txBody>
          <a:bodyPr>
            <a:normAutofit fontScale="90000"/>
          </a:bodyPr>
          <a:lstStyle/>
          <a:p>
            <a:pPr algn="ctr"/>
            <a:br>
              <a:rPr lang="en-US" b="1" dirty="0">
                <a:solidFill>
                  <a:schemeClr val="accent3"/>
                </a:solidFill>
                <a:effectLst>
                  <a:outerShdw blurRad="38100" dist="38100" dir="2700000" algn="tl">
                    <a:srgbClr val="000000">
                      <a:alpha val="43137"/>
                    </a:srgbClr>
                  </a:outerShdw>
                </a:effectLst>
              </a:rPr>
            </a:br>
            <a:r>
              <a:rPr lang="en-US" b="1" dirty="0">
                <a:solidFill>
                  <a:srgbClr val="C00000"/>
                </a:solidFill>
                <a:effectLst>
                  <a:outerShdw blurRad="38100" dist="38100" dir="2700000" algn="tl">
                    <a:srgbClr val="000000">
                      <a:alpha val="43137"/>
                    </a:srgbClr>
                  </a:outerShdw>
                </a:effectLst>
              </a:rPr>
              <a:t>Normal or High TSH</a:t>
            </a:r>
            <a:br>
              <a:rPr lang="en-US" b="1" dirty="0">
                <a:solidFill>
                  <a:srgbClr val="C00000"/>
                </a:solidFill>
                <a:effectLst>
                  <a:outerShdw blurRad="38100" dist="38100" dir="2700000" algn="tl">
                    <a:srgbClr val="000000">
                      <a:alpha val="43137"/>
                    </a:srgbClr>
                  </a:outerShdw>
                </a:effectLst>
              </a:rPr>
            </a:br>
            <a:r>
              <a:rPr lang="en-US" b="1" dirty="0">
                <a:solidFill>
                  <a:srgbClr val="C00000"/>
                </a:solidFill>
                <a:effectLst>
                  <a:outerShdw blurRad="38100" dist="38100" dir="2700000" algn="tl">
                    <a:srgbClr val="000000">
                      <a:alpha val="43137"/>
                    </a:srgbClr>
                  </a:outerShdw>
                </a:effectLst>
              </a:rPr>
              <a:t>with High Thyroid Hormone Levels </a:t>
            </a:r>
          </a:p>
        </p:txBody>
      </p:sp>
      <p:sp>
        <p:nvSpPr>
          <p:cNvPr id="3" name="Content Placeholder 2"/>
          <p:cNvSpPr>
            <a:spLocks noGrp="1"/>
          </p:cNvSpPr>
          <p:nvPr>
            <p:ph sz="quarter" idx="1"/>
          </p:nvPr>
        </p:nvSpPr>
        <p:spPr>
          <a:xfrm>
            <a:off x="2438400" y="1676400"/>
            <a:ext cx="7772400" cy="4572000"/>
          </a:xfrm>
          <a:ln>
            <a:solidFill>
              <a:schemeClr val="accent3"/>
            </a:solidFill>
          </a:ln>
        </p:spPr>
        <p:txBody>
          <a:bodyPr/>
          <a:lstStyle/>
          <a:p>
            <a:r>
              <a:rPr lang="en-US" dirty="0"/>
              <a:t>Differential:</a:t>
            </a:r>
          </a:p>
          <a:p>
            <a:pPr lvl="1"/>
            <a:r>
              <a:rPr lang="en-US" b="1" dirty="0"/>
              <a:t>If patient on levothyroxine, assess compliance</a:t>
            </a:r>
          </a:p>
          <a:p>
            <a:pPr lvl="1"/>
            <a:r>
              <a:rPr lang="en-US" dirty="0"/>
              <a:t>Resistance to Thyroid Hormone (RTH)</a:t>
            </a:r>
          </a:p>
          <a:p>
            <a:pPr lvl="1"/>
            <a:r>
              <a:rPr lang="en-US" dirty="0"/>
              <a:t>TSH-secreting adenoma</a:t>
            </a:r>
          </a:p>
          <a:p>
            <a:pPr lvl="1"/>
            <a:r>
              <a:rPr lang="en-US" dirty="0"/>
              <a:t>Transient, due to Non-thyroidal Illness (NTI)</a:t>
            </a:r>
          </a:p>
          <a:p>
            <a:pPr lvl="1"/>
            <a:r>
              <a:rPr lang="en-US" dirty="0"/>
              <a:t>SE of Amiodarone</a:t>
            </a:r>
          </a:p>
          <a:p>
            <a:pPr lvl="1"/>
            <a:r>
              <a:rPr lang="en-US" dirty="0"/>
              <a:t>Lab error </a:t>
            </a:r>
            <a:r>
              <a:rPr lang="en-US" dirty="0">
                <a:sym typeface="Wingdings" pitchFamily="2" charset="2"/>
              </a:rPr>
              <a:t></a:t>
            </a:r>
            <a:r>
              <a:rPr lang="en-US" dirty="0"/>
              <a:t> repeat TFTs in ~2 weeks</a:t>
            </a:r>
          </a:p>
          <a:p>
            <a:pPr lvl="2"/>
            <a:r>
              <a:rPr lang="en-US" dirty="0"/>
              <a:t>If resolved = NTI</a:t>
            </a:r>
          </a:p>
          <a:p>
            <a:pPr lvl="2"/>
            <a:r>
              <a:rPr lang="en-US" dirty="0"/>
              <a:t>If still abnormal, repeat in different lab/using alternate assay</a:t>
            </a:r>
          </a:p>
          <a:p>
            <a:pPr lvl="2"/>
            <a:r>
              <a:rPr lang="en-US" dirty="0"/>
              <a:t>If still abnormal, work up to determine RTH vs TSH adenoma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8883" y="2682834"/>
            <a:ext cx="1214846" cy="2076994"/>
          </a:xfrm>
          <a:prstGeom prst="rect">
            <a:avLst/>
          </a:prstGeom>
        </p:spPr>
      </p:pic>
    </p:spTree>
    <p:extLst>
      <p:ext uri="{BB962C8B-B14F-4D97-AF65-F5344CB8AC3E}">
        <p14:creationId xmlns:p14="http://schemas.microsoft.com/office/powerpoint/2010/main" val="2507349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600694" y="77049"/>
            <a:ext cx="10515600" cy="1325563"/>
          </a:xfrm>
        </p:spPr>
        <p:txBody>
          <a:bodyPr>
            <a:normAutofit/>
          </a:bodyPr>
          <a:lstStyle/>
          <a:p>
            <a:pPr algn="ctr"/>
            <a:r>
              <a:rPr lang="en-US" sz="3600" b="1" dirty="0">
                <a:solidFill>
                  <a:srgbClr val="C00000"/>
                </a:solidFill>
              </a:rPr>
              <a:t>Key Points</a:t>
            </a:r>
          </a:p>
        </p:txBody>
      </p:sp>
      <p:sp>
        <p:nvSpPr>
          <p:cNvPr id="83971" name="Content Placeholder 2"/>
          <p:cNvSpPr>
            <a:spLocks noGrp="1"/>
          </p:cNvSpPr>
          <p:nvPr>
            <p:ph sz="quarter" idx="1"/>
          </p:nvPr>
        </p:nvSpPr>
        <p:spPr>
          <a:xfrm>
            <a:off x="838199" y="1402612"/>
            <a:ext cx="11215255" cy="4351338"/>
          </a:xfrm>
        </p:spPr>
        <p:txBody>
          <a:bodyPr/>
          <a:lstStyle/>
          <a:p>
            <a:r>
              <a:rPr lang="en-US" sz="2400" dirty="0"/>
              <a:t>Avoid drawing TFTs during acute illness</a:t>
            </a:r>
          </a:p>
          <a:p>
            <a:r>
              <a:rPr lang="en-US" sz="2400" dirty="0"/>
              <a:t>If TFTs are abnormal, consider confounding factors: clinical scenario (e.g. obesity, chronic illness, genetic syndrome), assay interference, medications, binding protein abnormality</a:t>
            </a:r>
          </a:p>
          <a:p>
            <a:r>
              <a:rPr lang="en-US" sz="2400" dirty="0"/>
              <a:t>Subclinical hypothyroidism rarely progresses to overt hypothyroidism (and not rapidly)</a:t>
            </a:r>
          </a:p>
          <a:p>
            <a:r>
              <a:rPr lang="en-US" sz="2400" u="sng" dirty="0"/>
              <a:t>Repeating TSH and free T4 is often the most reasonable course of action</a:t>
            </a:r>
          </a:p>
          <a:p>
            <a:pPr lvl="1"/>
            <a:r>
              <a:rPr lang="en-US" sz="2000" dirty="0"/>
              <a:t>Add anti-TPO and anti-</a:t>
            </a:r>
            <a:r>
              <a:rPr lang="en-US" sz="2000" dirty="0" err="1"/>
              <a:t>Tg</a:t>
            </a:r>
            <a:r>
              <a:rPr lang="en-US" sz="2000" dirty="0"/>
              <a:t> antibodies if concern for hypothyroidism</a:t>
            </a:r>
          </a:p>
          <a:p>
            <a:pPr lvl="1"/>
            <a:r>
              <a:rPr lang="en-US" sz="2000" dirty="0"/>
              <a:t>Add total T3 and TSI/</a:t>
            </a:r>
            <a:r>
              <a:rPr lang="en-US" sz="2000" dirty="0" err="1"/>
              <a:t>TRAb</a:t>
            </a:r>
            <a:r>
              <a:rPr lang="en-US" sz="2000" dirty="0"/>
              <a:t> if concerned for hyperthyroidism/Graves’ disease</a:t>
            </a:r>
            <a:endParaRPr lang="en-US" sz="1600" dirty="0"/>
          </a:p>
        </p:txBody>
      </p:sp>
      <p:pic>
        <p:nvPicPr>
          <p:cNvPr id="5" name="Picture 9" descr="C:\Documents and Settings\cad68\Local Settings\Temporary Internet Files\Content.IE5\4UKATHOQ\MC900388850[1].wmf"/>
          <p:cNvPicPr>
            <a:picLocks noChangeAspect="1" noChangeArrowheads="1"/>
          </p:cNvPicPr>
          <p:nvPr/>
        </p:nvPicPr>
        <p:blipFill>
          <a:blip r:embed="rId2" cstate="print"/>
          <a:srcRect/>
          <a:stretch>
            <a:fillRect/>
          </a:stretch>
        </p:blipFill>
        <p:spPr bwMode="auto">
          <a:xfrm>
            <a:off x="8686800" y="4800600"/>
            <a:ext cx="1752180" cy="1906700"/>
          </a:xfrm>
          <a:prstGeom prst="rect">
            <a:avLst/>
          </a:prstGeom>
          <a:noFill/>
        </p:spPr>
      </p:pic>
    </p:spTree>
    <p:extLst>
      <p:ext uri="{BB962C8B-B14F-4D97-AF65-F5344CB8AC3E}">
        <p14:creationId xmlns:p14="http://schemas.microsoft.com/office/powerpoint/2010/main" val="3917253564"/>
      </p:ext>
    </p:extLst>
  </p:cSld>
  <p:clrMapOvr>
    <a:masterClrMapping/>
  </p:clrMapOvr>
  <p:transition advTm="48781"/>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2FD65A24-F2DD-3A4E-95BF-6EB3F4B3FBA7}"/>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CASE 1</a:t>
            </a:r>
          </a:p>
        </p:txBody>
      </p:sp>
    </p:spTree>
    <p:extLst>
      <p:ext uri="{BB962C8B-B14F-4D97-AF65-F5344CB8AC3E}">
        <p14:creationId xmlns:p14="http://schemas.microsoft.com/office/powerpoint/2010/main" val="2889612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3AD3E-6FB9-F34B-9B4D-81DB9A5BC77C}"/>
              </a:ext>
            </a:extLst>
          </p:cNvPr>
          <p:cNvSpPr>
            <a:spLocks noGrp="1"/>
          </p:cNvSpPr>
          <p:nvPr>
            <p:ph type="title"/>
          </p:nvPr>
        </p:nvSpPr>
        <p:spPr>
          <a:xfrm>
            <a:off x="208807" y="-103464"/>
            <a:ext cx="10515600" cy="1325563"/>
          </a:xfrm>
        </p:spPr>
        <p:txBody>
          <a:bodyPr/>
          <a:lstStyle/>
          <a:p>
            <a:r>
              <a:rPr lang="en-US" dirty="0"/>
              <a:t>12yo female with short stature</a:t>
            </a:r>
          </a:p>
        </p:txBody>
      </p:sp>
      <p:sp>
        <p:nvSpPr>
          <p:cNvPr id="3" name="Content Placeholder 2">
            <a:extLst>
              <a:ext uri="{FF2B5EF4-FFF2-40B4-BE49-F238E27FC236}">
                <a16:creationId xmlns:a16="http://schemas.microsoft.com/office/drawing/2014/main" id="{F9ED47F9-44DE-564A-9BCA-4C96A6B28436}"/>
              </a:ext>
            </a:extLst>
          </p:cNvPr>
          <p:cNvSpPr>
            <a:spLocks noGrp="1"/>
          </p:cNvSpPr>
          <p:nvPr>
            <p:ph sz="half" idx="1"/>
          </p:nvPr>
        </p:nvSpPr>
        <p:spPr>
          <a:xfrm>
            <a:off x="240818" y="1136513"/>
            <a:ext cx="3321780" cy="5394916"/>
          </a:xfrm>
        </p:spPr>
        <p:txBody>
          <a:bodyPr>
            <a:normAutofit fontScale="92500" lnSpcReduction="20000"/>
          </a:bodyPr>
          <a:lstStyle/>
          <a:p>
            <a:pPr marL="0" indent="0">
              <a:buNone/>
            </a:pPr>
            <a:r>
              <a:rPr lang="en-US" sz="2600" dirty="0"/>
              <a:t>HPI</a:t>
            </a:r>
          </a:p>
          <a:p>
            <a:r>
              <a:rPr lang="en-US" sz="2600" dirty="0"/>
              <a:t>History of NF1 </a:t>
            </a:r>
          </a:p>
          <a:p>
            <a:r>
              <a:rPr lang="en-US" sz="2600" dirty="0"/>
              <a:t>MRI 2015 “fullness of the pituitary” </a:t>
            </a:r>
          </a:p>
          <a:p>
            <a:r>
              <a:rPr lang="en-US" sz="2600" b="1" dirty="0"/>
              <a:t>Growth deceleration</a:t>
            </a:r>
          </a:p>
          <a:p>
            <a:pPr lvl="1"/>
            <a:r>
              <a:rPr lang="en-US" sz="2600" dirty="0"/>
              <a:t>Height 14%ile (age 7) to &lt; 1 %</a:t>
            </a:r>
            <a:r>
              <a:rPr lang="en-US" sz="2600" dirty="0" err="1"/>
              <a:t>ile</a:t>
            </a:r>
            <a:r>
              <a:rPr lang="en-US" sz="2600" dirty="0"/>
              <a:t> (age 12)</a:t>
            </a:r>
          </a:p>
          <a:p>
            <a:r>
              <a:rPr lang="en-US" sz="2600" b="1" dirty="0"/>
              <a:t>Stalled puberty:</a:t>
            </a:r>
          </a:p>
          <a:p>
            <a:pPr lvl="1"/>
            <a:r>
              <a:rPr lang="en-US" sz="2600" dirty="0"/>
              <a:t>Menarche age 10yo</a:t>
            </a:r>
          </a:p>
          <a:p>
            <a:pPr lvl="1"/>
            <a:r>
              <a:rPr lang="en-US" sz="2600" dirty="0"/>
              <a:t>Thelarche after menarche </a:t>
            </a:r>
            <a:r>
              <a:rPr lang="en-US" sz="2600" dirty="0">
                <a:sym typeface="Wingdings" pitchFamily="2" charset="2"/>
              </a:rPr>
              <a:t>    </a:t>
            </a:r>
            <a:r>
              <a:rPr lang="en-US" sz="2600" dirty="0"/>
              <a:t>then stopped progressing</a:t>
            </a:r>
          </a:p>
          <a:p>
            <a:r>
              <a:rPr lang="en-US" sz="2600" dirty="0"/>
              <a:t>ROS +headaches and decreased energy</a:t>
            </a:r>
          </a:p>
          <a:p>
            <a:pPr marL="0" indent="0">
              <a:buNone/>
            </a:pPr>
            <a:endParaRPr lang="en-US" dirty="0"/>
          </a:p>
        </p:txBody>
      </p:sp>
      <p:sp>
        <p:nvSpPr>
          <p:cNvPr id="4" name="Content Placeholder 3">
            <a:extLst>
              <a:ext uri="{FF2B5EF4-FFF2-40B4-BE49-F238E27FC236}">
                <a16:creationId xmlns:a16="http://schemas.microsoft.com/office/drawing/2014/main" id="{F42556AE-C02B-9F49-A609-73EBCC23BED9}"/>
              </a:ext>
            </a:extLst>
          </p:cNvPr>
          <p:cNvSpPr>
            <a:spLocks noGrp="1"/>
          </p:cNvSpPr>
          <p:nvPr>
            <p:ph sz="half" idx="2"/>
          </p:nvPr>
        </p:nvSpPr>
        <p:spPr>
          <a:xfrm>
            <a:off x="4531004" y="1127515"/>
            <a:ext cx="7420177" cy="890649"/>
          </a:xfrm>
        </p:spPr>
        <p:txBody>
          <a:bodyPr>
            <a:normAutofit fontScale="92500" lnSpcReduction="20000"/>
          </a:bodyPr>
          <a:lstStyle/>
          <a:p>
            <a:r>
              <a:rPr lang="en-US" sz="2200" u="sng" dirty="0"/>
              <a:t>Exam</a:t>
            </a:r>
            <a:r>
              <a:rPr lang="en-US" sz="2200" dirty="0"/>
              <a:t>: Tanner stage Breasts 2-3, Pubic hair 1. Thyroid not enlarged</a:t>
            </a:r>
          </a:p>
          <a:p>
            <a:r>
              <a:rPr lang="en-US" sz="2200" dirty="0"/>
              <a:t>Growth records obtained</a:t>
            </a:r>
          </a:p>
        </p:txBody>
      </p:sp>
      <p:pic>
        <p:nvPicPr>
          <p:cNvPr id="5" name="Picture 4">
            <a:extLst>
              <a:ext uri="{FF2B5EF4-FFF2-40B4-BE49-F238E27FC236}">
                <a16:creationId xmlns:a16="http://schemas.microsoft.com/office/drawing/2014/main" id="{E283A8D8-F0FB-9240-8375-F60EF6602737}"/>
              </a:ext>
            </a:extLst>
          </p:cNvPr>
          <p:cNvPicPr>
            <a:picLocks noChangeAspect="1"/>
          </p:cNvPicPr>
          <p:nvPr/>
        </p:nvPicPr>
        <p:blipFill>
          <a:blip r:embed="rId3"/>
          <a:stretch>
            <a:fillRect/>
          </a:stretch>
        </p:blipFill>
        <p:spPr>
          <a:xfrm>
            <a:off x="3475392" y="2018164"/>
            <a:ext cx="8716607" cy="4157006"/>
          </a:xfrm>
          <a:prstGeom prst="rect">
            <a:avLst/>
          </a:prstGeom>
        </p:spPr>
      </p:pic>
      <p:sp>
        <p:nvSpPr>
          <p:cNvPr id="6" name="TextBox 5">
            <a:extLst>
              <a:ext uri="{FF2B5EF4-FFF2-40B4-BE49-F238E27FC236}">
                <a16:creationId xmlns:a16="http://schemas.microsoft.com/office/drawing/2014/main" id="{9EDA5A93-220F-8E4B-A816-5646BB18A68F}"/>
              </a:ext>
            </a:extLst>
          </p:cNvPr>
          <p:cNvSpPr txBox="1"/>
          <p:nvPr/>
        </p:nvSpPr>
        <p:spPr>
          <a:xfrm>
            <a:off x="7833695" y="3250527"/>
            <a:ext cx="635644" cy="35694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17067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6DCE423-7BDA-FE4D-9FAD-2283B6D6B97A}"/>
              </a:ext>
            </a:extLst>
          </p:cNvPr>
          <p:cNvGrpSpPr/>
          <p:nvPr/>
        </p:nvGrpSpPr>
        <p:grpSpPr>
          <a:xfrm>
            <a:off x="465471" y="1800639"/>
            <a:ext cx="11467570" cy="3706198"/>
            <a:chOff x="425715" y="1257300"/>
            <a:chExt cx="11467570" cy="3706198"/>
          </a:xfrm>
        </p:grpSpPr>
        <p:pic>
          <p:nvPicPr>
            <p:cNvPr id="9" name="Picture 8">
              <a:extLst>
                <a:ext uri="{FF2B5EF4-FFF2-40B4-BE49-F238E27FC236}">
                  <a16:creationId xmlns:a16="http://schemas.microsoft.com/office/drawing/2014/main" id="{E85DFE2B-D03B-6F48-ACEE-9A3ADE3F9202}"/>
                </a:ext>
              </a:extLst>
            </p:cNvPr>
            <p:cNvPicPr>
              <a:picLocks noChangeAspect="1"/>
            </p:cNvPicPr>
            <p:nvPr/>
          </p:nvPicPr>
          <p:blipFill>
            <a:blip r:embed="rId3"/>
            <a:stretch>
              <a:fillRect/>
            </a:stretch>
          </p:blipFill>
          <p:spPr>
            <a:xfrm>
              <a:off x="425715" y="1842075"/>
              <a:ext cx="11467570" cy="3121423"/>
            </a:xfrm>
            <a:prstGeom prst="rect">
              <a:avLst/>
            </a:prstGeom>
          </p:spPr>
        </p:pic>
        <p:sp>
          <p:nvSpPr>
            <p:cNvPr id="10" name="TextBox 9">
              <a:extLst>
                <a:ext uri="{FF2B5EF4-FFF2-40B4-BE49-F238E27FC236}">
                  <a16:creationId xmlns:a16="http://schemas.microsoft.com/office/drawing/2014/main" id="{ADBBB7F0-DB9D-5640-BE46-01E2E89ED0C6}"/>
                </a:ext>
              </a:extLst>
            </p:cNvPr>
            <p:cNvSpPr txBox="1"/>
            <p:nvPr/>
          </p:nvSpPr>
          <p:spPr>
            <a:xfrm>
              <a:off x="1054100" y="1257300"/>
              <a:ext cx="10712185" cy="584775"/>
            </a:xfrm>
            <a:prstGeom prst="rect">
              <a:avLst/>
            </a:prstGeom>
            <a:noFill/>
          </p:spPr>
          <p:txBody>
            <a:bodyPr wrap="square" rtlCol="0">
              <a:spAutoFit/>
            </a:bodyPr>
            <a:lstStyle/>
            <a:p>
              <a:r>
                <a:rPr lang="en-US" sz="3200" dirty="0"/>
                <a:t>T1 sag                                 T1 sag + C                         T1 </a:t>
              </a:r>
              <a:r>
                <a:rPr lang="en-US" sz="3200" dirty="0" err="1"/>
                <a:t>cor</a:t>
              </a:r>
              <a:r>
                <a:rPr lang="en-US" sz="3200" dirty="0"/>
                <a:t> + C                                                                                                                         </a:t>
              </a:r>
            </a:p>
          </p:txBody>
        </p:sp>
      </p:grpSp>
      <p:sp>
        <p:nvSpPr>
          <p:cNvPr id="5" name="Title 1">
            <a:extLst>
              <a:ext uri="{FF2B5EF4-FFF2-40B4-BE49-F238E27FC236}">
                <a16:creationId xmlns:a16="http://schemas.microsoft.com/office/drawing/2014/main" id="{73B76FDA-02BB-D64B-9E85-1BA2E743F890}"/>
              </a:ext>
            </a:extLst>
          </p:cNvPr>
          <p:cNvSpPr>
            <a:spLocks noGrp="1"/>
          </p:cNvSpPr>
          <p:nvPr>
            <p:ph type="title"/>
          </p:nvPr>
        </p:nvSpPr>
        <p:spPr>
          <a:xfrm>
            <a:off x="279940" y="291548"/>
            <a:ext cx="10888329" cy="1325563"/>
          </a:xfrm>
        </p:spPr>
        <p:txBody>
          <a:bodyPr/>
          <a:lstStyle/>
          <a:p>
            <a:r>
              <a:rPr lang="en-US" dirty="0"/>
              <a:t>Repeat Brain/Pituitary MRI showed </a:t>
            </a:r>
            <a:r>
              <a:rPr lang="en-US" b="1" dirty="0" err="1"/>
              <a:t>sellar</a:t>
            </a:r>
            <a:r>
              <a:rPr lang="en-US" b="1" dirty="0"/>
              <a:t> mass</a:t>
            </a:r>
          </a:p>
        </p:txBody>
      </p:sp>
      <p:sp>
        <p:nvSpPr>
          <p:cNvPr id="2" name="Rectangle 1">
            <a:extLst>
              <a:ext uri="{FF2B5EF4-FFF2-40B4-BE49-F238E27FC236}">
                <a16:creationId xmlns:a16="http://schemas.microsoft.com/office/drawing/2014/main" id="{11016287-B024-2D4F-9D82-2F4769FCA47A}"/>
              </a:ext>
            </a:extLst>
          </p:cNvPr>
          <p:cNvSpPr/>
          <p:nvPr/>
        </p:nvSpPr>
        <p:spPr>
          <a:xfrm>
            <a:off x="465470" y="5643122"/>
            <a:ext cx="11635485" cy="923330"/>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rPr>
              <a:t>There is interval enlargement of the homogeneously enhancing</a:t>
            </a:r>
            <a:r>
              <a:rPr lang="en-US" dirty="0">
                <a:latin typeface="Arial" panose="020B0604020202020204" pitchFamily="34" charset="0"/>
              </a:rPr>
              <a:t> </a:t>
            </a:r>
            <a:r>
              <a:rPr lang="en-US" b="1" dirty="0" err="1">
                <a:latin typeface="Arial" panose="020B0604020202020204" pitchFamily="34" charset="0"/>
              </a:rPr>
              <a:t>sellar</a:t>
            </a:r>
            <a:r>
              <a:rPr lang="en-US" b="1" dirty="0">
                <a:latin typeface="Arial" panose="020B0604020202020204" pitchFamily="34" charset="0"/>
              </a:rPr>
              <a:t> mass with increased suprasellar extension measuring approximately 11 x 21 x 19 mm (AP x TR x CC).</a:t>
            </a:r>
            <a:r>
              <a:rPr lang="en-US" dirty="0">
                <a:latin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rPr>
              <a:t>Referred to Neuro-oncology and Neurosurgery</a:t>
            </a:r>
            <a:endParaRPr lang="en-US" dirty="0"/>
          </a:p>
        </p:txBody>
      </p:sp>
    </p:spTree>
    <p:extLst>
      <p:ext uri="{BB962C8B-B14F-4D97-AF65-F5344CB8AC3E}">
        <p14:creationId xmlns:p14="http://schemas.microsoft.com/office/powerpoint/2010/main" val="2836261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093" y="114509"/>
            <a:ext cx="8596668" cy="1320800"/>
          </a:xfrm>
        </p:spPr>
        <p:txBody>
          <a:bodyPr/>
          <a:lstStyle/>
          <a:p>
            <a:r>
              <a:rPr lang="en-US" dirty="0">
                <a:solidFill>
                  <a:srgbClr val="C00000"/>
                </a:solidFill>
              </a:rPr>
              <a:t>The Thyroid System</a:t>
            </a:r>
          </a:p>
        </p:txBody>
      </p:sp>
      <p:pic>
        <p:nvPicPr>
          <p:cNvPr id="4" name="Picture 3" descr="Screen Shot 2014-11-16 at 10.01.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93" y="1335689"/>
            <a:ext cx="5912907" cy="3234332"/>
          </a:xfrm>
          <a:prstGeom prst="rect">
            <a:avLst/>
          </a:prstGeom>
        </p:spPr>
      </p:pic>
      <p:pic>
        <p:nvPicPr>
          <p:cNvPr id="3" name="Picture 2" descr="Screen Shot 2014-11-16 at 10.01.42 PM.p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590241" y="332509"/>
            <a:ext cx="4940532" cy="6274474"/>
          </a:xfrm>
          <a:prstGeom prst="rect">
            <a:avLst/>
          </a:prstGeom>
        </p:spPr>
      </p:pic>
      <p:sp>
        <p:nvSpPr>
          <p:cNvPr id="5" name="Rectangle 4"/>
          <p:cNvSpPr/>
          <p:nvPr/>
        </p:nvSpPr>
        <p:spPr>
          <a:xfrm>
            <a:off x="673769" y="5130801"/>
            <a:ext cx="6096000" cy="1015663"/>
          </a:xfrm>
          <a:prstGeom prst="rect">
            <a:avLst/>
          </a:prstGeom>
        </p:spPr>
        <p:txBody>
          <a:bodyPr>
            <a:spAutoFit/>
          </a:bodyPr>
          <a:lstStyle/>
          <a:p>
            <a:r>
              <a:rPr lang="en-US" sz="2000" b="1" i="0" dirty="0">
                <a:solidFill>
                  <a:srgbClr val="333333"/>
                </a:solidFill>
                <a:effectLst/>
                <a:latin typeface="Guardian TextSans Web" charset="0"/>
              </a:rPr>
              <a:t>Normal thyroid gland function is critical for </a:t>
            </a:r>
          </a:p>
          <a:p>
            <a:pPr marL="342900" indent="-342900">
              <a:buFont typeface="Arial" charset="0"/>
              <a:buChar char="•"/>
            </a:pPr>
            <a:r>
              <a:rPr lang="en-US" sz="2000" dirty="0">
                <a:solidFill>
                  <a:srgbClr val="333333"/>
                </a:solidFill>
                <a:latin typeface="Guardian TextSans Web" charset="0"/>
              </a:rPr>
              <a:t>E</a:t>
            </a:r>
            <a:r>
              <a:rPr lang="en-US" sz="2000" b="0" i="0" dirty="0">
                <a:solidFill>
                  <a:srgbClr val="333333"/>
                </a:solidFill>
                <a:effectLst/>
                <a:latin typeface="Guardian TextSans Web" charset="0"/>
              </a:rPr>
              <a:t>arly neurocognitive development</a:t>
            </a:r>
          </a:p>
          <a:p>
            <a:pPr marL="342900" indent="-342900">
              <a:buFont typeface="Arial" charset="0"/>
              <a:buChar char="•"/>
            </a:pPr>
            <a:r>
              <a:rPr lang="en-US" sz="2000" dirty="0">
                <a:solidFill>
                  <a:srgbClr val="333333"/>
                </a:solidFill>
                <a:latin typeface="Guardian TextSans Web" charset="0"/>
              </a:rPr>
              <a:t>G</a:t>
            </a:r>
            <a:r>
              <a:rPr lang="en-US" sz="2000" b="0" i="0" dirty="0">
                <a:solidFill>
                  <a:srgbClr val="333333"/>
                </a:solidFill>
                <a:effectLst/>
                <a:latin typeface="Guardian TextSans Web" charset="0"/>
              </a:rPr>
              <a:t>rowth and development throughout childhood</a:t>
            </a:r>
            <a:endParaRPr lang="en-US" sz="2000" dirty="0"/>
          </a:p>
        </p:txBody>
      </p:sp>
    </p:spTree>
    <p:extLst>
      <p:ext uri="{BB962C8B-B14F-4D97-AF65-F5344CB8AC3E}">
        <p14:creationId xmlns:p14="http://schemas.microsoft.com/office/powerpoint/2010/main" val="2511475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E124A-2821-8F41-BC4D-BDC37F6590CF}"/>
              </a:ext>
            </a:extLst>
          </p:cNvPr>
          <p:cNvSpPr>
            <a:spLocks noGrp="1"/>
          </p:cNvSpPr>
          <p:nvPr>
            <p:ph type="title"/>
          </p:nvPr>
        </p:nvSpPr>
        <p:spPr>
          <a:xfrm>
            <a:off x="692426" y="245855"/>
            <a:ext cx="2686878" cy="1325563"/>
          </a:xfrm>
        </p:spPr>
        <p:txBody>
          <a:bodyPr/>
          <a:lstStyle/>
          <a:p>
            <a:r>
              <a:rPr lang="en-US" dirty="0"/>
              <a:t>Initial Labs</a:t>
            </a:r>
          </a:p>
        </p:txBody>
      </p:sp>
      <p:graphicFrame>
        <p:nvGraphicFramePr>
          <p:cNvPr id="5" name="Content Placeholder 3">
            <a:extLst>
              <a:ext uri="{FF2B5EF4-FFF2-40B4-BE49-F238E27FC236}">
                <a16:creationId xmlns:a16="http://schemas.microsoft.com/office/drawing/2014/main" id="{33920052-4C2F-A542-B26A-031E8DC01072}"/>
              </a:ext>
            </a:extLst>
          </p:cNvPr>
          <p:cNvGraphicFramePr>
            <a:graphicFrameLocks noGrp="1"/>
          </p:cNvGraphicFramePr>
          <p:nvPr>
            <p:ph idx="1"/>
            <p:extLst>
              <p:ext uri="{D42A27DB-BD31-4B8C-83A1-F6EECF244321}">
                <p14:modId xmlns:p14="http://schemas.microsoft.com/office/powerpoint/2010/main" val="1057783648"/>
              </p:ext>
            </p:extLst>
          </p:nvPr>
        </p:nvGraphicFramePr>
        <p:xfrm>
          <a:off x="4979504" y="614070"/>
          <a:ext cx="6669158" cy="5629860"/>
        </p:xfrm>
        <a:graphic>
          <a:graphicData uri="http://schemas.openxmlformats.org/drawingml/2006/table">
            <a:tbl>
              <a:tblPr/>
              <a:tblGrid>
                <a:gridCol w="4084983">
                  <a:extLst>
                    <a:ext uri="{9D8B030D-6E8A-4147-A177-3AD203B41FA5}">
                      <a16:colId xmlns:a16="http://schemas.microsoft.com/office/drawing/2014/main" val="1586611847"/>
                    </a:ext>
                  </a:extLst>
                </a:gridCol>
                <a:gridCol w="2584175">
                  <a:extLst>
                    <a:ext uri="{9D8B030D-6E8A-4147-A177-3AD203B41FA5}">
                      <a16:colId xmlns:a16="http://schemas.microsoft.com/office/drawing/2014/main" val="1225584210"/>
                    </a:ext>
                  </a:extLst>
                </a:gridCol>
              </a:tblGrid>
              <a:tr h="447345">
                <a:tc>
                  <a:txBody>
                    <a:bodyPr/>
                    <a:lstStyle/>
                    <a:p>
                      <a:r>
                        <a:rPr lang="en-US" sz="1800" dirty="0">
                          <a:effectLst/>
                          <a:latin typeface="Helvetica" pitchFamily="2" charset="0"/>
                        </a:rPr>
                        <a:t>Component</a:t>
                      </a:r>
                      <a:br>
                        <a:rPr lang="en-US" sz="1800" dirty="0">
                          <a:effectLst/>
                          <a:latin typeface="Helvetica" pitchFamily="2" charset="0"/>
                        </a:rPr>
                      </a:br>
                      <a:r>
                        <a:rPr lang="en-US" sz="1800" dirty="0">
                          <a:effectLst/>
                          <a:latin typeface="Helvetica" pitchFamily="2" charset="0"/>
                        </a:rPr>
                        <a:t>    </a:t>
                      </a:r>
                      <a:r>
                        <a:rPr lang="en-US" sz="1800" i="1" dirty="0">
                          <a:effectLst/>
                          <a:latin typeface="Helvetica" pitchFamily="2" charset="0"/>
                        </a:rPr>
                        <a:t>Latest Ref </a:t>
                      </a:r>
                      <a:r>
                        <a:rPr lang="en-US" sz="1800" i="1" dirty="0" err="1">
                          <a:effectLst/>
                          <a:latin typeface="Helvetica" pitchFamily="2" charset="0"/>
                        </a:rPr>
                        <a:t>Rng</a:t>
                      </a:r>
                      <a:r>
                        <a:rPr lang="en-US" sz="1800" i="1" dirty="0">
                          <a:effectLst/>
                          <a:latin typeface="Helvetica" pitchFamily="2" charset="0"/>
                        </a:rPr>
                        <a:t> &amp; Units</a:t>
                      </a:r>
                      <a:endParaRPr lang="en-US" sz="1800" dirty="0">
                        <a:effectLst/>
                        <a:latin typeface="Helvetica" pitchFamily="2" charset="0"/>
                      </a:endParaRPr>
                    </a:p>
                  </a:txBody>
                  <a:tcPr marL="29055" marR="29055"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0EDDF"/>
                    </a:solidFill>
                  </a:tcPr>
                </a:tc>
                <a:tc>
                  <a:txBody>
                    <a:bodyPr/>
                    <a:lstStyle/>
                    <a:p>
                      <a:r>
                        <a:rPr lang="en-US" sz="1800" dirty="0">
                          <a:effectLst/>
                          <a:latin typeface="Helvetica" pitchFamily="2" charset="0"/>
                        </a:rPr>
                        <a:t>4/2/2019</a:t>
                      </a:r>
                    </a:p>
                  </a:txBody>
                  <a:tcPr marL="29055" marR="29055"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0EDDF"/>
                    </a:solidFill>
                  </a:tcPr>
                </a:tc>
                <a:extLst>
                  <a:ext uri="{0D108BD9-81ED-4DB2-BD59-A6C34878D82A}">
                    <a16:rowId xmlns:a16="http://schemas.microsoft.com/office/drawing/2014/main" val="3724852069"/>
                  </a:ext>
                </a:extLst>
              </a:tr>
              <a:tr h="447345">
                <a:tc>
                  <a:txBody>
                    <a:bodyPr/>
                    <a:lstStyle/>
                    <a:p>
                      <a:r>
                        <a:rPr lang="en-US" sz="1800">
                          <a:effectLst/>
                          <a:latin typeface="Helvetica" pitchFamily="2" charset="0"/>
                        </a:rPr>
                        <a:t>IGF-1/Somatomedin-C</a:t>
                      </a:r>
                      <a:br>
                        <a:rPr lang="en-US" sz="1800">
                          <a:effectLst/>
                          <a:latin typeface="Helvetica" pitchFamily="2" charset="0"/>
                        </a:rPr>
                      </a:br>
                      <a:r>
                        <a:rPr lang="en-US" sz="1800">
                          <a:effectLst/>
                          <a:latin typeface="Helvetica" pitchFamily="2" charset="0"/>
                        </a:rPr>
                        <a:t>    </a:t>
                      </a:r>
                      <a:r>
                        <a:rPr lang="en-US" sz="1800" i="1">
                          <a:effectLst/>
                          <a:latin typeface="Helvetica" pitchFamily="2" charset="0"/>
                        </a:rPr>
                        <a:t>ng/mL</a:t>
                      </a:r>
                      <a:endParaRPr lang="en-US" sz="1800">
                        <a:effectLst/>
                        <a:latin typeface="Helvetica" pitchFamily="2" charset="0"/>
                      </a:endParaRPr>
                    </a:p>
                  </a:txBody>
                  <a:tcPr marL="29055" marR="29055"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0EDDF"/>
                    </a:solidFill>
                  </a:tcPr>
                </a:tc>
                <a:tc>
                  <a:txBody>
                    <a:bodyPr/>
                    <a:lstStyle/>
                    <a:p>
                      <a:r>
                        <a:rPr lang="en-US" sz="1800">
                          <a:effectLst/>
                          <a:latin typeface="Helvetica" pitchFamily="2" charset="0"/>
                        </a:rPr>
                        <a:t>107</a:t>
                      </a:r>
                    </a:p>
                  </a:txBody>
                  <a:tcPr marL="29055" marR="29055"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tcPr>
                </a:tc>
                <a:extLst>
                  <a:ext uri="{0D108BD9-81ED-4DB2-BD59-A6C34878D82A}">
                    <a16:rowId xmlns:a16="http://schemas.microsoft.com/office/drawing/2014/main" val="1673786037"/>
                  </a:ext>
                </a:extLst>
              </a:tr>
              <a:tr h="447345">
                <a:tc>
                  <a:txBody>
                    <a:bodyPr/>
                    <a:lstStyle/>
                    <a:p>
                      <a:r>
                        <a:rPr lang="en-US" sz="1800" dirty="0">
                          <a:effectLst/>
                          <a:latin typeface="Helvetica" pitchFamily="2" charset="0"/>
                        </a:rPr>
                        <a:t>IGF-1 Z-Score for Tanner 1</a:t>
                      </a:r>
                    </a:p>
                  </a:txBody>
                  <a:tcPr marL="29055" marR="29055"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0EDDF"/>
                    </a:solidFill>
                  </a:tcPr>
                </a:tc>
                <a:tc>
                  <a:txBody>
                    <a:bodyPr/>
                    <a:lstStyle/>
                    <a:p>
                      <a:r>
                        <a:rPr lang="en-US" sz="1800" dirty="0">
                          <a:effectLst/>
                          <a:latin typeface="Helvetica" pitchFamily="2" charset="0"/>
                        </a:rPr>
                        <a:t>-2.1</a:t>
                      </a:r>
                    </a:p>
                  </a:txBody>
                  <a:tcPr marL="29055" marR="29055"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tcPr>
                </a:tc>
                <a:extLst>
                  <a:ext uri="{0D108BD9-81ED-4DB2-BD59-A6C34878D82A}">
                    <a16:rowId xmlns:a16="http://schemas.microsoft.com/office/drawing/2014/main" val="3980205776"/>
                  </a:ext>
                </a:extLst>
              </a:tr>
              <a:tr h="447345">
                <a:tc>
                  <a:txBody>
                    <a:bodyPr/>
                    <a:lstStyle/>
                    <a:p>
                      <a:r>
                        <a:rPr lang="en-US" sz="1800" dirty="0">
                          <a:effectLst/>
                          <a:latin typeface="Helvetica" pitchFamily="2" charset="0"/>
                        </a:rPr>
                        <a:t>IGF-1 Z-Score for Tanner 2</a:t>
                      </a:r>
                    </a:p>
                  </a:txBody>
                  <a:tcPr marL="29055" marR="29055"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0EDDF"/>
                    </a:solidFill>
                  </a:tcPr>
                </a:tc>
                <a:tc>
                  <a:txBody>
                    <a:bodyPr/>
                    <a:lstStyle/>
                    <a:p>
                      <a:r>
                        <a:rPr lang="en-US" sz="1800" dirty="0">
                          <a:effectLst/>
                          <a:latin typeface="Helvetica" pitchFamily="2" charset="0"/>
                        </a:rPr>
                        <a:t>-2.2</a:t>
                      </a:r>
                    </a:p>
                  </a:txBody>
                  <a:tcPr marL="29055" marR="29055"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tcPr>
                </a:tc>
                <a:extLst>
                  <a:ext uri="{0D108BD9-81ED-4DB2-BD59-A6C34878D82A}">
                    <a16:rowId xmlns:a16="http://schemas.microsoft.com/office/drawing/2014/main" val="1518653203"/>
                  </a:ext>
                </a:extLst>
              </a:tr>
              <a:tr h="447345">
                <a:tc>
                  <a:txBody>
                    <a:bodyPr/>
                    <a:lstStyle/>
                    <a:p>
                      <a:r>
                        <a:rPr lang="en-US" sz="1800" b="1" dirty="0">
                          <a:effectLst/>
                          <a:latin typeface="Helvetica" pitchFamily="2" charset="0"/>
                        </a:rPr>
                        <a:t>IGF-1 Z-Score for Tanner 3</a:t>
                      </a:r>
                    </a:p>
                  </a:txBody>
                  <a:tcPr marL="29055" marR="29055"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0EDDF"/>
                    </a:solidFill>
                  </a:tcPr>
                </a:tc>
                <a:tc>
                  <a:txBody>
                    <a:bodyPr/>
                    <a:lstStyle/>
                    <a:p>
                      <a:r>
                        <a:rPr lang="en-US" sz="1800" b="1">
                          <a:effectLst/>
                          <a:latin typeface="Helvetica" pitchFamily="2" charset="0"/>
                        </a:rPr>
                        <a:t>-3.1</a:t>
                      </a:r>
                    </a:p>
                  </a:txBody>
                  <a:tcPr marL="29055" marR="29055"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tcPr>
                </a:tc>
                <a:extLst>
                  <a:ext uri="{0D108BD9-81ED-4DB2-BD59-A6C34878D82A}">
                    <a16:rowId xmlns:a16="http://schemas.microsoft.com/office/drawing/2014/main" val="2290878578"/>
                  </a:ext>
                </a:extLst>
              </a:tr>
              <a:tr h="447345">
                <a:tc>
                  <a:txBody>
                    <a:bodyPr/>
                    <a:lstStyle/>
                    <a:p>
                      <a:r>
                        <a:rPr lang="en-US" sz="1800" b="0" dirty="0">
                          <a:effectLst/>
                          <a:latin typeface="Helvetica" pitchFamily="2" charset="0"/>
                        </a:rPr>
                        <a:t>IGF-1 Z-Score for Tanner 4, 5</a:t>
                      </a:r>
                    </a:p>
                  </a:txBody>
                  <a:tcPr marL="29055" marR="29055"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0EDDF"/>
                    </a:solidFill>
                  </a:tcPr>
                </a:tc>
                <a:tc>
                  <a:txBody>
                    <a:bodyPr/>
                    <a:lstStyle/>
                    <a:p>
                      <a:r>
                        <a:rPr lang="en-US" sz="1800" b="0" dirty="0">
                          <a:effectLst/>
                          <a:latin typeface="Helvetica" pitchFamily="2" charset="0"/>
                        </a:rPr>
                        <a:t>-3.8</a:t>
                      </a:r>
                    </a:p>
                  </a:txBody>
                  <a:tcPr marL="29055" marR="29055"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tcPr>
                </a:tc>
                <a:extLst>
                  <a:ext uri="{0D108BD9-81ED-4DB2-BD59-A6C34878D82A}">
                    <a16:rowId xmlns:a16="http://schemas.microsoft.com/office/drawing/2014/main" val="3722216631"/>
                  </a:ext>
                </a:extLst>
              </a:tr>
              <a:tr h="447345">
                <a:tc>
                  <a:txBody>
                    <a:bodyPr/>
                    <a:lstStyle/>
                    <a:p>
                      <a:r>
                        <a:rPr lang="en-US" sz="1800">
                          <a:effectLst/>
                          <a:latin typeface="Helvetica" pitchFamily="2" charset="0"/>
                        </a:rPr>
                        <a:t>T3 Uptake, S</a:t>
                      </a:r>
                      <a:br>
                        <a:rPr lang="en-US" sz="1800">
                          <a:effectLst/>
                          <a:latin typeface="Helvetica" pitchFamily="2" charset="0"/>
                        </a:rPr>
                      </a:br>
                      <a:r>
                        <a:rPr lang="en-US" sz="1800">
                          <a:effectLst/>
                          <a:latin typeface="Helvetica" pitchFamily="2" charset="0"/>
                        </a:rPr>
                        <a:t>    </a:t>
                      </a:r>
                      <a:r>
                        <a:rPr lang="en-US" sz="1800" i="1">
                          <a:effectLst/>
                          <a:latin typeface="Helvetica" pitchFamily="2" charset="0"/>
                        </a:rPr>
                        <a:t>24.0 - 35.0 %</a:t>
                      </a:r>
                      <a:endParaRPr lang="en-US" sz="1800">
                        <a:effectLst/>
                        <a:latin typeface="Helvetica" pitchFamily="2" charset="0"/>
                      </a:endParaRPr>
                    </a:p>
                  </a:txBody>
                  <a:tcPr marL="29055" marR="29055"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0EDDF"/>
                    </a:solidFill>
                  </a:tcPr>
                </a:tc>
                <a:tc>
                  <a:txBody>
                    <a:bodyPr/>
                    <a:lstStyle/>
                    <a:p>
                      <a:r>
                        <a:rPr lang="en-US" sz="1800" dirty="0">
                          <a:effectLst/>
                          <a:latin typeface="Helvetica" pitchFamily="2" charset="0"/>
                        </a:rPr>
                        <a:t>24.0</a:t>
                      </a:r>
                    </a:p>
                  </a:txBody>
                  <a:tcPr marL="29055" marR="29055"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tcPr>
                </a:tc>
                <a:extLst>
                  <a:ext uri="{0D108BD9-81ED-4DB2-BD59-A6C34878D82A}">
                    <a16:rowId xmlns:a16="http://schemas.microsoft.com/office/drawing/2014/main" val="1320374396"/>
                  </a:ext>
                </a:extLst>
              </a:tr>
              <a:tr h="447345">
                <a:tc>
                  <a:txBody>
                    <a:bodyPr/>
                    <a:lstStyle/>
                    <a:p>
                      <a:r>
                        <a:rPr lang="en-US" sz="1800" b="1" dirty="0">
                          <a:effectLst/>
                          <a:latin typeface="Helvetica" pitchFamily="2" charset="0"/>
                        </a:rPr>
                        <a:t>Thyroxine (Total T4)</a:t>
                      </a:r>
                      <a:br>
                        <a:rPr lang="en-US" sz="1800" b="1" dirty="0">
                          <a:effectLst/>
                          <a:latin typeface="Helvetica" pitchFamily="2" charset="0"/>
                        </a:rPr>
                      </a:br>
                      <a:r>
                        <a:rPr lang="en-US" sz="1800" b="1" dirty="0">
                          <a:effectLst/>
                          <a:latin typeface="Helvetica" pitchFamily="2" charset="0"/>
                        </a:rPr>
                        <a:t>    </a:t>
                      </a:r>
                      <a:r>
                        <a:rPr lang="en-US" sz="1800" b="1" i="1" dirty="0">
                          <a:effectLst/>
                          <a:latin typeface="Helvetica" pitchFamily="2" charset="0"/>
                        </a:rPr>
                        <a:t>4.7 - 9.9 mcg/dL</a:t>
                      </a:r>
                      <a:endParaRPr lang="en-US" sz="1800" b="1" dirty="0">
                        <a:effectLst/>
                        <a:latin typeface="Helvetica" pitchFamily="2" charset="0"/>
                      </a:endParaRPr>
                    </a:p>
                  </a:txBody>
                  <a:tcPr marL="29055" marR="29055"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0EDDF"/>
                    </a:solidFill>
                  </a:tcPr>
                </a:tc>
                <a:tc>
                  <a:txBody>
                    <a:bodyPr/>
                    <a:lstStyle/>
                    <a:p>
                      <a:r>
                        <a:rPr lang="en-US" sz="1800" b="1" dirty="0">
                          <a:effectLst/>
                          <a:latin typeface="Helvetica" pitchFamily="2" charset="0"/>
                        </a:rPr>
                        <a:t>&lt;3.0 (L)</a:t>
                      </a:r>
                    </a:p>
                  </a:txBody>
                  <a:tcPr marL="29055" marR="29055"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FFB00"/>
                    </a:solidFill>
                  </a:tcPr>
                </a:tc>
                <a:extLst>
                  <a:ext uri="{0D108BD9-81ED-4DB2-BD59-A6C34878D82A}">
                    <a16:rowId xmlns:a16="http://schemas.microsoft.com/office/drawing/2014/main" val="1239946363"/>
                  </a:ext>
                </a:extLst>
              </a:tr>
              <a:tr h="447345">
                <a:tc>
                  <a:txBody>
                    <a:bodyPr/>
                    <a:lstStyle/>
                    <a:p>
                      <a:r>
                        <a:rPr lang="en-US" sz="1800">
                          <a:effectLst/>
                          <a:latin typeface="Helvetica" pitchFamily="2" charset="0"/>
                        </a:rPr>
                        <a:t>Alpha Fetoprotein</a:t>
                      </a:r>
                      <a:br>
                        <a:rPr lang="en-US" sz="1800">
                          <a:effectLst/>
                          <a:latin typeface="Helvetica" pitchFamily="2" charset="0"/>
                        </a:rPr>
                      </a:br>
                      <a:r>
                        <a:rPr lang="en-US" sz="1800">
                          <a:effectLst/>
                          <a:latin typeface="Helvetica" pitchFamily="2" charset="0"/>
                        </a:rPr>
                        <a:t>    </a:t>
                      </a:r>
                      <a:r>
                        <a:rPr lang="en-US" sz="1800" i="1">
                          <a:effectLst/>
                          <a:latin typeface="Helvetica" pitchFamily="2" charset="0"/>
                        </a:rPr>
                        <a:t>0.6 - 5.6 ng/mL</a:t>
                      </a:r>
                      <a:endParaRPr lang="en-US" sz="1800">
                        <a:effectLst/>
                        <a:latin typeface="Helvetica" pitchFamily="2" charset="0"/>
                      </a:endParaRPr>
                    </a:p>
                  </a:txBody>
                  <a:tcPr marL="29055" marR="29055"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0EDDF"/>
                    </a:solidFill>
                  </a:tcPr>
                </a:tc>
                <a:tc>
                  <a:txBody>
                    <a:bodyPr/>
                    <a:lstStyle/>
                    <a:p>
                      <a:r>
                        <a:rPr lang="en-US" sz="1800">
                          <a:effectLst/>
                          <a:latin typeface="Helvetica" pitchFamily="2" charset="0"/>
                        </a:rPr>
                        <a:t>4.4</a:t>
                      </a:r>
                    </a:p>
                  </a:txBody>
                  <a:tcPr marL="29055" marR="29055"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tcPr>
                </a:tc>
                <a:extLst>
                  <a:ext uri="{0D108BD9-81ED-4DB2-BD59-A6C34878D82A}">
                    <a16:rowId xmlns:a16="http://schemas.microsoft.com/office/drawing/2014/main" val="766242352"/>
                  </a:ext>
                </a:extLst>
              </a:tr>
              <a:tr h="447345">
                <a:tc>
                  <a:txBody>
                    <a:bodyPr/>
                    <a:lstStyle/>
                    <a:p>
                      <a:r>
                        <a:rPr lang="en-US" sz="1800">
                          <a:effectLst/>
                          <a:latin typeface="Helvetica" pitchFamily="2" charset="0"/>
                        </a:rPr>
                        <a:t>Total BHCG</a:t>
                      </a:r>
                      <a:br>
                        <a:rPr lang="en-US" sz="1800">
                          <a:effectLst/>
                          <a:latin typeface="Helvetica" pitchFamily="2" charset="0"/>
                        </a:rPr>
                      </a:br>
                      <a:r>
                        <a:rPr lang="en-US" sz="1800">
                          <a:effectLst/>
                          <a:latin typeface="Helvetica" pitchFamily="2" charset="0"/>
                        </a:rPr>
                        <a:t>    </a:t>
                      </a:r>
                      <a:r>
                        <a:rPr lang="en-US" sz="1800" i="1">
                          <a:effectLst/>
                          <a:latin typeface="Helvetica" pitchFamily="2" charset="0"/>
                        </a:rPr>
                        <a:t>mIU/mL</a:t>
                      </a:r>
                      <a:endParaRPr lang="en-US" sz="1800">
                        <a:effectLst/>
                        <a:latin typeface="Helvetica" pitchFamily="2" charset="0"/>
                      </a:endParaRPr>
                    </a:p>
                  </a:txBody>
                  <a:tcPr marL="29055" marR="29055"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0EDDF"/>
                    </a:solidFill>
                  </a:tcPr>
                </a:tc>
                <a:tc>
                  <a:txBody>
                    <a:bodyPr/>
                    <a:lstStyle/>
                    <a:p>
                      <a:r>
                        <a:rPr lang="en-US" sz="1800">
                          <a:effectLst/>
                          <a:latin typeface="Helvetica" pitchFamily="2" charset="0"/>
                        </a:rPr>
                        <a:t>&lt;1.2</a:t>
                      </a:r>
                    </a:p>
                  </a:txBody>
                  <a:tcPr marL="29055" marR="29055"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tcPr>
                </a:tc>
                <a:extLst>
                  <a:ext uri="{0D108BD9-81ED-4DB2-BD59-A6C34878D82A}">
                    <a16:rowId xmlns:a16="http://schemas.microsoft.com/office/drawing/2014/main" val="534109327"/>
                  </a:ext>
                </a:extLst>
              </a:tr>
              <a:tr h="447345">
                <a:tc>
                  <a:txBody>
                    <a:bodyPr/>
                    <a:lstStyle/>
                    <a:p>
                      <a:r>
                        <a:rPr lang="en-US" sz="1800" b="1">
                          <a:effectLst/>
                          <a:latin typeface="Helvetica" pitchFamily="2" charset="0"/>
                        </a:rPr>
                        <a:t>Free Thyroxine (Free T4)</a:t>
                      </a:r>
                      <a:br>
                        <a:rPr lang="en-US" sz="1800" b="1">
                          <a:effectLst/>
                          <a:latin typeface="Helvetica" pitchFamily="2" charset="0"/>
                        </a:rPr>
                      </a:br>
                      <a:r>
                        <a:rPr lang="en-US" sz="1800" b="1">
                          <a:effectLst/>
                          <a:latin typeface="Helvetica" pitchFamily="2" charset="0"/>
                        </a:rPr>
                        <a:t>    </a:t>
                      </a:r>
                      <a:r>
                        <a:rPr lang="en-US" sz="1800" b="1" i="1">
                          <a:effectLst/>
                          <a:latin typeface="Helvetica" pitchFamily="2" charset="0"/>
                        </a:rPr>
                        <a:t>1.0 - 1.8 ng/dL</a:t>
                      </a:r>
                      <a:endParaRPr lang="en-US" sz="1800" b="1">
                        <a:effectLst/>
                        <a:latin typeface="Helvetica" pitchFamily="2" charset="0"/>
                      </a:endParaRPr>
                    </a:p>
                  </a:txBody>
                  <a:tcPr marL="29055" marR="29055"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0EDDF"/>
                    </a:solidFill>
                  </a:tcPr>
                </a:tc>
                <a:tc>
                  <a:txBody>
                    <a:bodyPr/>
                    <a:lstStyle/>
                    <a:p>
                      <a:r>
                        <a:rPr lang="en-US" sz="1800" b="1" dirty="0">
                          <a:effectLst/>
                          <a:latin typeface="Helvetica" pitchFamily="2" charset="0"/>
                        </a:rPr>
                        <a:t>&lt;0.3 (L)</a:t>
                      </a:r>
                    </a:p>
                  </a:txBody>
                  <a:tcPr marL="29055" marR="29055"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FFB00"/>
                    </a:solidFill>
                  </a:tcPr>
                </a:tc>
                <a:extLst>
                  <a:ext uri="{0D108BD9-81ED-4DB2-BD59-A6C34878D82A}">
                    <a16:rowId xmlns:a16="http://schemas.microsoft.com/office/drawing/2014/main" val="3756623070"/>
                  </a:ext>
                </a:extLst>
              </a:tr>
            </a:tbl>
          </a:graphicData>
        </a:graphic>
      </p:graphicFrame>
      <p:sp>
        <p:nvSpPr>
          <p:cNvPr id="6" name="TextBox 5">
            <a:extLst>
              <a:ext uri="{FF2B5EF4-FFF2-40B4-BE49-F238E27FC236}">
                <a16:creationId xmlns:a16="http://schemas.microsoft.com/office/drawing/2014/main" id="{BECC1A48-4875-6E49-A1D5-E33EB4F3D85E}"/>
              </a:ext>
            </a:extLst>
          </p:cNvPr>
          <p:cNvSpPr txBox="1"/>
          <p:nvPr/>
        </p:nvSpPr>
        <p:spPr>
          <a:xfrm>
            <a:off x="543338" y="1410355"/>
            <a:ext cx="3501887" cy="5816977"/>
          </a:xfrm>
          <a:prstGeom prst="rect">
            <a:avLst/>
          </a:prstGeom>
          <a:noFill/>
        </p:spPr>
        <p:txBody>
          <a:bodyPr wrap="square" rtlCol="0">
            <a:spAutoFit/>
          </a:bodyPr>
          <a:lstStyle/>
          <a:p>
            <a:pPr marL="285750" indent="-285750">
              <a:buFont typeface="Arial" panose="020B0604020202020204" pitchFamily="34" charset="0"/>
              <a:buChar char="•"/>
            </a:pPr>
            <a:r>
              <a:rPr lang="en-US" sz="2400" dirty="0"/>
              <a:t>12yo F with decreased linear growth, stalled puberty, fatigue, and  pituitary mass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a:t>Referred to Endocrinology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What are possible causes of the low TT4, FT4, and IGF-1?</a:t>
            </a:r>
          </a:p>
          <a:p>
            <a:endParaRPr lang="en-US" sz="2400" dirty="0"/>
          </a:p>
          <a:p>
            <a:pPr marL="285750" indent="-285750">
              <a:buFont typeface="Arial" panose="020B0604020202020204" pitchFamily="34" charset="0"/>
              <a:buChar char="•"/>
            </a:pPr>
            <a:r>
              <a:rPr lang="en-US" sz="2400" dirty="0"/>
              <a:t>What additional labs would you order?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5908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5FE0E-24FF-674E-9B64-99D646C039D6}"/>
              </a:ext>
            </a:extLst>
          </p:cNvPr>
          <p:cNvSpPr>
            <a:spLocks noGrp="1"/>
          </p:cNvSpPr>
          <p:nvPr>
            <p:ph type="title"/>
          </p:nvPr>
        </p:nvSpPr>
        <p:spPr>
          <a:xfrm>
            <a:off x="397564" y="110645"/>
            <a:ext cx="11396869" cy="1325563"/>
          </a:xfrm>
        </p:spPr>
        <p:txBody>
          <a:bodyPr>
            <a:noAutofit/>
          </a:bodyPr>
          <a:lstStyle/>
          <a:p>
            <a:r>
              <a:rPr lang="en-US" sz="4000" b="1" dirty="0"/>
              <a:t>Additional Results</a:t>
            </a:r>
          </a:p>
        </p:txBody>
      </p:sp>
      <p:graphicFrame>
        <p:nvGraphicFramePr>
          <p:cNvPr id="7" name="Content Placeholder 3">
            <a:extLst>
              <a:ext uri="{FF2B5EF4-FFF2-40B4-BE49-F238E27FC236}">
                <a16:creationId xmlns:a16="http://schemas.microsoft.com/office/drawing/2014/main" id="{60231A4C-CF7F-CF46-8E11-F055CFF6F345}"/>
              </a:ext>
            </a:extLst>
          </p:cNvPr>
          <p:cNvGraphicFramePr>
            <a:graphicFrameLocks noGrp="1"/>
          </p:cNvGraphicFramePr>
          <p:nvPr>
            <p:ph idx="1"/>
            <p:extLst>
              <p:ext uri="{D42A27DB-BD31-4B8C-83A1-F6EECF244321}">
                <p14:modId xmlns:p14="http://schemas.microsoft.com/office/powerpoint/2010/main" val="2494734191"/>
              </p:ext>
            </p:extLst>
          </p:nvPr>
        </p:nvGraphicFramePr>
        <p:xfrm>
          <a:off x="384312" y="1084403"/>
          <a:ext cx="7113768" cy="4937760"/>
        </p:xfrm>
        <a:graphic>
          <a:graphicData uri="http://schemas.openxmlformats.org/drawingml/2006/table">
            <a:tbl>
              <a:tblPr/>
              <a:tblGrid>
                <a:gridCol w="3458818">
                  <a:extLst>
                    <a:ext uri="{9D8B030D-6E8A-4147-A177-3AD203B41FA5}">
                      <a16:colId xmlns:a16="http://schemas.microsoft.com/office/drawing/2014/main" val="1899733533"/>
                    </a:ext>
                  </a:extLst>
                </a:gridCol>
                <a:gridCol w="3654950">
                  <a:extLst>
                    <a:ext uri="{9D8B030D-6E8A-4147-A177-3AD203B41FA5}">
                      <a16:colId xmlns:a16="http://schemas.microsoft.com/office/drawing/2014/main" val="1380129511"/>
                    </a:ext>
                  </a:extLst>
                </a:gridCol>
              </a:tblGrid>
              <a:tr h="435134">
                <a:tc>
                  <a:txBody>
                    <a:bodyPr/>
                    <a:lstStyle/>
                    <a:p>
                      <a:r>
                        <a:rPr lang="en-US" sz="1800" dirty="0">
                          <a:effectLst/>
                          <a:latin typeface="Helvetica" pitchFamily="2" charset="0"/>
                        </a:rPr>
                        <a:t>Component</a:t>
                      </a:r>
                      <a:br>
                        <a:rPr lang="en-US" sz="1800" dirty="0">
                          <a:effectLst/>
                          <a:latin typeface="Helvetica" pitchFamily="2" charset="0"/>
                        </a:rPr>
                      </a:br>
                      <a:r>
                        <a:rPr lang="en-US" sz="1800" dirty="0">
                          <a:effectLst/>
                          <a:latin typeface="Helvetica" pitchFamily="2" charset="0"/>
                        </a:rPr>
                        <a:t>    </a:t>
                      </a:r>
                      <a:r>
                        <a:rPr lang="en-US" sz="1800" i="1" dirty="0">
                          <a:effectLst/>
                          <a:latin typeface="Helvetica" pitchFamily="2" charset="0"/>
                        </a:rPr>
                        <a:t>Latest Ref </a:t>
                      </a:r>
                      <a:r>
                        <a:rPr lang="en-US" sz="1800" i="1" dirty="0" err="1">
                          <a:effectLst/>
                          <a:latin typeface="Helvetica" pitchFamily="2" charset="0"/>
                        </a:rPr>
                        <a:t>Rng</a:t>
                      </a:r>
                      <a:r>
                        <a:rPr lang="en-US" sz="1800" i="1" dirty="0">
                          <a:effectLst/>
                          <a:latin typeface="Helvetica" pitchFamily="2" charset="0"/>
                        </a:rPr>
                        <a:t> &amp; Units</a:t>
                      </a:r>
                      <a:endParaRPr lang="en-US" sz="1800" dirty="0">
                        <a:effectLst/>
                        <a:latin typeface="Helvetica" pitchFamily="2" charset="0"/>
                      </a:endParaRPr>
                    </a:p>
                  </a:txBody>
                  <a:tcPr marL="37772" marR="37772"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0EDDF"/>
                    </a:solidFill>
                  </a:tcPr>
                </a:tc>
                <a:tc>
                  <a:txBody>
                    <a:bodyPr/>
                    <a:lstStyle/>
                    <a:p>
                      <a:r>
                        <a:rPr lang="en-US" sz="1800" dirty="0">
                          <a:effectLst/>
                          <a:latin typeface="Helvetica" pitchFamily="2" charset="0"/>
                        </a:rPr>
                        <a:t>4/22/2019</a:t>
                      </a:r>
                    </a:p>
                  </a:txBody>
                  <a:tcPr marL="37772" marR="37772"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0EDDF"/>
                    </a:solidFill>
                  </a:tcPr>
                </a:tc>
                <a:extLst>
                  <a:ext uri="{0D108BD9-81ED-4DB2-BD59-A6C34878D82A}">
                    <a16:rowId xmlns:a16="http://schemas.microsoft.com/office/drawing/2014/main" val="3603758063"/>
                  </a:ext>
                </a:extLst>
              </a:tr>
              <a:tr h="435134">
                <a:tc>
                  <a:txBody>
                    <a:bodyPr/>
                    <a:lstStyle/>
                    <a:p>
                      <a:r>
                        <a:rPr lang="en-US" sz="1800">
                          <a:effectLst/>
                          <a:latin typeface="Helvetica" pitchFamily="2" charset="0"/>
                        </a:rPr>
                        <a:t>Cortisol, Serum Lcms</a:t>
                      </a:r>
                      <a:br>
                        <a:rPr lang="en-US" sz="1800">
                          <a:effectLst/>
                          <a:latin typeface="Helvetica" pitchFamily="2" charset="0"/>
                        </a:rPr>
                      </a:br>
                      <a:r>
                        <a:rPr lang="en-US" sz="1800">
                          <a:effectLst/>
                          <a:latin typeface="Helvetica" pitchFamily="2" charset="0"/>
                        </a:rPr>
                        <a:t>    </a:t>
                      </a:r>
                      <a:r>
                        <a:rPr lang="en-US" sz="1800" i="1">
                          <a:effectLst/>
                          <a:latin typeface="Helvetica" pitchFamily="2" charset="0"/>
                        </a:rPr>
                        <a:t>ug/dL</a:t>
                      </a:r>
                      <a:endParaRPr lang="en-US" sz="1800">
                        <a:effectLst/>
                        <a:latin typeface="Helvetica" pitchFamily="2" charset="0"/>
                      </a:endParaRPr>
                    </a:p>
                  </a:txBody>
                  <a:tcPr marL="37772" marR="37772"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0EDDF"/>
                    </a:solidFill>
                  </a:tcPr>
                </a:tc>
                <a:tc>
                  <a:txBody>
                    <a:bodyPr/>
                    <a:lstStyle/>
                    <a:p>
                      <a:r>
                        <a:rPr lang="en-US" sz="1800">
                          <a:effectLst/>
                          <a:latin typeface="Helvetica" pitchFamily="2" charset="0"/>
                        </a:rPr>
                        <a:t>11</a:t>
                      </a:r>
                    </a:p>
                  </a:txBody>
                  <a:tcPr marL="37772" marR="37772"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tcPr>
                </a:tc>
                <a:extLst>
                  <a:ext uri="{0D108BD9-81ED-4DB2-BD59-A6C34878D82A}">
                    <a16:rowId xmlns:a16="http://schemas.microsoft.com/office/drawing/2014/main" val="3456571810"/>
                  </a:ext>
                </a:extLst>
              </a:tr>
              <a:tr h="435134">
                <a:tc>
                  <a:txBody>
                    <a:bodyPr/>
                    <a:lstStyle/>
                    <a:p>
                      <a:r>
                        <a:rPr lang="en-US" sz="1800">
                          <a:effectLst/>
                          <a:latin typeface="Helvetica" pitchFamily="2" charset="0"/>
                        </a:rPr>
                        <a:t>ACTH, Plasma</a:t>
                      </a:r>
                      <a:br>
                        <a:rPr lang="en-US" sz="1800">
                          <a:effectLst/>
                          <a:latin typeface="Helvetica" pitchFamily="2" charset="0"/>
                        </a:rPr>
                      </a:br>
                      <a:r>
                        <a:rPr lang="en-US" sz="1800">
                          <a:effectLst/>
                          <a:latin typeface="Helvetica" pitchFamily="2" charset="0"/>
                        </a:rPr>
                        <a:t>    </a:t>
                      </a:r>
                      <a:r>
                        <a:rPr lang="en-US" sz="1800" i="1">
                          <a:effectLst/>
                          <a:latin typeface="Helvetica" pitchFamily="2" charset="0"/>
                        </a:rPr>
                        <a:t>7.2 - 63.3 pg/mL</a:t>
                      </a:r>
                      <a:endParaRPr lang="en-US" sz="1800">
                        <a:effectLst/>
                        <a:latin typeface="Helvetica" pitchFamily="2" charset="0"/>
                      </a:endParaRPr>
                    </a:p>
                  </a:txBody>
                  <a:tcPr marL="37772" marR="37772"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0EDDF"/>
                    </a:solidFill>
                  </a:tcPr>
                </a:tc>
                <a:tc>
                  <a:txBody>
                    <a:bodyPr/>
                    <a:lstStyle/>
                    <a:p>
                      <a:r>
                        <a:rPr lang="en-US" sz="1800">
                          <a:effectLst/>
                          <a:latin typeface="Helvetica" pitchFamily="2" charset="0"/>
                        </a:rPr>
                        <a:t>42.5</a:t>
                      </a:r>
                    </a:p>
                  </a:txBody>
                  <a:tcPr marL="37772" marR="37772"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tcPr>
                </a:tc>
                <a:extLst>
                  <a:ext uri="{0D108BD9-81ED-4DB2-BD59-A6C34878D82A}">
                    <a16:rowId xmlns:a16="http://schemas.microsoft.com/office/drawing/2014/main" val="196412346"/>
                  </a:ext>
                </a:extLst>
              </a:tr>
              <a:tr h="435134">
                <a:tc>
                  <a:txBody>
                    <a:bodyPr/>
                    <a:lstStyle/>
                    <a:p>
                      <a:r>
                        <a:rPr lang="en-US" sz="1800" dirty="0">
                          <a:effectLst/>
                          <a:latin typeface="Helvetica" pitchFamily="2" charset="0"/>
                        </a:rPr>
                        <a:t>Luteinizing Hormone (LH) ECL</a:t>
                      </a:r>
                      <a:br>
                        <a:rPr lang="en-US" sz="1800" dirty="0">
                          <a:effectLst/>
                          <a:latin typeface="Helvetica" pitchFamily="2" charset="0"/>
                        </a:rPr>
                      </a:br>
                      <a:r>
                        <a:rPr lang="en-US" sz="1800" dirty="0">
                          <a:effectLst/>
                          <a:latin typeface="Helvetica" pitchFamily="2" charset="0"/>
                        </a:rPr>
                        <a:t>    </a:t>
                      </a:r>
                      <a:r>
                        <a:rPr lang="en-US" sz="1800" i="1" dirty="0" err="1">
                          <a:effectLst/>
                          <a:latin typeface="Helvetica" pitchFamily="2" charset="0"/>
                        </a:rPr>
                        <a:t>mIU</a:t>
                      </a:r>
                      <a:r>
                        <a:rPr lang="en-US" sz="1800" i="1" dirty="0">
                          <a:effectLst/>
                          <a:latin typeface="Helvetica" pitchFamily="2" charset="0"/>
                        </a:rPr>
                        <a:t>/mL</a:t>
                      </a:r>
                      <a:endParaRPr lang="en-US" sz="1800" dirty="0">
                        <a:effectLst/>
                        <a:latin typeface="Helvetica" pitchFamily="2" charset="0"/>
                      </a:endParaRPr>
                    </a:p>
                  </a:txBody>
                  <a:tcPr marL="37772" marR="37772"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0EDDF"/>
                    </a:solidFill>
                  </a:tcPr>
                </a:tc>
                <a:tc>
                  <a:txBody>
                    <a:bodyPr/>
                    <a:lstStyle/>
                    <a:p>
                      <a:r>
                        <a:rPr lang="en-US" sz="1800" dirty="0">
                          <a:effectLst/>
                          <a:latin typeface="Helvetica" pitchFamily="2" charset="0"/>
                        </a:rPr>
                        <a:t>0.015</a:t>
                      </a:r>
                    </a:p>
                  </a:txBody>
                  <a:tcPr marL="37772" marR="37772"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tcPr>
                </a:tc>
                <a:extLst>
                  <a:ext uri="{0D108BD9-81ED-4DB2-BD59-A6C34878D82A}">
                    <a16:rowId xmlns:a16="http://schemas.microsoft.com/office/drawing/2014/main" val="466298327"/>
                  </a:ext>
                </a:extLst>
              </a:tr>
              <a:tr h="435134">
                <a:tc>
                  <a:txBody>
                    <a:bodyPr/>
                    <a:lstStyle/>
                    <a:p>
                      <a:r>
                        <a:rPr lang="en-US" sz="1800">
                          <a:effectLst/>
                          <a:latin typeface="Helvetica" pitchFamily="2" charset="0"/>
                        </a:rPr>
                        <a:t>FSH</a:t>
                      </a:r>
                      <a:br>
                        <a:rPr lang="en-US" sz="1800">
                          <a:effectLst/>
                          <a:latin typeface="Helvetica" pitchFamily="2" charset="0"/>
                        </a:rPr>
                      </a:br>
                      <a:r>
                        <a:rPr lang="en-US" sz="1800">
                          <a:effectLst/>
                          <a:latin typeface="Helvetica" pitchFamily="2" charset="0"/>
                        </a:rPr>
                        <a:t>    </a:t>
                      </a:r>
                      <a:r>
                        <a:rPr lang="en-US" sz="1800" i="1">
                          <a:effectLst/>
                          <a:latin typeface="Helvetica" pitchFamily="2" charset="0"/>
                        </a:rPr>
                        <a:t>mIU/mL</a:t>
                      </a:r>
                      <a:endParaRPr lang="en-US" sz="1800">
                        <a:effectLst/>
                        <a:latin typeface="Helvetica" pitchFamily="2" charset="0"/>
                      </a:endParaRPr>
                    </a:p>
                  </a:txBody>
                  <a:tcPr marL="37772" marR="37772"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0EDDF"/>
                    </a:solidFill>
                  </a:tcPr>
                </a:tc>
                <a:tc>
                  <a:txBody>
                    <a:bodyPr/>
                    <a:lstStyle/>
                    <a:p>
                      <a:r>
                        <a:rPr lang="en-US" sz="1800">
                          <a:effectLst/>
                          <a:latin typeface="Helvetica" pitchFamily="2" charset="0"/>
                        </a:rPr>
                        <a:t>9.1</a:t>
                      </a:r>
                    </a:p>
                  </a:txBody>
                  <a:tcPr marL="37772" marR="37772"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tcPr>
                </a:tc>
                <a:extLst>
                  <a:ext uri="{0D108BD9-81ED-4DB2-BD59-A6C34878D82A}">
                    <a16:rowId xmlns:a16="http://schemas.microsoft.com/office/drawing/2014/main" val="1532398793"/>
                  </a:ext>
                </a:extLst>
              </a:tr>
              <a:tr h="435134">
                <a:tc>
                  <a:txBody>
                    <a:bodyPr/>
                    <a:lstStyle/>
                    <a:p>
                      <a:r>
                        <a:rPr lang="en-US" sz="1800" dirty="0">
                          <a:effectLst/>
                          <a:latin typeface="Helvetica" pitchFamily="2" charset="0"/>
                        </a:rPr>
                        <a:t>Estradiol, Sensitive</a:t>
                      </a:r>
                      <a:br>
                        <a:rPr lang="en-US" sz="1800" dirty="0">
                          <a:effectLst/>
                          <a:latin typeface="Helvetica" pitchFamily="2" charset="0"/>
                        </a:rPr>
                      </a:br>
                      <a:r>
                        <a:rPr lang="en-US" sz="1800" dirty="0">
                          <a:effectLst/>
                          <a:latin typeface="Helvetica" pitchFamily="2" charset="0"/>
                        </a:rPr>
                        <a:t>    </a:t>
                      </a:r>
                      <a:r>
                        <a:rPr lang="en-US" sz="1800" i="1" dirty="0" err="1">
                          <a:effectLst/>
                          <a:latin typeface="Helvetica" pitchFamily="2" charset="0"/>
                        </a:rPr>
                        <a:t>pg</a:t>
                      </a:r>
                      <a:r>
                        <a:rPr lang="en-US" sz="1800" i="1" dirty="0">
                          <a:effectLst/>
                          <a:latin typeface="Helvetica" pitchFamily="2" charset="0"/>
                        </a:rPr>
                        <a:t>/mL</a:t>
                      </a:r>
                      <a:endParaRPr lang="en-US" sz="1800" dirty="0">
                        <a:effectLst/>
                        <a:latin typeface="Helvetica" pitchFamily="2" charset="0"/>
                      </a:endParaRPr>
                    </a:p>
                  </a:txBody>
                  <a:tcPr marL="37772" marR="37772"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0EDDF"/>
                    </a:solidFill>
                  </a:tcPr>
                </a:tc>
                <a:tc>
                  <a:txBody>
                    <a:bodyPr/>
                    <a:lstStyle/>
                    <a:p>
                      <a:r>
                        <a:rPr lang="en-US" sz="1800">
                          <a:effectLst/>
                          <a:latin typeface="Helvetica" pitchFamily="2" charset="0"/>
                        </a:rPr>
                        <a:t>207.9</a:t>
                      </a:r>
                    </a:p>
                  </a:txBody>
                  <a:tcPr marL="37772" marR="37772"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tcPr>
                </a:tc>
                <a:extLst>
                  <a:ext uri="{0D108BD9-81ED-4DB2-BD59-A6C34878D82A}">
                    <a16:rowId xmlns:a16="http://schemas.microsoft.com/office/drawing/2014/main" val="1992506570"/>
                  </a:ext>
                </a:extLst>
              </a:tr>
              <a:tr h="435134">
                <a:tc>
                  <a:txBody>
                    <a:bodyPr/>
                    <a:lstStyle/>
                    <a:p>
                      <a:r>
                        <a:rPr lang="en-US" sz="1800">
                          <a:effectLst/>
                          <a:latin typeface="Helvetica" pitchFamily="2" charset="0"/>
                        </a:rPr>
                        <a:t>Prolactin</a:t>
                      </a:r>
                      <a:br>
                        <a:rPr lang="en-US" sz="1800">
                          <a:effectLst/>
                          <a:latin typeface="Helvetica" pitchFamily="2" charset="0"/>
                        </a:rPr>
                      </a:br>
                      <a:r>
                        <a:rPr lang="en-US" sz="1800">
                          <a:effectLst/>
                          <a:latin typeface="Helvetica" pitchFamily="2" charset="0"/>
                        </a:rPr>
                        <a:t>    </a:t>
                      </a:r>
                      <a:r>
                        <a:rPr lang="en-US" sz="1800" i="1">
                          <a:effectLst/>
                          <a:latin typeface="Helvetica" pitchFamily="2" charset="0"/>
                        </a:rPr>
                        <a:t>4.8 - 23.3 ng/mL</a:t>
                      </a:r>
                      <a:endParaRPr lang="en-US" sz="1800">
                        <a:effectLst/>
                        <a:latin typeface="Helvetica" pitchFamily="2" charset="0"/>
                      </a:endParaRPr>
                    </a:p>
                  </a:txBody>
                  <a:tcPr marL="37772" marR="37772"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0EDDF"/>
                    </a:solidFill>
                  </a:tcPr>
                </a:tc>
                <a:tc>
                  <a:txBody>
                    <a:bodyPr/>
                    <a:lstStyle/>
                    <a:p>
                      <a:r>
                        <a:rPr lang="en-US" sz="1800">
                          <a:effectLst/>
                          <a:latin typeface="Helvetica" pitchFamily="2" charset="0"/>
                        </a:rPr>
                        <a:t>53.9 (H)</a:t>
                      </a:r>
                    </a:p>
                  </a:txBody>
                  <a:tcPr marL="37772" marR="37772"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FFB00"/>
                    </a:solidFill>
                  </a:tcPr>
                </a:tc>
                <a:extLst>
                  <a:ext uri="{0D108BD9-81ED-4DB2-BD59-A6C34878D82A}">
                    <a16:rowId xmlns:a16="http://schemas.microsoft.com/office/drawing/2014/main" val="2522856792"/>
                  </a:ext>
                </a:extLst>
              </a:tr>
              <a:tr h="435134">
                <a:tc>
                  <a:txBody>
                    <a:bodyPr/>
                    <a:lstStyle/>
                    <a:p>
                      <a:r>
                        <a:rPr lang="en-US" sz="1800" b="1">
                          <a:solidFill>
                            <a:srgbClr val="C00000"/>
                          </a:solidFill>
                          <a:effectLst/>
                          <a:latin typeface="Helvetica" pitchFamily="2" charset="0"/>
                        </a:rPr>
                        <a:t>TSH</a:t>
                      </a:r>
                      <a:br>
                        <a:rPr lang="en-US" sz="1800" b="1">
                          <a:solidFill>
                            <a:srgbClr val="C00000"/>
                          </a:solidFill>
                          <a:effectLst/>
                          <a:latin typeface="Helvetica" pitchFamily="2" charset="0"/>
                        </a:rPr>
                      </a:br>
                      <a:r>
                        <a:rPr lang="en-US" sz="1800" b="1">
                          <a:solidFill>
                            <a:srgbClr val="C00000"/>
                          </a:solidFill>
                          <a:effectLst/>
                          <a:latin typeface="Helvetica" pitchFamily="2" charset="0"/>
                        </a:rPr>
                        <a:t>    </a:t>
                      </a:r>
                      <a:r>
                        <a:rPr lang="en-US" sz="1800" b="1" i="1">
                          <a:solidFill>
                            <a:srgbClr val="C00000"/>
                          </a:solidFill>
                          <a:effectLst/>
                          <a:latin typeface="Helvetica" pitchFamily="2" charset="0"/>
                        </a:rPr>
                        <a:t>0.450 - 4.500 uIU/mL</a:t>
                      </a:r>
                      <a:endParaRPr lang="en-US" sz="1800" b="1">
                        <a:solidFill>
                          <a:srgbClr val="C00000"/>
                        </a:solidFill>
                        <a:effectLst/>
                        <a:latin typeface="Helvetica" pitchFamily="2" charset="0"/>
                      </a:endParaRPr>
                    </a:p>
                  </a:txBody>
                  <a:tcPr marL="37772" marR="37772"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0EDDF"/>
                    </a:solidFill>
                  </a:tcPr>
                </a:tc>
                <a:tc>
                  <a:txBody>
                    <a:bodyPr/>
                    <a:lstStyle/>
                    <a:p>
                      <a:r>
                        <a:rPr lang="en-US" sz="1800" b="1" dirty="0">
                          <a:solidFill>
                            <a:srgbClr val="C00000"/>
                          </a:solidFill>
                          <a:effectLst/>
                          <a:latin typeface="Helvetica" pitchFamily="2" charset="0"/>
                        </a:rPr>
                        <a:t>1460 </a:t>
                      </a:r>
                      <a:r>
                        <a:rPr lang="en-US" sz="1800" b="1" dirty="0" err="1">
                          <a:solidFill>
                            <a:srgbClr val="C00000"/>
                          </a:solidFill>
                          <a:effectLst/>
                          <a:latin typeface="Helvetica" pitchFamily="2" charset="0"/>
                        </a:rPr>
                        <a:t>uIU</a:t>
                      </a:r>
                      <a:r>
                        <a:rPr lang="en-US" sz="1800" b="1" dirty="0">
                          <a:solidFill>
                            <a:srgbClr val="C00000"/>
                          </a:solidFill>
                          <a:effectLst/>
                          <a:latin typeface="Helvetica" pitchFamily="2" charset="0"/>
                        </a:rPr>
                        <a:t>/mL</a:t>
                      </a:r>
                    </a:p>
                  </a:txBody>
                  <a:tcPr marL="37772" marR="37772"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tcPr>
                </a:tc>
                <a:extLst>
                  <a:ext uri="{0D108BD9-81ED-4DB2-BD59-A6C34878D82A}">
                    <a16:rowId xmlns:a16="http://schemas.microsoft.com/office/drawing/2014/main" val="1868120130"/>
                  </a:ext>
                </a:extLst>
              </a:tr>
              <a:tr h="435134">
                <a:tc>
                  <a:txBody>
                    <a:bodyPr/>
                    <a:lstStyle/>
                    <a:p>
                      <a:r>
                        <a:rPr lang="en-US" sz="1800" b="1" dirty="0">
                          <a:effectLst/>
                          <a:latin typeface="Helvetica" pitchFamily="2" charset="0"/>
                        </a:rPr>
                        <a:t>Free T4 by Dialysis/Mass Spec</a:t>
                      </a:r>
                      <a:br>
                        <a:rPr lang="en-US" sz="1800" b="1" dirty="0">
                          <a:effectLst/>
                          <a:latin typeface="Helvetica" pitchFamily="2" charset="0"/>
                        </a:rPr>
                      </a:br>
                      <a:r>
                        <a:rPr lang="en-US" sz="1800" b="1" dirty="0">
                          <a:effectLst/>
                          <a:latin typeface="Helvetica" pitchFamily="2" charset="0"/>
                        </a:rPr>
                        <a:t>    </a:t>
                      </a:r>
                      <a:r>
                        <a:rPr lang="en-US" sz="1800" b="1" i="1" dirty="0">
                          <a:effectLst/>
                          <a:latin typeface="Helvetica" pitchFamily="2" charset="0"/>
                        </a:rPr>
                        <a:t>ng/dL</a:t>
                      </a:r>
                      <a:endParaRPr lang="en-US" sz="1800" b="1" dirty="0">
                        <a:effectLst/>
                        <a:latin typeface="Helvetica" pitchFamily="2" charset="0"/>
                      </a:endParaRPr>
                    </a:p>
                  </a:txBody>
                  <a:tcPr marL="37772" marR="37772"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solidFill>
                      <a:srgbClr val="F0EDDF"/>
                    </a:solidFill>
                  </a:tcPr>
                </a:tc>
                <a:tc>
                  <a:txBody>
                    <a:bodyPr/>
                    <a:lstStyle/>
                    <a:p>
                      <a:r>
                        <a:rPr lang="en-US" sz="1800" b="1" dirty="0">
                          <a:effectLst/>
                          <a:latin typeface="Helvetica" pitchFamily="2" charset="0"/>
                        </a:rPr>
                        <a:t>&lt;0.20</a:t>
                      </a:r>
                    </a:p>
                  </a:txBody>
                  <a:tcPr marL="37772" marR="37772" marT="0" marB="0" anchor="ctr">
                    <a:lnL w="9525" cap="flat" cmpd="sng" algn="ctr">
                      <a:solidFill>
                        <a:srgbClr val="CBCBCB"/>
                      </a:solidFill>
                      <a:prstDash val="solid"/>
                      <a:round/>
                      <a:headEnd type="none" w="med" len="med"/>
                      <a:tailEnd type="none" w="med" len="med"/>
                    </a:lnL>
                    <a:lnR w="9525" cap="flat" cmpd="sng" algn="ctr">
                      <a:solidFill>
                        <a:srgbClr val="CBCBCB"/>
                      </a:solidFill>
                      <a:prstDash val="solid"/>
                      <a:round/>
                      <a:headEnd type="none" w="med" len="med"/>
                      <a:tailEnd type="none" w="med" len="med"/>
                    </a:lnR>
                    <a:lnT w="9525" cap="flat" cmpd="sng" algn="ctr">
                      <a:solidFill>
                        <a:srgbClr val="CBCBCB"/>
                      </a:solidFill>
                      <a:prstDash val="solid"/>
                      <a:round/>
                      <a:headEnd type="none" w="med" len="med"/>
                      <a:tailEnd type="none" w="med" len="med"/>
                    </a:lnT>
                    <a:lnB w="9525" cap="flat" cmpd="sng" algn="ctr">
                      <a:solidFill>
                        <a:srgbClr val="CBCBCB"/>
                      </a:solidFill>
                      <a:prstDash val="solid"/>
                      <a:round/>
                      <a:headEnd type="none" w="med" len="med"/>
                      <a:tailEnd type="none" w="med" len="med"/>
                    </a:lnB>
                  </a:tcPr>
                </a:tc>
                <a:extLst>
                  <a:ext uri="{0D108BD9-81ED-4DB2-BD59-A6C34878D82A}">
                    <a16:rowId xmlns:a16="http://schemas.microsoft.com/office/drawing/2014/main" val="2817820783"/>
                  </a:ext>
                </a:extLst>
              </a:tr>
            </a:tbl>
          </a:graphicData>
        </a:graphic>
      </p:graphicFrame>
      <p:sp>
        <p:nvSpPr>
          <p:cNvPr id="8" name="TextBox 7">
            <a:extLst>
              <a:ext uri="{FF2B5EF4-FFF2-40B4-BE49-F238E27FC236}">
                <a16:creationId xmlns:a16="http://schemas.microsoft.com/office/drawing/2014/main" id="{2331EBA6-9EDC-6D4C-B706-1C5B9A17B0F3}"/>
              </a:ext>
            </a:extLst>
          </p:cNvPr>
          <p:cNvSpPr txBox="1"/>
          <p:nvPr/>
        </p:nvSpPr>
        <p:spPr>
          <a:xfrm>
            <a:off x="7888694" y="1436208"/>
            <a:ext cx="4002156" cy="4708981"/>
          </a:xfrm>
          <a:prstGeom prst="rect">
            <a:avLst/>
          </a:prstGeom>
          <a:noFill/>
        </p:spPr>
        <p:txBody>
          <a:bodyPr wrap="square" rtlCol="0">
            <a:spAutoFit/>
          </a:bodyPr>
          <a:lstStyle/>
          <a:p>
            <a:r>
              <a:rPr lang="en-US" sz="2400" b="1" dirty="0"/>
              <a:t>Bone age </a:t>
            </a:r>
            <a:r>
              <a:rPr lang="en-US" sz="2400" dirty="0"/>
              <a:t>11 </a:t>
            </a:r>
            <a:r>
              <a:rPr lang="en-US" sz="2400" dirty="0" err="1"/>
              <a:t>yrs</a:t>
            </a:r>
            <a:r>
              <a:rPr lang="en-US" sz="2400" dirty="0"/>
              <a:t> 0 </a:t>
            </a:r>
            <a:r>
              <a:rPr lang="en-US" sz="2400" dirty="0" err="1"/>
              <a:t>mos</a:t>
            </a:r>
            <a:r>
              <a:rPr lang="en-US" sz="2400" dirty="0"/>
              <a:t> at chronologic age 12 </a:t>
            </a:r>
            <a:r>
              <a:rPr lang="en-US" sz="2400" dirty="0" err="1"/>
              <a:t>yrs</a:t>
            </a:r>
            <a:r>
              <a:rPr lang="en-US" sz="2400" dirty="0"/>
              <a:t> 5 </a:t>
            </a:r>
            <a:r>
              <a:rPr lang="en-US" sz="2400" dirty="0" err="1"/>
              <a:t>mos</a:t>
            </a:r>
            <a:endParaRPr lang="en-US" sz="2400" dirty="0"/>
          </a:p>
          <a:p>
            <a:endParaRPr lang="en-US" sz="2400" dirty="0"/>
          </a:p>
          <a:p>
            <a:r>
              <a:rPr lang="en-US" sz="2400" dirty="0"/>
              <a:t>Height (4/2019): 52.24in</a:t>
            </a:r>
          </a:p>
          <a:p>
            <a:r>
              <a:rPr lang="en-US" sz="2400" u="sng" dirty="0"/>
              <a:t>Predicted adult height</a:t>
            </a:r>
            <a:r>
              <a:rPr lang="en-US" sz="2400" dirty="0"/>
              <a:t>: 57.7in </a:t>
            </a:r>
          </a:p>
          <a:p>
            <a:endParaRPr lang="en-US" sz="2400" b="1" dirty="0"/>
          </a:p>
          <a:p>
            <a:pPr marL="285750" indent="-285750">
              <a:buFont typeface="Arial" panose="020B0604020202020204" pitchFamily="34" charset="0"/>
              <a:buChar char="•"/>
            </a:pPr>
            <a:endParaRPr lang="en-US" sz="2400" b="1" dirty="0"/>
          </a:p>
          <a:p>
            <a:endParaRPr lang="en-US" sz="2400" b="1" dirty="0"/>
          </a:p>
          <a:p>
            <a:pPr marL="285750" indent="-285750">
              <a:buFont typeface="Arial" panose="020B0604020202020204" pitchFamily="34" charset="0"/>
              <a:buChar char="•"/>
            </a:pPr>
            <a:r>
              <a:rPr lang="en-US" sz="2400" b="1" dirty="0"/>
              <a:t>What is the diagnosis?</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What is the treatment?</a:t>
            </a:r>
            <a:endParaRPr lang="en-US" sz="2400" dirty="0"/>
          </a:p>
          <a:p>
            <a:pPr marL="285750" indent="-285750">
              <a:buFont typeface="Arial" panose="020B0604020202020204" pitchFamily="34" charset="0"/>
              <a:buChar char="•"/>
            </a:pPr>
            <a:endParaRPr lang="en-US" dirty="0"/>
          </a:p>
          <a:p>
            <a:endParaRPr lang="en-US" dirty="0"/>
          </a:p>
        </p:txBody>
      </p:sp>
      <p:sp>
        <p:nvSpPr>
          <p:cNvPr id="5" name="Rectangle 4">
            <a:extLst>
              <a:ext uri="{FF2B5EF4-FFF2-40B4-BE49-F238E27FC236}">
                <a16:creationId xmlns:a16="http://schemas.microsoft.com/office/drawing/2014/main" id="{51E88850-6127-354A-ABBC-1E265AECFC24}"/>
              </a:ext>
            </a:extLst>
          </p:cNvPr>
          <p:cNvSpPr/>
          <p:nvPr/>
        </p:nvSpPr>
        <p:spPr>
          <a:xfrm>
            <a:off x="384312" y="4916384"/>
            <a:ext cx="7113768" cy="110577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376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FCD1E-B86D-F14E-82C2-77CD9CF623EA}"/>
              </a:ext>
            </a:extLst>
          </p:cNvPr>
          <p:cNvSpPr>
            <a:spLocks noGrp="1"/>
          </p:cNvSpPr>
          <p:nvPr>
            <p:ph type="title"/>
          </p:nvPr>
        </p:nvSpPr>
        <p:spPr/>
        <p:txBody>
          <a:bodyPr/>
          <a:lstStyle/>
          <a:p>
            <a:r>
              <a:rPr lang="en-US" b="1" u="sng" dirty="0">
                <a:solidFill>
                  <a:schemeClr val="accent1">
                    <a:lumMod val="75000"/>
                  </a:schemeClr>
                </a:solidFill>
              </a:rPr>
              <a:t>Diagnosis: </a:t>
            </a:r>
            <a:br>
              <a:rPr lang="en-US" b="1" dirty="0">
                <a:solidFill>
                  <a:schemeClr val="accent1">
                    <a:lumMod val="75000"/>
                  </a:schemeClr>
                </a:solidFill>
              </a:rPr>
            </a:br>
            <a:r>
              <a:rPr lang="en-US" b="1" dirty="0">
                <a:solidFill>
                  <a:schemeClr val="accent1">
                    <a:lumMod val="75000"/>
                  </a:schemeClr>
                </a:solidFill>
              </a:rPr>
              <a:t>Severe primary acquired hypothyroidism</a:t>
            </a:r>
          </a:p>
        </p:txBody>
      </p:sp>
      <p:sp>
        <p:nvSpPr>
          <p:cNvPr id="3" name="Content Placeholder 2">
            <a:extLst>
              <a:ext uri="{FF2B5EF4-FFF2-40B4-BE49-F238E27FC236}">
                <a16:creationId xmlns:a16="http://schemas.microsoft.com/office/drawing/2014/main" id="{BB5A8239-7CF5-0949-BC3A-ACBA2A8FA707}"/>
              </a:ext>
            </a:extLst>
          </p:cNvPr>
          <p:cNvSpPr>
            <a:spLocks noGrp="1"/>
          </p:cNvSpPr>
          <p:nvPr>
            <p:ph sz="half" idx="1"/>
          </p:nvPr>
        </p:nvSpPr>
        <p:spPr>
          <a:xfrm>
            <a:off x="838200" y="2003755"/>
            <a:ext cx="10670178" cy="4351338"/>
          </a:xfrm>
        </p:spPr>
        <p:txBody>
          <a:bodyPr>
            <a:normAutofit/>
          </a:bodyPr>
          <a:lstStyle/>
          <a:p>
            <a:r>
              <a:rPr lang="en-US" sz="2400" dirty="0"/>
              <a:t>Most common cause: autoimmune (Hashimoto’s) thyroiditis</a:t>
            </a:r>
          </a:p>
          <a:p>
            <a:r>
              <a:rPr lang="en-US" sz="2400" u="sng" dirty="0"/>
              <a:t>Thyroid Exam</a:t>
            </a:r>
            <a:r>
              <a:rPr lang="en-US" sz="2400" dirty="0"/>
              <a:t>: diffuse enlargement, irregular cobblestone texture, asymmetry</a:t>
            </a:r>
          </a:p>
          <a:p>
            <a:pPr lvl="1"/>
            <a:r>
              <a:rPr lang="en-US" sz="2000" dirty="0"/>
              <a:t>May see thyroid atrophy rather than enlargement with severe disease</a:t>
            </a:r>
            <a:endParaRPr lang="en-US" sz="2400" u="sng" dirty="0"/>
          </a:p>
          <a:p>
            <a:r>
              <a:rPr lang="en-US" sz="2400" u="sng" dirty="0"/>
              <a:t>Ultrasound findings:</a:t>
            </a:r>
            <a:r>
              <a:rPr lang="en-US" sz="2400" dirty="0"/>
              <a:t> diffusely enlarged with heterogeneous echotexture</a:t>
            </a:r>
          </a:p>
          <a:p>
            <a:pPr lvl="1"/>
            <a:r>
              <a:rPr lang="en-US" sz="2000" dirty="0"/>
              <a:t>Hypoechoic micronodules (1-6 mm)</a:t>
            </a:r>
          </a:p>
          <a:p>
            <a:r>
              <a:rPr lang="en-US" sz="2400" u="sng" dirty="0"/>
              <a:t>Treatment</a:t>
            </a:r>
            <a:r>
              <a:rPr lang="en-US" sz="2400" dirty="0"/>
              <a:t>: Levothyroxine </a:t>
            </a:r>
            <a:r>
              <a:rPr lang="en-US" sz="2400" dirty="0">
                <a:solidFill>
                  <a:srgbClr val="C00000"/>
                </a:solidFill>
              </a:rPr>
              <a:t>(“start low and go slow”)</a:t>
            </a:r>
          </a:p>
          <a:p>
            <a:pPr lvl="1"/>
            <a:r>
              <a:rPr lang="en-US" sz="2000" dirty="0"/>
              <a:t>Absorption can be affected by: soy, iron, calcium</a:t>
            </a:r>
          </a:p>
          <a:p>
            <a:r>
              <a:rPr lang="en-US" sz="2400" dirty="0"/>
              <a:t>Can see </a:t>
            </a:r>
            <a:r>
              <a:rPr lang="en-US" sz="2400" b="1" dirty="0"/>
              <a:t>pituitary hyperplasia </a:t>
            </a:r>
            <a:r>
              <a:rPr lang="en-US" sz="2400" dirty="0"/>
              <a:t>on MRI </a:t>
            </a:r>
            <a:r>
              <a:rPr lang="en-US" sz="2400" dirty="0">
                <a:solidFill>
                  <a:srgbClr val="C00000"/>
                </a:solidFill>
              </a:rPr>
              <a:t>(usually not ordered)</a:t>
            </a:r>
          </a:p>
          <a:p>
            <a:pPr marL="0" indent="0">
              <a:buNone/>
            </a:pPr>
            <a:endParaRPr lang="en-US" sz="2400" dirty="0"/>
          </a:p>
          <a:p>
            <a:pPr marL="0" indent="0">
              <a:buNone/>
            </a:pPr>
            <a:endParaRPr lang="en-US" b="1" dirty="0"/>
          </a:p>
        </p:txBody>
      </p:sp>
    </p:spTree>
    <p:extLst>
      <p:ext uri="{BB962C8B-B14F-4D97-AF65-F5344CB8AC3E}">
        <p14:creationId xmlns:p14="http://schemas.microsoft.com/office/powerpoint/2010/main" val="266270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FCD1E-B86D-F14E-82C2-77CD9CF623EA}"/>
              </a:ext>
            </a:extLst>
          </p:cNvPr>
          <p:cNvSpPr>
            <a:spLocks noGrp="1"/>
          </p:cNvSpPr>
          <p:nvPr>
            <p:ph type="title"/>
          </p:nvPr>
        </p:nvSpPr>
        <p:spPr/>
        <p:txBody>
          <a:bodyPr/>
          <a:lstStyle/>
          <a:p>
            <a:r>
              <a:rPr lang="en-US" b="1" u="sng" dirty="0">
                <a:solidFill>
                  <a:schemeClr val="accent1">
                    <a:lumMod val="75000"/>
                  </a:schemeClr>
                </a:solidFill>
              </a:rPr>
              <a:t>Diagnosis: </a:t>
            </a:r>
            <a:br>
              <a:rPr lang="en-US" b="1" dirty="0">
                <a:solidFill>
                  <a:schemeClr val="accent1">
                    <a:lumMod val="75000"/>
                  </a:schemeClr>
                </a:solidFill>
              </a:rPr>
            </a:br>
            <a:r>
              <a:rPr lang="en-US" b="1" dirty="0">
                <a:solidFill>
                  <a:schemeClr val="accent1">
                    <a:lumMod val="75000"/>
                  </a:schemeClr>
                </a:solidFill>
              </a:rPr>
              <a:t>Severe primary acquired hypothyroidism</a:t>
            </a:r>
          </a:p>
        </p:txBody>
      </p:sp>
      <p:sp>
        <p:nvSpPr>
          <p:cNvPr id="3" name="Content Placeholder 2">
            <a:extLst>
              <a:ext uri="{FF2B5EF4-FFF2-40B4-BE49-F238E27FC236}">
                <a16:creationId xmlns:a16="http://schemas.microsoft.com/office/drawing/2014/main" id="{BB5A8239-7CF5-0949-BC3A-ACBA2A8FA707}"/>
              </a:ext>
            </a:extLst>
          </p:cNvPr>
          <p:cNvSpPr>
            <a:spLocks noGrp="1"/>
          </p:cNvSpPr>
          <p:nvPr>
            <p:ph sz="half" idx="1"/>
          </p:nvPr>
        </p:nvSpPr>
        <p:spPr>
          <a:xfrm>
            <a:off x="838200" y="2003755"/>
            <a:ext cx="10670178" cy="4351338"/>
          </a:xfrm>
        </p:spPr>
        <p:txBody>
          <a:bodyPr>
            <a:normAutofit/>
          </a:bodyPr>
          <a:lstStyle/>
          <a:p>
            <a:r>
              <a:rPr lang="en-US" sz="2400" dirty="0"/>
              <a:t>Decreased and impaired GH secretion</a:t>
            </a:r>
          </a:p>
          <a:p>
            <a:r>
              <a:rPr lang="en-US" sz="2400" dirty="0"/>
              <a:t>Hypercholesterolemia (↑ LDL), anemia, hyponatremia, elevated liver transaminases</a:t>
            </a:r>
          </a:p>
          <a:p>
            <a:r>
              <a:rPr lang="en-US" sz="2400" b="1" dirty="0"/>
              <a:t>Can present with pseudo-precocious puberty</a:t>
            </a:r>
          </a:p>
          <a:p>
            <a:pPr lvl="1"/>
            <a:r>
              <a:rPr lang="en-US" sz="2000" dirty="0"/>
              <a:t>Boys: Penile/testicular enlargement with lack of androgen-mediated body hair</a:t>
            </a:r>
          </a:p>
          <a:p>
            <a:pPr lvl="1"/>
            <a:r>
              <a:rPr lang="en-US" sz="2000" dirty="0"/>
              <a:t>Girls: Menstruation and breast development</a:t>
            </a:r>
          </a:p>
          <a:p>
            <a:pPr lvl="1"/>
            <a:r>
              <a:rPr lang="en-US" sz="2000" dirty="0"/>
              <a:t>Galactorrhea (TRH stimulates both TSH and prolactin)</a:t>
            </a:r>
          </a:p>
          <a:p>
            <a:pPr lvl="1"/>
            <a:r>
              <a:rPr lang="en-US" sz="2000" dirty="0"/>
              <a:t>High levels of TSH cross-reacting with FSH receptors (same alpha subunit) </a:t>
            </a:r>
          </a:p>
          <a:p>
            <a:pPr marL="457200" lvl="1" indent="0">
              <a:buNone/>
            </a:pPr>
            <a:endParaRPr lang="en-US" sz="1600" dirty="0"/>
          </a:p>
          <a:p>
            <a:r>
              <a:rPr lang="en-US" sz="2400" b="1" dirty="0"/>
              <a:t>Bone age delay reflects </a:t>
            </a:r>
            <a:r>
              <a:rPr lang="en-US" sz="2400" b="1" u="sng" dirty="0"/>
              <a:t>duration</a:t>
            </a:r>
            <a:r>
              <a:rPr lang="en-US" sz="2400" b="1" dirty="0"/>
              <a:t> of hypothyroidism</a:t>
            </a:r>
          </a:p>
          <a:p>
            <a:endParaRPr lang="en-US" b="1" dirty="0"/>
          </a:p>
        </p:txBody>
      </p:sp>
    </p:spTree>
    <p:extLst>
      <p:ext uri="{BB962C8B-B14F-4D97-AF65-F5344CB8AC3E}">
        <p14:creationId xmlns:p14="http://schemas.microsoft.com/office/powerpoint/2010/main" val="2736497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CB1DB83-69A0-D543-A60B-97A0C6D72FB4}"/>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CASE 2</a:t>
            </a:r>
          </a:p>
        </p:txBody>
      </p:sp>
    </p:spTree>
    <p:extLst>
      <p:ext uri="{BB962C8B-B14F-4D97-AF65-F5344CB8AC3E}">
        <p14:creationId xmlns:p14="http://schemas.microsoft.com/office/powerpoint/2010/main" val="725101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DA11E-CE67-B044-95B5-4CC19821B199}"/>
              </a:ext>
            </a:extLst>
          </p:cNvPr>
          <p:cNvSpPr>
            <a:spLocks noGrp="1"/>
          </p:cNvSpPr>
          <p:nvPr>
            <p:ph type="title"/>
          </p:nvPr>
        </p:nvSpPr>
        <p:spPr>
          <a:xfrm>
            <a:off x="255320" y="14506"/>
            <a:ext cx="10515600" cy="1325563"/>
          </a:xfrm>
        </p:spPr>
        <p:txBody>
          <a:bodyPr/>
          <a:lstStyle/>
          <a:p>
            <a:r>
              <a:rPr lang="en-US" dirty="0"/>
              <a:t>HPI</a:t>
            </a:r>
          </a:p>
        </p:txBody>
      </p:sp>
      <p:sp>
        <p:nvSpPr>
          <p:cNvPr id="3" name="Content Placeholder 2">
            <a:extLst>
              <a:ext uri="{FF2B5EF4-FFF2-40B4-BE49-F238E27FC236}">
                <a16:creationId xmlns:a16="http://schemas.microsoft.com/office/drawing/2014/main" id="{9E0D6600-93A7-434F-A0BB-A675046F2F03}"/>
              </a:ext>
            </a:extLst>
          </p:cNvPr>
          <p:cNvSpPr>
            <a:spLocks noGrp="1"/>
          </p:cNvSpPr>
          <p:nvPr>
            <p:ph idx="1"/>
          </p:nvPr>
        </p:nvSpPr>
        <p:spPr/>
        <p:txBody>
          <a:bodyPr/>
          <a:lstStyle/>
          <a:p>
            <a:endParaRPr lang="en-US" dirty="0"/>
          </a:p>
          <a:p>
            <a:endParaRPr lang="en-US" dirty="0"/>
          </a:p>
          <a:p>
            <a:endParaRPr lang="en-US" dirty="0"/>
          </a:p>
        </p:txBody>
      </p:sp>
      <p:sp>
        <p:nvSpPr>
          <p:cNvPr id="4" name="TextBox 3">
            <a:extLst>
              <a:ext uri="{FF2B5EF4-FFF2-40B4-BE49-F238E27FC236}">
                <a16:creationId xmlns:a16="http://schemas.microsoft.com/office/drawing/2014/main" id="{E6BEEE06-C5C9-1C4C-83D2-FC1EAC55D003}"/>
              </a:ext>
            </a:extLst>
          </p:cNvPr>
          <p:cNvSpPr txBox="1"/>
          <p:nvPr/>
        </p:nvSpPr>
        <p:spPr>
          <a:xfrm>
            <a:off x="609107" y="930667"/>
            <a:ext cx="7053942" cy="6124754"/>
          </a:xfrm>
          <a:prstGeom prst="rect">
            <a:avLst/>
          </a:prstGeom>
          <a:noFill/>
        </p:spPr>
        <p:txBody>
          <a:bodyPr wrap="square" rtlCol="0">
            <a:spAutoFit/>
          </a:bodyPr>
          <a:lstStyle/>
          <a:p>
            <a:pPr marL="285750" indent="-285750">
              <a:buFont typeface="Arial" panose="020B0604020202020204" pitchFamily="34" charset="0"/>
              <a:buChar char="•"/>
            </a:pPr>
            <a:r>
              <a:rPr lang="en-US" sz="2800" dirty="0"/>
              <a:t>A 6-yo girl presents after tachycardia noted by dentist</a:t>
            </a:r>
          </a:p>
          <a:p>
            <a:pPr marL="285750" indent="-285750">
              <a:buFont typeface="Arial" panose="020B0604020202020204" pitchFamily="34" charset="0"/>
              <a:buChar char="•"/>
            </a:pPr>
            <a:r>
              <a:rPr lang="en-US" sz="2800" dirty="0"/>
              <a:t>Other symptoms: </a:t>
            </a:r>
          </a:p>
          <a:p>
            <a:pPr marL="742950" lvl="1" indent="-285750">
              <a:buFont typeface="Arial" panose="020B0604020202020204" pitchFamily="34" charset="0"/>
              <a:buChar char="•"/>
            </a:pPr>
            <a:r>
              <a:rPr lang="en-US" sz="2800" dirty="0"/>
              <a:t>Fatigue, behavioral problems, increased frequency of stools</a:t>
            </a:r>
          </a:p>
          <a:p>
            <a:pPr marL="285750" indent="-285750">
              <a:buFont typeface="Arial" panose="020B0604020202020204" pitchFamily="34" charset="0"/>
              <a:buChar char="•"/>
            </a:pPr>
            <a:r>
              <a:rPr lang="en-US" sz="2800" dirty="0"/>
              <a:t>Recently diagnosed with ADHD, started stimulant 1 month ago with no improvement</a:t>
            </a:r>
          </a:p>
          <a:p>
            <a:pPr marL="285750" indent="-285750">
              <a:buFont typeface="Arial" panose="020B0604020202020204" pitchFamily="34" charset="0"/>
              <a:buChar char="•"/>
            </a:pPr>
            <a:r>
              <a:rPr lang="en-US" sz="2800" dirty="0"/>
              <a:t>Exam: Thyroid diffusely enlarged</a:t>
            </a:r>
          </a:p>
          <a:p>
            <a:pPr marL="285750" indent="-285750">
              <a:buFont typeface="Arial" panose="020B0604020202020204" pitchFamily="34" charset="0"/>
              <a:buChar char="•"/>
            </a:pPr>
            <a:r>
              <a:rPr lang="en-US" sz="2800" b="1" dirty="0"/>
              <a:t>Labs:</a:t>
            </a:r>
          </a:p>
          <a:p>
            <a:pPr marL="742950" lvl="1" indent="-285750">
              <a:buFont typeface="Arial" panose="020B0604020202020204" pitchFamily="34" charset="0"/>
              <a:buChar char="•"/>
            </a:pPr>
            <a:r>
              <a:rPr lang="en-US" sz="2800" dirty="0"/>
              <a:t>TSH &lt;0.01</a:t>
            </a:r>
          </a:p>
          <a:p>
            <a:pPr marL="742950" lvl="1" indent="-285750">
              <a:buFont typeface="Arial" panose="020B0604020202020204" pitchFamily="34" charset="0"/>
              <a:buChar char="•"/>
            </a:pPr>
            <a:r>
              <a:rPr lang="en-US" sz="2800" dirty="0"/>
              <a:t>Elevated FT4</a:t>
            </a:r>
          </a:p>
          <a:p>
            <a:pPr marL="285750" indent="-285750">
              <a:buFont typeface="Arial" panose="020B0604020202020204" pitchFamily="34" charset="0"/>
              <a:buChar char="•"/>
            </a:pPr>
            <a:r>
              <a:rPr lang="en-US" sz="2800" b="1" dirty="0"/>
              <a:t>What is the most likely diagnosis?</a:t>
            </a:r>
          </a:p>
          <a:p>
            <a:pPr>
              <a:defRPr/>
            </a:pPr>
            <a:endParaRPr lang="en-US" sz="2800" b="1" dirty="0">
              <a:effectLst>
                <a:outerShdw blurRad="38100" dist="38100" dir="2700000" algn="tl">
                  <a:srgbClr val="000000">
                    <a:alpha val="43137"/>
                  </a:srgbClr>
                </a:outerShdw>
              </a:effectLst>
            </a:endParaRPr>
          </a:p>
          <a:p>
            <a:pPr marL="285750" indent="-285750">
              <a:buFont typeface="Arial" panose="020B0604020202020204" pitchFamily="34" charset="0"/>
              <a:buChar char="•"/>
            </a:pPr>
            <a:endParaRPr lang="en-US" sz="2800" dirty="0"/>
          </a:p>
        </p:txBody>
      </p:sp>
      <p:pic>
        <p:nvPicPr>
          <p:cNvPr id="5" name="Picture 4" descr="A close up of a map&#10;&#10;Description automatically generated">
            <a:extLst>
              <a:ext uri="{FF2B5EF4-FFF2-40B4-BE49-F238E27FC236}">
                <a16:creationId xmlns:a16="http://schemas.microsoft.com/office/drawing/2014/main" id="{70C45F8C-989C-3B44-8A43-84F2671A2FD5}"/>
              </a:ext>
            </a:extLst>
          </p:cNvPr>
          <p:cNvPicPr/>
          <p:nvPr/>
        </p:nvPicPr>
        <p:blipFill rotWithShape="1">
          <a:blip r:embed="rId2"/>
          <a:srcRect r="68648"/>
          <a:stretch/>
        </p:blipFill>
        <p:spPr>
          <a:xfrm>
            <a:off x="8278091" y="365125"/>
            <a:ext cx="2492829" cy="6378152"/>
          </a:xfrm>
          <a:prstGeom prst="rect">
            <a:avLst/>
          </a:prstGeom>
        </p:spPr>
      </p:pic>
      <p:sp>
        <p:nvSpPr>
          <p:cNvPr id="6" name="TextBox 5">
            <a:extLst>
              <a:ext uri="{FF2B5EF4-FFF2-40B4-BE49-F238E27FC236}">
                <a16:creationId xmlns:a16="http://schemas.microsoft.com/office/drawing/2014/main" id="{1A0891CB-CCEF-6F4B-96F8-D86CF9044DCF}"/>
              </a:ext>
            </a:extLst>
          </p:cNvPr>
          <p:cNvSpPr txBox="1"/>
          <p:nvPr/>
        </p:nvSpPr>
        <p:spPr>
          <a:xfrm>
            <a:off x="10960925" y="2410691"/>
            <a:ext cx="1231075" cy="369332"/>
          </a:xfrm>
          <a:prstGeom prst="rect">
            <a:avLst/>
          </a:prstGeom>
          <a:noFill/>
        </p:spPr>
        <p:txBody>
          <a:bodyPr wrap="square" rtlCol="0">
            <a:spAutoFit/>
          </a:bodyPr>
          <a:lstStyle/>
          <a:p>
            <a:r>
              <a:rPr lang="en-US" b="1" dirty="0">
                <a:solidFill>
                  <a:srgbClr val="C00000"/>
                </a:solidFill>
              </a:rPr>
              <a:t>STATURE</a:t>
            </a:r>
          </a:p>
        </p:txBody>
      </p:sp>
      <p:sp>
        <p:nvSpPr>
          <p:cNvPr id="7" name="TextBox 6">
            <a:extLst>
              <a:ext uri="{FF2B5EF4-FFF2-40B4-BE49-F238E27FC236}">
                <a16:creationId xmlns:a16="http://schemas.microsoft.com/office/drawing/2014/main" id="{344DF8A7-469A-5540-8AC1-241494E6ED07}"/>
              </a:ext>
            </a:extLst>
          </p:cNvPr>
          <p:cNvSpPr txBox="1"/>
          <p:nvPr/>
        </p:nvSpPr>
        <p:spPr>
          <a:xfrm>
            <a:off x="11029703" y="5520047"/>
            <a:ext cx="1231075" cy="369332"/>
          </a:xfrm>
          <a:prstGeom prst="rect">
            <a:avLst/>
          </a:prstGeom>
          <a:noFill/>
        </p:spPr>
        <p:txBody>
          <a:bodyPr wrap="square" rtlCol="0">
            <a:spAutoFit/>
          </a:bodyPr>
          <a:lstStyle/>
          <a:p>
            <a:r>
              <a:rPr lang="en-US" b="1" dirty="0">
                <a:solidFill>
                  <a:srgbClr val="C00000"/>
                </a:solidFill>
              </a:rPr>
              <a:t>WEIGHT</a:t>
            </a:r>
          </a:p>
        </p:txBody>
      </p:sp>
    </p:spTree>
    <p:extLst>
      <p:ext uri="{BB962C8B-B14F-4D97-AF65-F5344CB8AC3E}">
        <p14:creationId xmlns:p14="http://schemas.microsoft.com/office/powerpoint/2010/main" val="324472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B01D0-F036-404C-9983-945F1D446A0A}"/>
              </a:ext>
            </a:extLst>
          </p:cNvPr>
          <p:cNvSpPr>
            <a:spLocks noGrp="1"/>
          </p:cNvSpPr>
          <p:nvPr>
            <p:ph type="title"/>
          </p:nvPr>
        </p:nvSpPr>
        <p:spPr>
          <a:xfrm>
            <a:off x="2057400" y="274638"/>
            <a:ext cx="8153400" cy="639762"/>
          </a:xfrm>
        </p:spPr>
        <p:txBody>
          <a:bodyPr/>
          <a:lstStyle/>
          <a:p>
            <a:pPr algn="ctr">
              <a:defRPr/>
            </a:pPr>
            <a:r>
              <a:rPr lang="en-US" sz="3600" b="1" dirty="0">
                <a:solidFill>
                  <a:srgbClr val="C00000"/>
                </a:solidFill>
                <a:effectLst>
                  <a:outerShdw blurRad="38100" dist="38100" dir="2700000" algn="tl">
                    <a:srgbClr val="000000">
                      <a:alpha val="43137"/>
                    </a:srgbClr>
                  </a:outerShdw>
                </a:effectLst>
              </a:rPr>
              <a:t>Differential Diagnosis of  Thyrotoxicosis</a:t>
            </a:r>
          </a:p>
        </p:txBody>
      </p:sp>
      <p:sp>
        <p:nvSpPr>
          <p:cNvPr id="13315" name="Content Placeholder 2">
            <a:extLst>
              <a:ext uri="{FF2B5EF4-FFF2-40B4-BE49-F238E27FC236}">
                <a16:creationId xmlns:a16="http://schemas.microsoft.com/office/drawing/2014/main" id="{08CD230F-8BC2-4C23-95C7-63EFFA6BF6A9}"/>
              </a:ext>
            </a:extLst>
          </p:cNvPr>
          <p:cNvSpPr>
            <a:spLocks noGrp="1"/>
          </p:cNvSpPr>
          <p:nvPr>
            <p:ph sz="quarter" idx="1"/>
          </p:nvPr>
        </p:nvSpPr>
        <p:spPr>
          <a:xfrm>
            <a:off x="2220912" y="950026"/>
            <a:ext cx="7989888" cy="5486400"/>
          </a:xfrm>
        </p:spPr>
        <p:txBody>
          <a:bodyPr/>
          <a:lstStyle/>
          <a:p>
            <a:pPr>
              <a:buFont typeface="Wingdings 2" panose="05020102010507070707" pitchFamily="18" charset="2"/>
              <a:buChar char=""/>
              <a:defRPr/>
            </a:pPr>
            <a:r>
              <a:rPr lang="en-US" altLang="en-US" sz="3600" b="1" dirty="0">
                <a:effectLst>
                  <a:outerShdw blurRad="38100" dist="38100" dir="2700000" algn="tl">
                    <a:srgbClr val="000000">
                      <a:alpha val="43137"/>
                    </a:srgbClr>
                  </a:outerShdw>
                </a:effectLst>
              </a:rPr>
              <a:t>Graves Disease</a:t>
            </a:r>
          </a:p>
          <a:p>
            <a:pPr>
              <a:buFont typeface="Wingdings 2" panose="05020102010507070707" pitchFamily="18" charset="2"/>
              <a:buChar char=""/>
              <a:defRPr/>
            </a:pPr>
            <a:r>
              <a:rPr lang="en-US" altLang="en-US" dirty="0">
                <a:effectLst>
                  <a:outerShdw blurRad="38100" dist="38100" dir="2700000" algn="tl">
                    <a:srgbClr val="000000">
                      <a:alpha val="43137"/>
                    </a:srgbClr>
                  </a:outerShdw>
                </a:effectLst>
              </a:rPr>
              <a:t>Hashitoxicosis/Painless Thyroiditis</a:t>
            </a:r>
          </a:p>
          <a:p>
            <a:pPr>
              <a:buFont typeface="Wingdings 2" panose="05020102010507070707" pitchFamily="18" charset="2"/>
              <a:buChar char=""/>
              <a:defRPr/>
            </a:pPr>
            <a:r>
              <a:rPr lang="en-US" altLang="en-US" sz="2400" dirty="0">
                <a:effectLst>
                  <a:outerShdw blurRad="38100" dist="38100" dir="2700000" algn="tl">
                    <a:srgbClr val="000000">
                      <a:alpha val="43137"/>
                    </a:srgbClr>
                  </a:outerShdw>
                </a:effectLst>
              </a:rPr>
              <a:t>Autonomous Hyperfunctioning Nodule </a:t>
            </a:r>
          </a:p>
          <a:p>
            <a:pPr>
              <a:buFont typeface="Wingdings 2" panose="05020102010507070707" pitchFamily="18" charset="2"/>
              <a:buChar char=""/>
              <a:defRPr/>
            </a:pPr>
            <a:r>
              <a:rPr lang="en-US" altLang="en-US" sz="2400" dirty="0">
                <a:effectLst>
                  <a:outerShdw blurRad="38100" dist="38100" dir="2700000" algn="tl">
                    <a:srgbClr val="000000">
                      <a:alpha val="43137"/>
                    </a:srgbClr>
                  </a:outerShdw>
                </a:effectLst>
              </a:rPr>
              <a:t>Genetic – e.g. McCune-Albright </a:t>
            </a:r>
            <a:r>
              <a:rPr lang="en-US" altLang="en-US" sz="2000" dirty="0">
                <a:effectLst>
                  <a:outerShdw blurRad="38100" dist="38100" dir="2700000" algn="tl">
                    <a:srgbClr val="000000">
                      <a:alpha val="43137"/>
                    </a:srgbClr>
                  </a:outerShdw>
                </a:effectLst>
              </a:rPr>
              <a:t>(somatic GNAS mutation)</a:t>
            </a:r>
          </a:p>
          <a:p>
            <a:pPr>
              <a:buFont typeface="Wingdings 2" panose="05020102010507070707" pitchFamily="18" charset="2"/>
              <a:buChar char=""/>
              <a:defRPr/>
            </a:pPr>
            <a:r>
              <a:rPr lang="en-US" altLang="en-US" sz="2400" dirty="0">
                <a:effectLst>
                  <a:outerShdw blurRad="38100" dist="38100" dir="2700000" algn="tl">
                    <a:srgbClr val="000000">
                      <a:alpha val="43137"/>
                    </a:srgbClr>
                  </a:outerShdw>
                </a:effectLst>
              </a:rPr>
              <a:t>Resistance to Thyroid Hormone </a:t>
            </a:r>
            <a:r>
              <a:rPr lang="en-US" altLang="en-US" sz="2000" dirty="0">
                <a:effectLst>
                  <a:outerShdw blurRad="38100" dist="38100" dir="2700000" algn="tl">
                    <a:srgbClr val="000000">
                      <a:alpha val="43137"/>
                    </a:srgbClr>
                  </a:outerShdw>
                </a:effectLst>
              </a:rPr>
              <a:t>(germline THRB mutation)</a:t>
            </a:r>
          </a:p>
          <a:p>
            <a:pPr>
              <a:buFont typeface="Wingdings 2" panose="05020102010507070707" pitchFamily="18" charset="2"/>
              <a:buChar char=""/>
              <a:defRPr/>
            </a:pPr>
            <a:r>
              <a:rPr lang="en-US" altLang="en-US" sz="2400" dirty="0">
                <a:effectLst>
                  <a:outerShdw blurRad="38100" dist="38100" dir="2700000" algn="tl">
                    <a:srgbClr val="000000">
                      <a:alpha val="43137"/>
                    </a:srgbClr>
                  </a:outerShdw>
                </a:effectLst>
              </a:rPr>
              <a:t>Familial Non-Autoimmune Hyperthyroidism </a:t>
            </a:r>
            <a:r>
              <a:rPr lang="en-US" altLang="en-US" sz="2000" dirty="0">
                <a:effectLst>
                  <a:outerShdw blurRad="38100" dist="38100" dir="2700000" algn="tl">
                    <a:srgbClr val="000000">
                      <a:alpha val="43137"/>
                    </a:srgbClr>
                  </a:outerShdw>
                </a:effectLst>
              </a:rPr>
              <a:t>(constitutive activation of TSH-receptor, germline mutation)</a:t>
            </a:r>
          </a:p>
          <a:p>
            <a:pPr>
              <a:buFont typeface="Wingdings 2" panose="05020102010507070707" pitchFamily="18" charset="2"/>
              <a:buChar char=""/>
              <a:defRPr/>
            </a:pPr>
            <a:r>
              <a:rPr lang="en-US" altLang="en-US" sz="2400" dirty="0" err="1">
                <a:effectLst>
                  <a:outerShdw blurRad="38100" dist="38100" dir="2700000" algn="tl">
                    <a:srgbClr val="000000">
                      <a:alpha val="43137"/>
                    </a:srgbClr>
                  </a:outerShdw>
                </a:effectLst>
              </a:rPr>
              <a:t>Suppurative</a:t>
            </a:r>
            <a:r>
              <a:rPr lang="en-US" altLang="en-US" sz="2400" dirty="0">
                <a:effectLst>
                  <a:outerShdw blurRad="38100" dist="38100" dir="2700000" algn="tl">
                    <a:srgbClr val="000000">
                      <a:alpha val="43137"/>
                    </a:srgbClr>
                  </a:outerShdw>
                </a:effectLst>
              </a:rPr>
              <a:t> thyroiditis</a:t>
            </a:r>
          </a:p>
          <a:p>
            <a:pPr>
              <a:buFont typeface="Wingdings 2" panose="05020102010507070707" pitchFamily="18" charset="2"/>
              <a:buChar char=""/>
              <a:defRPr/>
            </a:pPr>
            <a:r>
              <a:rPr lang="en-US" altLang="en-US" sz="2400" dirty="0">
                <a:effectLst>
                  <a:outerShdw blurRad="38100" dist="38100" dir="2700000" algn="tl">
                    <a:srgbClr val="000000">
                      <a:alpha val="43137"/>
                    </a:srgbClr>
                  </a:outerShdw>
                </a:effectLst>
              </a:rPr>
              <a:t>Subacute thyroiditis</a:t>
            </a:r>
          </a:p>
          <a:p>
            <a:pPr>
              <a:buFont typeface="Wingdings 2" panose="05020102010507070707" pitchFamily="18" charset="2"/>
              <a:buChar char=""/>
              <a:defRPr/>
            </a:pPr>
            <a:r>
              <a:rPr lang="en-US" altLang="en-US" sz="2400" dirty="0">
                <a:effectLst>
                  <a:outerShdw blurRad="38100" dist="38100" dir="2700000" algn="tl">
                    <a:srgbClr val="000000">
                      <a:alpha val="43137"/>
                    </a:srgbClr>
                  </a:outerShdw>
                </a:effectLst>
              </a:rPr>
              <a:t>Drug-induced – e.g. amiodarone</a:t>
            </a:r>
          </a:p>
          <a:p>
            <a:pPr>
              <a:buFont typeface="Wingdings 2" panose="05020102010507070707" pitchFamily="18" charset="2"/>
              <a:buChar char=""/>
              <a:defRPr/>
            </a:pPr>
            <a:r>
              <a:rPr lang="en-US" altLang="en-US" sz="2400" dirty="0">
                <a:effectLst>
                  <a:outerShdw blurRad="38100" dist="38100" dir="2700000" algn="tl">
                    <a:srgbClr val="000000">
                      <a:alpha val="43137"/>
                    </a:srgbClr>
                  </a:outerShdw>
                </a:effectLst>
              </a:rPr>
              <a:t>Factitious Hyperthyroidism</a:t>
            </a:r>
          </a:p>
          <a:p>
            <a:pPr>
              <a:buFont typeface="Wingdings 2" panose="05020102010507070707" pitchFamily="18" charset="2"/>
              <a:buChar char=""/>
              <a:defRPr/>
            </a:pPr>
            <a:r>
              <a:rPr lang="en-US" altLang="en-US" sz="2400" dirty="0">
                <a:effectLst>
                  <a:outerShdw blurRad="38100" dist="38100" dir="2700000" algn="tl">
                    <a:srgbClr val="000000">
                      <a:alpha val="43137"/>
                    </a:srgbClr>
                  </a:outerShdw>
                </a:effectLst>
              </a:rPr>
              <a:t>Neck Trauma- or Palpation-Induced</a:t>
            </a:r>
          </a:p>
          <a:p>
            <a:pPr>
              <a:buFont typeface="Wingdings 2" panose="05020102010507070707" pitchFamily="18" charset="2"/>
              <a:buChar char=""/>
              <a:defRPr/>
            </a:pPr>
            <a:endParaRPr lang="en-US" altLang="en-US" dirty="0"/>
          </a:p>
        </p:txBody>
      </p:sp>
    </p:spTree>
    <p:extLst>
      <p:ext uri="{BB962C8B-B14F-4D97-AF65-F5344CB8AC3E}">
        <p14:creationId xmlns:p14="http://schemas.microsoft.com/office/powerpoint/2010/main" val="1112008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3168-74F2-455E-95EE-2C3D9A9A1C80}"/>
              </a:ext>
            </a:extLst>
          </p:cNvPr>
          <p:cNvSpPr>
            <a:spLocks noGrp="1"/>
          </p:cNvSpPr>
          <p:nvPr>
            <p:ph type="title"/>
          </p:nvPr>
        </p:nvSpPr>
        <p:spPr/>
        <p:txBody>
          <a:bodyPr>
            <a:normAutofit/>
          </a:bodyPr>
          <a:lstStyle/>
          <a:p>
            <a:pPr algn="ctr">
              <a:defRPr/>
            </a:pPr>
            <a:r>
              <a:rPr b="1" dirty="0">
                <a:solidFill>
                  <a:srgbClr val="C00000"/>
                </a:solidFill>
                <a:effectLst>
                  <a:outerShdw blurRad="38100" dist="38100" dir="2700000" algn="tl">
                    <a:srgbClr val="000000">
                      <a:alpha val="43137"/>
                    </a:srgbClr>
                  </a:outerShdw>
                </a:effectLst>
              </a:rPr>
              <a:t>Graves Disease</a:t>
            </a:r>
          </a:p>
        </p:txBody>
      </p:sp>
      <p:sp>
        <p:nvSpPr>
          <p:cNvPr id="3" name="Content Placeholder 2">
            <a:extLst>
              <a:ext uri="{FF2B5EF4-FFF2-40B4-BE49-F238E27FC236}">
                <a16:creationId xmlns:a16="http://schemas.microsoft.com/office/drawing/2014/main" id="{FB722BBD-B611-4CD0-9BC6-86CCB819CDF7}"/>
              </a:ext>
            </a:extLst>
          </p:cNvPr>
          <p:cNvSpPr>
            <a:spLocks noGrp="1"/>
          </p:cNvSpPr>
          <p:nvPr>
            <p:ph sz="quarter" idx="1"/>
          </p:nvPr>
        </p:nvSpPr>
        <p:spPr>
          <a:xfrm>
            <a:off x="1981200" y="1447800"/>
            <a:ext cx="8229600" cy="4572000"/>
          </a:xfrm>
        </p:spPr>
        <p:txBody>
          <a:bodyPr>
            <a:normAutofit/>
          </a:bodyPr>
          <a:lstStyle/>
          <a:p>
            <a:pPr>
              <a:spcBef>
                <a:spcPts val="580"/>
              </a:spcBef>
              <a:buClr>
                <a:schemeClr val="accent3"/>
              </a:buClr>
              <a:buFont typeface="Wingdings" pitchFamily="2" charset="2"/>
              <a:buChar char="§"/>
              <a:defRPr/>
            </a:pPr>
            <a:r>
              <a:rPr lang="en-US" sz="3200" dirty="0">
                <a:effectLst>
                  <a:outerShdw blurRad="38100" dist="38100" dir="2700000" algn="tl">
                    <a:srgbClr val="000000">
                      <a:alpha val="43137"/>
                    </a:srgbClr>
                  </a:outerShdw>
                </a:effectLst>
              </a:rPr>
              <a:t>Most common etiology of hyperthyroidism</a:t>
            </a:r>
          </a:p>
          <a:p>
            <a:pPr>
              <a:spcBef>
                <a:spcPts val="580"/>
              </a:spcBef>
              <a:buClr>
                <a:schemeClr val="accent3"/>
              </a:buClr>
              <a:buFont typeface="Wingdings" pitchFamily="2" charset="2"/>
              <a:buChar char="§"/>
              <a:defRPr/>
            </a:pPr>
            <a:r>
              <a:rPr lang="en-US" sz="3200" dirty="0">
                <a:effectLst>
                  <a:outerShdw blurRad="38100" dist="38100" dir="2700000" algn="tl">
                    <a:srgbClr val="000000">
                      <a:alpha val="43137"/>
                    </a:srgbClr>
                  </a:outerShdw>
                </a:effectLst>
              </a:rPr>
              <a:t>10-15% of thyroid disorders in children</a:t>
            </a:r>
          </a:p>
          <a:p>
            <a:pPr>
              <a:spcBef>
                <a:spcPts val="580"/>
              </a:spcBef>
              <a:buClr>
                <a:schemeClr val="accent3"/>
              </a:buClr>
              <a:buFont typeface="Wingdings" pitchFamily="2" charset="2"/>
              <a:buChar char="§"/>
              <a:defRPr/>
            </a:pPr>
            <a:r>
              <a:rPr lang="en-US" sz="3200" dirty="0">
                <a:effectLst>
                  <a:outerShdw blurRad="38100" dist="38100" dir="2700000" algn="tl">
                    <a:srgbClr val="000000">
                      <a:alpha val="43137"/>
                    </a:srgbClr>
                  </a:outerShdw>
                </a:effectLst>
              </a:rPr>
              <a:t>Prevalence 1 in 5k-10k  </a:t>
            </a:r>
          </a:p>
          <a:p>
            <a:pPr>
              <a:spcBef>
                <a:spcPts val="580"/>
              </a:spcBef>
              <a:buClr>
                <a:schemeClr val="accent3"/>
              </a:buClr>
              <a:buFont typeface="Wingdings" pitchFamily="2" charset="2"/>
              <a:buChar char="§"/>
              <a:defRPr/>
            </a:pPr>
            <a:r>
              <a:rPr lang="en-US" sz="3200" dirty="0">
                <a:effectLst>
                  <a:outerShdw blurRad="38100" dist="38100" dir="2700000" algn="tl">
                    <a:srgbClr val="000000">
                      <a:alpha val="43137"/>
                    </a:srgbClr>
                  </a:outerShdw>
                </a:effectLst>
              </a:rPr>
              <a:t>Age at diagnosis</a:t>
            </a:r>
          </a:p>
          <a:p>
            <a:pPr lvl="1">
              <a:spcBef>
                <a:spcPts val="580"/>
              </a:spcBef>
              <a:buClr>
                <a:schemeClr val="accent6"/>
              </a:buClr>
              <a:defRPr/>
            </a:pPr>
            <a:r>
              <a:rPr lang="en-US" sz="2800" dirty="0">
                <a:effectLst>
                  <a:outerShdw blurRad="38100" dist="38100" dir="2700000" algn="tl">
                    <a:srgbClr val="000000">
                      <a:alpha val="43137"/>
                    </a:srgbClr>
                  </a:outerShdw>
                </a:effectLst>
              </a:rPr>
              <a:t>&lt;5% less than 5 yrs </a:t>
            </a:r>
          </a:p>
          <a:p>
            <a:pPr lvl="1">
              <a:spcBef>
                <a:spcPts val="580"/>
              </a:spcBef>
              <a:buClr>
                <a:schemeClr val="accent6"/>
              </a:buClr>
              <a:defRPr/>
            </a:pPr>
            <a:r>
              <a:rPr lang="en-US" sz="2800" dirty="0">
                <a:effectLst>
                  <a:outerShdw blurRad="38100" dist="38100" dir="2700000" algn="tl">
                    <a:srgbClr val="000000">
                      <a:alpha val="43137"/>
                    </a:srgbClr>
                  </a:outerShdw>
                </a:effectLst>
              </a:rPr>
              <a:t>15% 5-10 yrs </a:t>
            </a:r>
          </a:p>
          <a:p>
            <a:pPr lvl="1">
              <a:spcBef>
                <a:spcPts val="580"/>
              </a:spcBef>
              <a:buClr>
                <a:schemeClr val="accent6"/>
              </a:buClr>
              <a:defRPr/>
            </a:pPr>
            <a:r>
              <a:rPr lang="en-US" sz="2800" dirty="0">
                <a:effectLst>
                  <a:outerShdw blurRad="38100" dist="38100" dir="2700000" algn="tl">
                    <a:srgbClr val="000000">
                      <a:alpha val="43137"/>
                    </a:srgbClr>
                  </a:outerShdw>
                </a:effectLst>
              </a:rPr>
              <a:t>80% &gt;10 yrs</a:t>
            </a:r>
          </a:p>
          <a:p>
            <a:pPr>
              <a:spcBef>
                <a:spcPts val="580"/>
              </a:spcBef>
              <a:buClr>
                <a:schemeClr val="accent3"/>
              </a:buClr>
              <a:buFont typeface="Wingdings" pitchFamily="2" charset="2"/>
              <a:buChar char="§"/>
              <a:defRPr/>
            </a:pPr>
            <a:r>
              <a:rPr lang="en-US" sz="3200" dirty="0">
                <a:effectLst>
                  <a:outerShdw blurRad="38100" dist="38100" dir="2700000" algn="tl">
                    <a:srgbClr val="000000">
                      <a:alpha val="43137"/>
                    </a:srgbClr>
                  </a:outerShdw>
                </a:effectLst>
              </a:rPr>
              <a:t>5:1 F:M</a:t>
            </a:r>
          </a:p>
          <a:p>
            <a:pPr marL="640080" lvl="1" indent="-246888">
              <a:spcBef>
                <a:spcPts val="370"/>
              </a:spcBef>
              <a:buNone/>
              <a:defRPr/>
            </a:pPr>
            <a:endParaRPr lang="en-US" dirty="0"/>
          </a:p>
          <a:p>
            <a:pPr marL="640080" lvl="1" indent="-246888">
              <a:spcBef>
                <a:spcPts val="370"/>
              </a:spcBef>
              <a:buNone/>
              <a:defRPr/>
            </a:pPr>
            <a:endParaRPr lang="en-US" dirty="0"/>
          </a:p>
        </p:txBody>
      </p:sp>
    </p:spTree>
    <p:extLst>
      <p:ext uri="{BB962C8B-B14F-4D97-AF65-F5344CB8AC3E}">
        <p14:creationId xmlns:p14="http://schemas.microsoft.com/office/powerpoint/2010/main" val="2217766013"/>
      </p:ext>
    </p:extLst>
  </p:cSld>
  <p:clrMapOvr>
    <a:masterClrMapping/>
  </p:clrMapOvr>
  <p:transition advTm="25828"/>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E0417-907B-4E5A-A7D2-E839BFCDD97B}"/>
              </a:ext>
            </a:extLst>
          </p:cNvPr>
          <p:cNvSpPr>
            <a:spLocks noGrp="1"/>
          </p:cNvSpPr>
          <p:nvPr>
            <p:ph type="title"/>
          </p:nvPr>
        </p:nvSpPr>
        <p:spPr>
          <a:xfrm>
            <a:off x="2438400" y="0"/>
            <a:ext cx="7772400" cy="1143000"/>
          </a:xfrm>
        </p:spPr>
        <p:txBody>
          <a:bodyPr/>
          <a:lstStyle/>
          <a:p>
            <a:pPr algn="ctr">
              <a:defRPr/>
            </a:pPr>
            <a:r>
              <a:rPr lang="en-US" sz="3600" b="1" dirty="0">
                <a:solidFill>
                  <a:srgbClr val="C00000"/>
                </a:solidFill>
                <a:effectLst>
                  <a:outerShdw blurRad="38100" dist="38100" dir="2700000" algn="tl">
                    <a:srgbClr val="000000">
                      <a:alpha val="43137"/>
                    </a:srgbClr>
                  </a:outerShdw>
                </a:effectLst>
              </a:rPr>
              <a:t>Laboratory Findings – Graves Disease</a:t>
            </a:r>
          </a:p>
        </p:txBody>
      </p:sp>
      <p:sp>
        <p:nvSpPr>
          <p:cNvPr id="3" name="Content Placeholder 2">
            <a:extLst>
              <a:ext uri="{FF2B5EF4-FFF2-40B4-BE49-F238E27FC236}">
                <a16:creationId xmlns:a16="http://schemas.microsoft.com/office/drawing/2014/main" id="{38ADB640-8D82-4CCD-986D-465CCDE9EA93}"/>
              </a:ext>
            </a:extLst>
          </p:cNvPr>
          <p:cNvSpPr>
            <a:spLocks noGrp="1"/>
          </p:cNvSpPr>
          <p:nvPr>
            <p:ph sz="quarter" idx="1"/>
          </p:nvPr>
        </p:nvSpPr>
        <p:spPr>
          <a:xfrm>
            <a:off x="2438400" y="1219200"/>
            <a:ext cx="7772400" cy="4572000"/>
          </a:xfrm>
        </p:spPr>
        <p:txBody>
          <a:bodyPr/>
          <a:lstStyle/>
          <a:p>
            <a:pPr>
              <a:buFont typeface="Wingdings 2" panose="05020102010507070707" pitchFamily="18" charset="2"/>
              <a:buChar char=""/>
              <a:defRPr/>
            </a:pPr>
            <a:r>
              <a:rPr lang="en-US" dirty="0">
                <a:effectLst>
                  <a:outerShdw blurRad="38100" dist="38100" dir="2700000" algn="tl">
                    <a:srgbClr val="000000">
                      <a:alpha val="43137"/>
                    </a:srgbClr>
                  </a:outerShdw>
                </a:effectLst>
              </a:rPr>
              <a:t>Suppressed TSH (&lt;0.01 uIU/mL)</a:t>
            </a:r>
          </a:p>
          <a:p>
            <a:pPr>
              <a:buFont typeface="Wingdings 2" panose="05020102010507070707" pitchFamily="18" charset="2"/>
              <a:buChar char=""/>
              <a:defRPr/>
            </a:pPr>
            <a:r>
              <a:rPr lang="en-US" dirty="0">
                <a:effectLst>
                  <a:outerShdw blurRad="38100" dist="38100" dir="2700000" algn="tl">
                    <a:srgbClr val="000000">
                      <a:alpha val="43137"/>
                    </a:srgbClr>
                  </a:outerShdw>
                </a:effectLst>
              </a:rPr>
              <a:t>Elevated TH levels (T3&gt;T4)</a:t>
            </a:r>
          </a:p>
          <a:p>
            <a:pPr>
              <a:buFont typeface="Wingdings 2" panose="05020102010507070707" pitchFamily="18" charset="2"/>
              <a:buChar char=""/>
              <a:defRPr/>
            </a:pPr>
            <a:r>
              <a:rPr lang="en-US" dirty="0">
                <a:effectLst>
                  <a:outerShdw blurRad="38100" dist="38100" dir="2700000" algn="tl">
                    <a:srgbClr val="000000">
                      <a:alpha val="43137"/>
                    </a:srgbClr>
                  </a:outerShdw>
                </a:effectLst>
              </a:rPr>
              <a:t>(+) TSH-Receptor Stimulating Abs (TSIg, TBII)</a:t>
            </a:r>
          </a:p>
          <a:p>
            <a:pPr>
              <a:buFont typeface="Wingdings 2" panose="05020102010507070707" pitchFamily="18" charset="2"/>
              <a:buChar char=""/>
              <a:defRPr/>
            </a:pPr>
            <a:r>
              <a:rPr lang="en-US" dirty="0">
                <a:effectLst>
                  <a:outerShdw blurRad="38100" dist="38100" dir="2700000" algn="tl">
                    <a:srgbClr val="000000">
                      <a:alpha val="43137"/>
                    </a:srgbClr>
                  </a:outerShdw>
                </a:effectLst>
              </a:rPr>
              <a:t>(+/-) TPO and/or Tg Ab</a:t>
            </a:r>
          </a:p>
          <a:p>
            <a:pPr>
              <a:buFont typeface="Wingdings 2" panose="05020102010507070707" pitchFamily="18" charset="2"/>
              <a:buChar char=""/>
              <a:defRPr/>
            </a:pPr>
            <a:endParaRPr lang="en-US" dirty="0"/>
          </a:p>
          <a:p>
            <a:pPr>
              <a:buFont typeface="Wingdings 2" panose="05020102010507070707" pitchFamily="18" charset="2"/>
              <a:buNone/>
              <a:defRPr/>
            </a:pPr>
            <a:r>
              <a:rPr lang="en-US" b="1" dirty="0">
                <a:solidFill>
                  <a:srgbClr val="C00000"/>
                </a:solidFill>
                <a:effectLst>
                  <a:outerShdw blurRad="38100" dist="38100" dir="2700000" algn="tl">
                    <a:srgbClr val="000000">
                      <a:alpha val="43137"/>
                    </a:srgbClr>
                  </a:outerShdw>
                </a:effectLst>
              </a:rPr>
              <a:t>Associated lab abnormalities</a:t>
            </a:r>
            <a:r>
              <a:rPr lang="en-US" dirty="0">
                <a:solidFill>
                  <a:srgbClr val="C00000"/>
                </a:solidFill>
                <a:effectLst>
                  <a:outerShdw blurRad="38100" dist="38100" dir="2700000" algn="tl">
                    <a:srgbClr val="000000">
                      <a:alpha val="43137"/>
                    </a:srgbClr>
                  </a:outerShdw>
                </a:effectLst>
              </a:rPr>
              <a:t>:</a:t>
            </a:r>
          </a:p>
          <a:p>
            <a:pPr>
              <a:buFont typeface="Wingdings 2" panose="05020102010507070707" pitchFamily="18" charset="2"/>
              <a:buChar char=""/>
              <a:defRPr/>
            </a:pPr>
            <a:r>
              <a:rPr lang="en-US" dirty="0">
                <a:effectLst>
                  <a:outerShdw blurRad="38100" dist="38100" dir="2700000" algn="tl">
                    <a:srgbClr val="000000">
                      <a:alpha val="43137"/>
                    </a:srgbClr>
                  </a:outerShdw>
                </a:effectLst>
              </a:rPr>
              <a:t>Low WBC</a:t>
            </a:r>
          </a:p>
          <a:p>
            <a:pPr>
              <a:buFont typeface="Wingdings 2" panose="05020102010507070707" pitchFamily="18" charset="2"/>
              <a:buChar char=""/>
              <a:defRPr/>
            </a:pPr>
            <a:r>
              <a:rPr lang="en-US" dirty="0">
                <a:effectLst>
                  <a:outerShdw blurRad="38100" dist="38100" dir="2700000" algn="tl">
                    <a:srgbClr val="000000">
                      <a:alpha val="43137"/>
                    </a:srgbClr>
                  </a:outerShdw>
                </a:effectLst>
              </a:rPr>
              <a:t>Elevated LFTs</a:t>
            </a:r>
          </a:p>
          <a:p>
            <a:pPr>
              <a:buFont typeface="Wingdings 2" panose="05020102010507070707" pitchFamily="18" charset="2"/>
              <a:buChar char=""/>
              <a:defRPr/>
            </a:pPr>
            <a:r>
              <a:rPr lang="en-US" dirty="0">
                <a:effectLst>
                  <a:outerShdw blurRad="38100" dist="38100" dir="2700000" algn="tl">
                    <a:srgbClr val="000000">
                      <a:alpha val="43137"/>
                    </a:srgbClr>
                  </a:outerShdw>
                </a:effectLst>
              </a:rPr>
              <a:t>Abnormal lipid profile</a:t>
            </a:r>
          </a:p>
        </p:txBody>
      </p:sp>
    </p:spTree>
    <p:extLst>
      <p:ext uri="{BB962C8B-B14F-4D97-AF65-F5344CB8AC3E}">
        <p14:creationId xmlns:p14="http://schemas.microsoft.com/office/powerpoint/2010/main" val="553526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Oval 3">
            <a:extLst>
              <a:ext uri="{FF2B5EF4-FFF2-40B4-BE49-F238E27FC236}">
                <a16:creationId xmlns:a16="http://schemas.microsoft.com/office/drawing/2014/main" id="{2FE2DE5B-95AD-4B98-A0E1-BBDA15622C3F}"/>
              </a:ext>
            </a:extLst>
          </p:cNvPr>
          <p:cNvSpPr>
            <a:spLocks noChangeArrowheads="1"/>
          </p:cNvSpPr>
          <p:nvPr/>
        </p:nvSpPr>
        <p:spPr bwMode="auto">
          <a:xfrm>
            <a:off x="1893990" y="1885950"/>
            <a:ext cx="2235200" cy="1371600"/>
          </a:xfrm>
          <a:prstGeom prst="ellipse">
            <a:avLst/>
          </a:prstGeom>
          <a:solidFill>
            <a:schemeClr val="accent1"/>
          </a:solidFill>
          <a:ln w="9525">
            <a:solidFill>
              <a:schemeClr val="tx1"/>
            </a:solidFill>
            <a:round/>
            <a:headEnd/>
            <a:tailEnd/>
          </a:ln>
        </p:spPr>
        <p:txBody>
          <a:bodyPr wrap="none" lIns="91383" tIns="45692" rIns="91383" bIns="45692" anchor="ctr"/>
          <a:lstStyle>
            <a:lvl1pPr eaLnBrk="0" hangingPunct="0">
              <a:spcBef>
                <a:spcPts val="575"/>
              </a:spcBef>
              <a:buClr>
                <a:schemeClr val="accent1"/>
              </a:buClr>
              <a:buSzPct val="85000"/>
              <a:buFont typeface="Wingdings 2" pitchFamily="18" charset="2"/>
              <a:buChar char=""/>
              <a:defRPr sz="2600">
                <a:solidFill>
                  <a:schemeClr val="tx1"/>
                </a:solidFill>
                <a:latin typeface="Corbel" pitchFamily="34" charset="0"/>
              </a:defRPr>
            </a:lvl1pPr>
            <a:lvl2pPr marL="742950" indent="-285750" eaLnBrk="0" hangingPunct="0">
              <a:spcBef>
                <a:spcPts val="375"/>
              </a:spcBef>
              <a:buClr>
                <a:schemeClr val="accent2"/>
              </a:buClr>
              <a:buSzPct val="85000"/>
              <a:buFont typeface="Wingdings 2" pitchFamily="18" charset="2"/>
              <a:buChar char=""/>
              <a:defRPr sz="2400">
                <a:solidFill>
                  <a:schemeClr val="tx1"/>
                </a:solidFill>
                <a:latin typeface="Corbel" pitchFamily="34" charset="0"/>
              </a:defRPr>
            </a:lvl2pPr>
            <a:lvl3pPr marL="1143000" indent="-228600" eaLnBrk="0" hangingPunct="0">
              <a:spcBef>
                <a:spcPts val="375"/>
              </a:spcBef>
              <a:buClr>
                <a:srgbClr val="B2C1DB"/>
              </a:buClr>
              <a:buSzPct val="85000"/>
              <a:buFont typeface="Wingdings 2" pitchFamily="18" charset="2"/>
              <a:buChar char=""/>
              <a:defRPr sz="2000">
                <a:solidFill>
                  <a:schemeClr val="tx1"/>
                </a:solidFill>
                <a:latin typeface="Corbel" pitchFamily="34" charset="0"/>
              </a:defRPr>
            </a:lvl3pPr>
            <a:lvl4pPr marL="1600200" indent="-228600" eaLnBrk="0" hangingPunct="0">
              <a:spcBef>
                <a:spcPts val="375"/>
              </a:spcBef>
              <a:buClr>
                <a:srgbClr val="9BBB59"/>
              </a:buClr>
              <a:buSzPct val="80000"/>
              <a:buFont typeface="Wingdings 2" pitchFamily="18" charset="2"/>
              <a:buChar char=""/>
              <a:defRPr sz="2000">
                <a:solidFill>
                  <a:schemeClr val="tx1"/>
                </a:solidFill>
                <a:latin typeface="Corbel" pitchFamily="34" charset="0"/>
              </a:defRPr>
            </a:lvl4pPr>
            <a:lvl5pPr marL="2057400" indent="-228600" eaLnBrk="0" hangingPunct="0">
              <a:spcBef>
                <a:spcPts val="375"/>
              </a:spcBef>
              <a:buClr>
                <a:srgbClr val="9BBB59"/>
              </a:buClr>
              <a:buChar char="o"/>
              <a:defRPr sz="2000">
                <a:solidFill>
                  <a:schemeClr val="tx1"/>
                </a:solidFill>
                <a:latin typeface="Corbel" pitchFamily="34" charset="0"/>
              </a:defRPr>
            </a:lvl5pPr>
            <a:lvl6pPr marL="2514600" indent="-228600" eaLnBrk="0" fontAlgn="base" hangingPunct="0">
              <a:spcBef>
                <a:spcPts val="375"/>
              </a:spcBef>
              <a:spcAft>
                <a:spcPct val="0"/>
              </a:spcAft>
              <a:buClr>
                <a:srgbClr val="9BBB59"/>
              </a:buClr>
              <a:buChar char="o"/>
              <a:defRPr sz="2000">
                <a:solidFill>
                  <a:schemeClr val="tx1"/>
                </a:solidFill>
                <a:latin typeface="Corbel" pitchFamily="34" charset="0"/>
              </a:defRPr>
            </a:lvl6pPr>
            <a:lvl7pPr marL="2971800" indent="-228600" eaLnBrk="0" fontAlgn="base" hangingPunct="0">
              <a:spcBef>
                <a:spcPts val="375"/>
              </a:spcBef>
              <a:spcAft>
                <a:spcPct val="0"/>
              </a:spcAft>
              <a:buClr>
                <a:srgbClr val="9BBB59"/>
              </a:buClr>
              <a:buChar char="o"/>
              <a:defRPr sz="2000">
                <a:solidFill>
                  <a:schemeClr val="tx1"/>
                </a:solidFill>
                <a:latin typeface="Corbel" pitchFamily="34" charset="0"/>
              </a:defRPr>
            </a:lvl7pPr>
            <a:lvl8pPr marL="3429000" indent="-228600" eaLnBrk="0" fontAlgn="base" hangingPunct="0">
              <a:spcBef>
                <a:spcPts val="375"/>
              </a:spcBef>
              <a:spcAft>
                <a:spcPct val="0"/>
              </a:spcAft>
              <a:buClr>
                <a:srgbClr val="9BBB59"/>
              </a:buClr>
              <a:buChar char="o"/>
              <a:defRPr sz="2000">
                <a:solidFill>
                  <a:schemeClr val="tx1"/>
                </a:solidFill>
                <a:latin typeface="Corbel" pitchFamily="34" charset="0"/>
              </a:defRPr>
            </a:lvl8pPr>
            <a:lvl9pPr marL="3886200" indent="-228600" eaLnBrk="0" fontAlgn="base" hangingPunct="0">
              <a:spcBef>
                <a:spcPts val="375"/>
              </a:spcBef>
              <a:spcAft>
                <a:spcPct val="0"/>
              </a:spcAft>
              <a:buClr>
                <a:srgbClr val="9BBB59"/>
              </a:buClr>
              <a:buChar char="o"/>
              <a:defRPr sz="2000">
                <a:solidFill>
                  <a:schemeClr val="tx1"/>
                </a:solidFill>
                <a:latin typeface="Corbel" pitchFamily="34" charset="0"/>
              </a:defRPr>
            </a:lvl9pPr>
          </a:lstStyle>
          <a:p>
            <a:pPr algn="ctr" eaLnBrk="1" hangingPunct="1">
              <a:spcBef>
                <a:spcPct val="0"/>
              </a:spcBef>
              <a:buClrTx/>
              <a:buSzTx/>
              <a:buFontTx/>
              <a:buNone/>
              <a:defRPr/>
            </a:pPr>
            <a:r>
              <a:rPr lang="en-US" altLang="en-US" sz="2800" b="1" dirty="0">
                <a:solidFill>
                  <a:srgbClr val="003366"/>
                </a:solidFill>
                <a:effectLst>
                  <a:outerShdw blurRad="38100" dist="38100" dir="2700000" algn="tl">
                    <a:srgbClr val="000000">
                      <a:alpha val="43137"/>
                    </a:srgbClr>
                  </a:outerShdw>
                </a:effectLst>
                <a:latin typeface="Arial Unicode MS" pitchFamily="34" charset="-128"/>
              </a:rPr>
              <a:t>Medical</a:t>
            </a:r>
          </a:p>
        </p:txBody>
      </p:sp>
      <p:sp>
        <p:nvSpPr>
          <p:cNvPr id="23555" name="Oval 4">
            <a:extLst>
              <a:ext uri="{FF2B5EF4-FFF2-40B4-BE49-F238E27FC236}">
                <a16:creationId xmlns:a16="http://schemas.microsoft.com/office/drawing/2014/main" id="{DADBF534-5552-4E4F-8015-C8DE5A18E444}"/>
              </a:ext>
            </a:extLst>
          </p:cNvPr>
          <p:cNvSpPr>
            <a:spLocks noChangeArrowheads="1"/>
          </p:cNvSpPr>
          <p:nvPr/>
        </p:nvSpPr>
        <p:spPr bwMode="auto">
          <a:xfrm>
            <a:off x="6748958" y="3543300"/>
            <a:ext cx="2235200" cy="1524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383" tIns="45692" rIns="91383" bIns="45692" anchor="ctr"/>
          <a:lstStyle>
            <a:lvl1pPr eaLnBrk="0" hangingPunct="0">
              <a:spcBef>
                <a:spcPts val="575"/>
              </a:spcBef>
              <a:buClr>
                <a:schemeClr val="accent1"/>
              </a:buClr>
              <a:buSzPct val="85000"/>
              <a:buFont typeface="Wingdings 2" pitchFamily="18" charset="2"/>
              <a:buChar char=""/>
              <a:defRPr sz="2600">
                <a:solidFill>
                  <a:schemeClr val="tx1"/>
                </a:solidFill>
                <a:latin typeface="Corbel" pitchFamily="34" charset="0"/>
              </a:defRPr>
            </a:lvl1pPr>
            <a:lvl2pPr marL="742950" indent="-285750" eaLnBrk="0" hangingPunct="0">
              <a:spcBef>
                <a:spcPts val="375"/>
              </a:spcBef>
              <a:buClr>
                <a:schemeClr val="accent2"/>
              </a:buClr>
              <a:buSzPct val="85000"/>
              <a:buFont typeface="Wingdings 2" pitchFamily="18" charset="2"/>
              <a:buChar char=""/>
              <a:defRPr sz="2400">
                <a:solidFill>
                  <a:schemeClr val="tx1"/>
                </a:solidFill>
                <a:latin typeface="Corbel" pitchFamily="34" charset="0"/>
              </a:defRPr>
            </a:lvl2pPr>
            <a:lvl3pPr marL="1143000" indent="-228600" eaLnBrk="0" hangingPunct="0">
              <a:spcBef>
                <a:spcPts val="375"/>
              </a:spcBef>
              <a:buClr>
                <a:srgbClr val="B2C1DB"/>
              </a:buClr>
              <a:buSzPct val="85000"/>
              <a:buFont typeface="Wingdings 2" pitchFamily="18" charset="2"/>
              <a:buChar char=""/>
              <a:defRPr sz="2000">
                <a:solidFill>
                  <a:schemeClr val="tx1"/>
                </a:solidFill>
                <a:latin typeface="Corbel" pitchFamily="34" charset="0"/>
              </a:defRPr>
            </a:lvl3pPr>
            <a:lvl4pPr marL="1600200" indent="-228600" eaLnBrk="0" hangingPunct="0">
              <a:spcBef>
                <a:spcPts val="375"/>
              </a:spcBef>
              <a:buClr>
                <a:srgbClr val="9BBB59"/>
              </a:buClr>
              <a:buSzPct val="80000"/>
              <a:buFont typeface="Wingdings 2" pitchFamily="18" charset="2"/>
              <a:buChar char=""/>
              <a:defRPr sz="2000">
                <a:solidFill>
                  <a:schemeClr val="tx1"/>
                </a:solidFill>
                <a:latin typeface="Corbel" pitchFamily="34" charset="0"/>
              </a:defRPr>
            </a:lvl4pPr>
            <a:lvl5pPr marL="2057400" indent="-228600" eaLnBrk="0" hangingPunct="0">
              <a:spcBef>
                <a:spcPts val="375"/>
              </a:spcBef>
              <a:buClr>
                <a:srgbClr val="9BBB59"/>
              </a:buClr>
              <a:buChar char="o"/>
              <a:defRPr sz="2000">
                <a:solidFill>
                  <a:schemeClr val="tx1"/>
                </a:solidFill>
                <a:latin typeface="Corbel" pitchFamily="34" charset="0"/>
              </a:defRPr>
            </a:lvl5pPr>
            <a:lvl6pPr marL="2514600" indent="-228600" eaLnBrk="0" fontAlgn="base" hangingPunct="0">
              <a:spcBef>
                <a:spcPts val="375"/>
              </a:spcBef>
              <a:spcAft>
                <a:spcPct val="0"/>
              </a:spcAft>
              <a:buClr>
                <a:srgbClr val="9BBB59"/>
              </a:buClr>
              <a:buChar char="o"/>
              <a:defRPr sz="2000">
                <a:solidFill>
                  <a:schemeClr val="tx1"/>
                </a:solidFill>
                <a:latin typeface="Corbel" pitchFamily="34" charset="0"/>
              </a:defRPr>
            </a:lvl6pPr>
            <a:lvl7pPr marL="2971800" indent="-228600" eaLnBrk="0" fontAlgn="base" hangingPunct="0">
              <a:spcBef>
                <a:spcPts val="375"/>
              </a:spcBef>
              <a:spcAft>
                <a:spcPct val="0"/>
              </a:spcAft>
              <a:buClr>
                <a:srgbClr val="9BBB59"/>
              </a:buClr>
              <a:buChar char="o"/>
              <a:defRPr sz="2000">
                <a:solidFill>
                  <a:schemeClr val="tx1"/>
                </a:solidFill>
                <a:latin typeface="Corbel" pitchFamily="34" charset="0"/>
              </a:defRPr>
            </a:lvl7pPr>
            <a:lvl8pPr marL="3429000" indent="-228600" eaLnBrk="0" fontAlgn="base" hangingPunct="0">
              <a:spcBef>
                <a:spcPts val="375"/>
              </a:spcBef>
              <a:spcAft>
                <a:spcPct val="0"/>
              </a:spcAft>
              <a:buClr>
                <a:srgbClr val="9BBB59"/>
              </a:buClr>
              <a:buChar char="o"/>
              <a:defRPr sz="2000">
                <a:solidFill>
                  <a:schemeClr val="tx1"/>
                </a:solidFill>
                <a:latin typeface="Corbel" pitchFamily="34" charset="0"/>
              </a:defRPr>
            </a:lvl8pPr>
            <a:lvl9pPr marL="3886200" indent="-228600" eaLnBrk="0" fontAlgn="base" hangingPunct="0">
              <a:spcBef>
                <a:spcPts val="375"/>
              </a:spcBef>
              <a:spcAft>
                <a:spcPct val="0"/>
              </a:spcAft>
              <a:buClr>
                <a:srgbClr val="9BBB59"/>
              </a:buClr>
              <a:buChar char="o"/>
              <a:defRPr sz="2000">
                <a:solidFill>
                  <a:schemeClr val="tx1"/>
                </a:solidFill>
                <a:latin typeface="Corbel" pitchFamily="34" charset="0"/>
              </a:defRPr>
            </a:lvl9pPr>
          </a:lstStyle>
          <a:p>
            <a:pPr algn="ctr" eaLnBrk="1" hangingPunct="1">
              <a:spcBef>
                <a:spcPct val="0"/>
              </a:spcBef>
              <a:buClrTx/>
              <a:buSzTx/>
              <a:buFontTx/>
              <a:buNone/>
              <a:defRPr/>
            </a:pPr>
            <a:r>
              <a:rPr lang="en-US" altLang="en-US" sz="2800" b="1" dirty="0">
                <a:effectLst>
                  <a:outerShdw blurRad="38100" dist="38100" dir="2700000" algn="tl">
                    <a:srgbClr val="000000">
                      <a:alpha val="43137"/>
                    </a:srgbClr>
                  </a:outerShdw>
                </a:effectLst>
                <a:latin typeface="Arial Unicode MS" pitchFamily="34" charset="-128"/>
              </a:rPr>
              <a:t>Surgery</a:t>
            </a:r>
          </a:p>
        </p:txBody>
      </p:sp>
      <p:sp>
        <p:nvSpPr>
          <p:cNvPr id="23556" name="Oval 5">
            <a:extLst>
              <a:ext uri="{FF2B5EF4-FFF2-40B4-BE49-F238E27FC236}">
                <a16:creationId xmlns:a16="http://schemas.microsoft.com/office/drawing/2014/main" id="{FE3841F7-9769-4417-B8F4-6663752386BC}"/>
              </a:ext>
            </a:extLst>
          </p:cNvPr>
          <p:cNvSpPr>
            <a:spLocks noChangeArrowheads="1"/>
          </p:cNvSpPr>
          <p:nvPr/>
        </p:nvSpPr>
        <p:spPr bwMode="auto">
          <a:xfrm>
            <a:off x="9359076" y="3543299"/>
            <a:ext cx="2385619" cy="1523999"/>
          </a:xfrm>
          <a:prstGeom prst="ellipse">
            <a:avLst/>
          </a:prstGeom>
          <a:solidFill>
            <a:srgbClr val="CCFFFF"/>
          </a:solidFill>
          <a:ln w="9525">
            <a:solidFill>
              <a:schemeClr val="tx1"/>
            </a:solidFill>
            <a:round/>
            <a:headEnd/>
            <a:tailEnd/>
          </a:ln>
        </p:spPr>
        <p:txBody>
          <a:bodyPr wrap="none" lIns="91383" tIns="45692" rIns="91383" bIns="45692" anchor="ctr"/>
          <a:lstStyle>
            <a:lvl1pPr eaLnBrk="0" hangingPunct="0">
              <a:spcBef>
                <a:spcPts val="575"/>
              </a:spcBef>
              <a:buClr>
                <a:schemeClr val="accent1"/>
              </a:buClr>
              <a:buSzPct val="85000"/>
              <a:buFont typeface="Wingdings 2" pitchFamily="18" charset="2"/>
              <a:buChar char=""/>
              <a:defRPr sz="2600">
                <a:solidFill>
                  <a:schemeClr val="tx1"/>
                </a:solidFill>
                <a:latin typeface="Corbel" pitchFamily="34" charset="0"/>
              </a:defRPr>
            </a:lvl1pPr>
            <a:lvl2pPr marL="742950" indent="-285750" eaLnBrk="0" hangingPunct="0">
              <a:spcBef>
                <a:spcPts val="375"/>
              </a:spcBef>
              <a:buClr>
                <a:schemeClr val="accent2"/>
              </a:buClr>
              <a:buSzPct val="85000"/>
              <a:buFont typeface="Wingdings 2" pitchFamily="18" charset="2"/>
              <a:buChar char=""/>
              <a:defRPr sz="2400">
                <a:solidFill>
                  <a:schemeClr val="tx1"/>
                </a:solidFill>
                <a:latin typeface="Corbel" pitchFamily="34" charset="0"/>
              </a:defRPr>
            </a:lvl2pPr>
            <a:lvl3pPr marL="1143000" indent="-228600" eaLnBrk="0" hangingPunct="0">
              <a:spcBef>
                <a:spcPts val="375"/>
              </a:spcBef>
              <a:buClr>
                <a:srgbClr val="B2C1DB"/>
              </a:buClr>
              <a:buSzPct val="85000"/>
              <a:buFont typeface="Wingdings 2" pitchFamily="18" charset="2"/>
              <a:buChar char=""/>
              <a:defRPr sz="2000">
                <a:solidFill>
                  <a:schemeClr val="tx1"/>
                </a:solidFill>
                <a:latin typeface="Corbel" pitchFamily="34" charset="0"/>
              </a:defRPr>
            </a:lvl3pPr>
            <a:lvl4pPr marL="1600200" indent="-228600" eaLnBrk="0" hangingPunct="0">
              <a:spcBef>
                <a:spcPts val="375"/>
              </a:spcBef>
              <a:buClr>
                <a:srgbClr val="9BBB59"/>
              </a:buClr>
              <a:buSzPct val="80000"/>
              <a:buFont typeface="Wingdings 2" pitchFamily="18" charset="2"/>
              <a:buChar char=""/>
              <a:defRPr sz="2000">
                <a:solidFill>
                  <a:schemeClr val="tx1"/>
                </a:solidFill>
                <a:latin typeface="Corbel" pitchFamily="34" charset="0"/>
              </a:defRPr>
            </a:lvl4pPr>
            <a:lvl5pPr marL="2057400" indent="-228600" eaLnBrk="0" hangingPunct="0">
              <a:spcBef>
                <a:spcPts val="375"/>
              </a:spcBef>
              <a:buClr>
                <a:srgbClr val="9BBB59"/>
              </a:buClr>
              <a:buChar char="o"/>
              <a:defRPr sz="2000">
                <a:solidFill>
                  <a:schemeClr val="tx1"/>
                </a:solidFill>
                <a:latin typeface="Corbel" pitchFamily="34" charset="0"/>
              </a:defRPr>
            </a:lvl5pPr>
            <a:lvl6pPr marL="2514600" indent="-228600" eaLnBrk="0" fontAlgn="base" hangingPunct="0">
              <a:spcBef>
                <a:spcPts val="375"/>
              </a:spcBef>
              <a:spcAft>
                <a:spcPct val="0"/>
              </a:spcAft>
              <a:buClr>
                <a:srgbClr val="9BBB59"/>
              </a:buClr>
              <a:buChar char="o"/>
              <a:defRPr sz="2000">
                <a:solidFill>
                  <a:schemeClr val="tx1"/>
                </a:solidFill>
                <a:latin typeface="Corbel" pitchFamily="34" charset="0"/>
              </a:defRPr>
            </a:lvl6pPr>
            <a:lvl7pPr marL="2971800" indent="-228600" eaLnBrk="0" fontAlgn="base" hangingPunct="0">
              <a:spcBef>
                <a:spcPts val="375"/>
              </a:spcBef>
              <a:spcAft>
                <a:spcPct val="0"/>
              </a:spcAft>
              <a:buClr>
                <a:srgbClr val="9BBB59"/>
              </a:buClr>
              <a:buChar char="o"/>
              <a:defRPr sz="2000">
                <a:solidFill>
                  <a:schemeClr val="tx1"/>
                </a:solidFill>
                <a:latin typeface="Corbel" pitchFamily="34" charset="0"/>
              </a:defRPr>
            </a:lvl7pPr>
            <a:lvl8pPr marL="3429000" indent="-228600" eaLnBrk="0" fontAlgn="base" hangingPunct="0">
              <a:spcBef>
                <a:spcPts val="375"/>
              </a:spcBef>
              <a:spcAft>
                <a:spcPct val="0"/>
              </a:spcAft>
              <a:buClr>
                <a:srgbClr val="9BBB59"/>
              </a:buClr>
              <a:buChar char="o"/>
              <a:defRPr sz="2000">
                <a:solidFill>
                  <a:schemeClr val="tx1"/>
                </a:solidFill>
                <a:latin typeface="Corbel" pitchFamily="34" charset="0"/>
              </a:defRPr>
            </a:lvl8pPr>
            <a:lvl9pPr marL="3886200" indent="-228600" eaLnBrk="0" fontAlgn="base" hangingPunct="0">
              <a:spcBef>
                <a:spcPts val="375"/>
              </a:spcBef>
              <a:spcAft>
                <a:spcPct val="0"/>
              </a:spcAft>
              <a:buClr>
                <a:srgbClr val="9BBB59"/>
              </a:buClr>
              <a:buChar char="o"/>
              <a:defRPr sz="2000">
                <a:solidFill>
                  <a:schemeClr val="tx1"/>
                </a:solidFill>
                <a:latin typeface="Corbel" pitchFamily="34" charset="0"/>
              </a:defRPr>
            </a:lvl9pPr>
          </a:lstStyle>
          <a:p>
            <a:pPr algn="ctr" eaLnBrk="1" hangingPunct="1">
              <a:spcBef>
                <a:spcPct val="0"/>
              </a:spcBef>
              <a:buClrTx/>
              <a:buSzTx/>
              <a:buFontTx/>
              <a:buNone/>
              <a:defRPr/>
            </a:pPr>
            <a:r>
              <a:rPr lang="en-US" altLang="en-US" sz="2800" b="1" dirty="0">
                <a:solidFill>
                  <a:srgbClr val="003366"/>
                </a:solidFill>
                <a:effectLst>
                  <a:outerShdw blurRad="38100" dist="38100" dir="2700000" algn="tl">
                    <a:srgbClr val="000000">
                      <a:alpha val="43137"/>
                    </a:srgbClr>
                  </a:outerShdw>
                </a:effectLst>
                <a:latin typeface="Arial Unicode MS" pitchFamily="34" charset="-128"/>
              </a:rPr>
              <a:t>131-Iodine</a:t>
            </a:r>
          </a:p>
        </p:txBody>
      </p:sp>
      <p:sp>
        <p:nvSpPr>
          <p:cNvPr id="15" name="Title 14">
            <a:extLst>
              <a:ext uri="{FF2B5EF4-FFF2-40B4-BE49-F238E27FC236}">
                <a16:creationId xmlns:a16="http://schemas.microsoft.com/office/drawing/2014/main" id="{0F4E7ECF-6801-42DB-9764-7DE5AD119FBD}"/>
              </a:ext>
            </a:extLst>
          </p:cNvPr>
          <p:cNvSpPr>
            <a:spLocks noGrp="1"/>
          </p:cNvSpPr>
          <p:nvPr>
            <p:ph type="title"/>
          </p:nvPr>
        </p:nvSpPr>
        <p:spPr>
          <a:xfrm>
            <a:off x="1258784" y="289679"/>
            <a:ext cx="10034649" cy="1143000"/>
          </a:xfrm>
        </p:spPr>
        <p:txBody>
          <a:bodyPr>
            <a:normAutofit fontScale="90000"/>
          </a:bodyPr>
          <a:lstStyle/>
          <a:p>
            <a:pPr algn="ctr">
              <a:defRPr/>
            </a:pPr>
            <a:br>
              <a:rPr lang="en-US" sz="3600" dirty="0">
                <a:latin typeface="Arial Unicode MS" pitchFamily="34" charset="-128"/>
              </a:rPr>
            </a:br>
            <a:r>
              <a:rPr lang="en-US" b="1" dirty="0">
                <a:solidFill>
                  <a:srgbClr val="C00000"/>
                </a:solidFill>
                <a:effectLst>
                  <a:outerShdw blurRad="38100" dist="38100" dir="2700000" algn="tl">
                    <a:srgbClr val="000000">
                      <a:alpha val="43137"/>
                    </a:srgbClr>
                  </a:outerShdw>
                </a:effectLst>
              </a:rPr>
              <a:t>Graves Disease Treatment Options in Children</a:t>
            </a:r>
            <a:endParaRPr lang="en-US" dirty="0">
              <a:solidFill>
                <a:srgbClr val="C00000"/>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76B7531C-0421-E341-AF93-030BEDD22DEC}"/>
              </a:ext>
            </a:extLst>
          </p:cNvPr>
          <p:cNvSpPr txBox="1"/>
          <p:nvPr/>
        </p:nvSpPr>
        <p:spPr>
          <a:xfrm>
            <a:off x="358650" y="3429000"/>
            <a:ext cx="5305880" cy="3139321"/>
          </a:xfrm>
          <a:prstGeom prst="rect">
            <a:avLst/>
          </a:prstGeom>
          <a:noFill/>
        </p:spPr>
        <p:txBody>
          <a:bodyPr wrap="square" rtlCol="0">
            <a:spAutoFit/>
          </a:bodyPr>
          <a:lstStyle/>
          <a:p>
            <a:pPr marL="285750" indent="-285750">
              <a:buFont typeface="Arial" panose="020B0604020202020204" pitchFamily="34" charset="0"/>
              <a:buChar char="•"/>
            </a:pPr>
            <a:r>
              <a:rPr lang="en-US" sz="2200" dirty="0"/>
              <a:t>Propylthiouracil (PTU) contraindicated in children due to hepatotoxicity</a:t>
            </a:r>
          </a:p>
          <a:p>
            <a:pPr marL="285750" indent="-285750">
              <a:buFont typeface="Arial" panose="020B0604020202020204" pitchFamily="34" charset="0"/>
              <a:buChar char="•"/>
            </a:pPr>
            <a:r>
              <a:rPr lang="en-US" sz="2200" dirty="0"/>
              <a:t>Methimazole (MMI) SE include rash (common), bone marrow suppression and liver toxicity (rare, severe)</a:t>
            </a:r>
          </a:p>
          <a:p>
            <a:pPr marL="285750" indent="-285750">
              <a:buFont typeface="Arial" panose="020B0604020202020204" pitchFamily="34" charset="0"/>
              <a:buChar char="•"/>
            </a:pPr>
            <a:r>
              <a:rPr lang="en-US" sz="2200" dirty="0"/>
              <a:t>After MMI for 12-24 months, remission rate is 20-30% </a:t>
            </a:r>
          </a:p>
          <a:p>
            <a:pPr marL="285750" indent="-285750">
              <a:buFont typeface="Arial" panose="020B0604020202020204" pitchFamily="34" charset="0"/>
              <a:buChar char="•"/>
            </a:pPr>
            <a:r>
              <a:rPr lang="en-US" sz="2200" dirty="0"/>
              <a:t>Low chance of remission if: large thyroid, young age, more severe lab abnormalities</a:t>
            </a:r>
          </a:p>
        </p:txBody>
      </p:sp>
      <p:sp>
        <p:nvSpPr>
          <p:cNvPr id="3" name="TextBox 2">
            <a:extLst>
              <a:ext uri="{FF2B5EF4-FFF2-40B4-BE49-F238E27FC236}">
                <a16:creationId xmlns:a16="http://schemas.microsoft.com/office/drawing/2014/main" id="{242201E8-1CE4-7E4B-8243-5BC1FD06370B}"/>
              </a:ext>
            </a:extLst>
          </p:cNvPr>
          <p:cNvSpPr txBox="1"/>
          <p:nvPr/>
        </p:nvSpPr>
        <p:spPr>
          <a:xfrm>
            <a:off x="7292769" y="2709553"/>
            <a:ext cx="4132613" cy="461665"/>
          </a:xfrm>
          <a:prstGeom prst="rect">
            <a:avLst/>
          </a:prstGeom>
          <a:noFill/>
        </p:spPr>
        <p:txBody>
          <a:bodyPr wrap="square" rtlCol="0">
            <a:spAutoFit/>
          </a:bodyPr>
          <a:lstStyle/>
          <a:p>
            <a:r>
              <a:rPr lang="en-US" sz="2400" b="1" dirty="0"/>
              <a:t>Definitive Treatment Options</a:t>
            </a:r>
          </a:p>
        </p:txBody>
      </p:sp>
    </p:spTree>
    <p:extLst>
      <p:ext uri="{BB962C8B-B14F-4D97-AF65-F5344CB8AC3E}">
        <p14:creationId xmlns:p14="http://schemas.microsoft.com/office/powerpoint/2010/main" val="397809386"/>
      </p:ext>
    </p:extLst>
  </p:cSld>
  <p:clrMapOvr>
    <a:masterClrMapping/>
  </p:clrMapOvr>
  <p:transition advTm="328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animBg="1"/>
      <p:bldP spid="23556"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40489-9E5D-1C4F-B8BF-44B842E1CAD2}"/>
              </a:ext>
            </a:extLst>
          </p:cNvPr>
          <p:cNvSpPr>
            <a:spLocks noGrp="1"/>
          </p:cNvSpPr>
          <p:nvPr>
            <p:ph type="title"/>
          </p:nvPr>
        </p:nvSpPr>
        <p:spPr>
          <a:xfrm>
            <a:off x="83126" y="-47500"/>
            <a:ext cx="5783283" cy="735400"/>
          </a:xfrm>
        </p:spPr>
        <p:txBody>
          <a:bodyPr>
            <a:normAutofit/>
          </a:bodyPr>
          <a:lstStyle/>
          <a:p>
            <a:r>
              <a:rPr lang="en-US" dirty="0">
                <a:solidFill>
                  <a:srgbClr val="C00000"/>
                </a:solidFill>
              </a:rPr>
              <a:t>Thyroid Exam</a:t>
            </a:r>
          </a:p>
        </p:txBody>
      </p:sp>
      <p:pic>
        <p:nvPicPr>
          <p:cNvPr id="6" name="New picture">
            <a:extLst>
              <a:ext uri="{FF2B5EF4-FFF2-40B4-BE49-F238E27FC236}">
                <a16:creationId xmlns:a16="http://schemas.microsoft.com/office/drawing/2014/main" id="{0DA287E7-067A-9A46-AEB3-BA7421CFE5FE}"/>
              </a:ext>
            </a:extLst>
          </p:cNvPr>
          <p:cNvPicPr>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b="35806"/>
          <a:stretch/>
        </p:blipFill>
        <p:spPr bwMode="auto">
          <a:xfrm>
            <a:off x="232559" y="687899"/>
            <a:ext cx="7891018" cy="617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7" name="TextBox 6">
            <a:extLst>
              <a:ext uri="{FF2B5EF4-FFF2-40B4-BE49-F238E27FC236}">
                <a16:creationId xmlns:a16="http://schemas.microsoft.com/office/drawing/2014/main" id="{6CA08D11-5091-FF44-98DC-BF9AC3FF7674}"/>
              </a:ext>
            </a:extLst>
          </p:cNvPr>
          <p:cNvSpPr txBox="1"/>
          <p:nvPr/>
        </p:nvSpPr>
        <p:spPr>
          <a:xfrm>
            <a:off x="9491354" y="5846935"/>
            <a:ext cx="2700646" cy="646331"/>
          </a:xfrm>
          <a:prstGeom prst="rect">
            <a:avLst/>
          </a:prstGeom>
          <a:noFill/>
        </p:spPr>
        <p:txBody>
          <a:bodyPr wrap="square" rtlCol="0">
            <a:spAutoFit/>
          </a:bodyPr>
          <a:lstStyle/>
          <a:p>
            <a:r>
              <a:rPr lang="en-US" dirty="0"/>
              <a:t>Hanley et al, JAMA Pediatrics, 2017</a:t>
            </a:r>
          </a:p>
        </p:txBody>
      </p:sp>
      <p:pic>
        <p:nvPicPr>
          <p:cNvPr id="8" name="New picture">
            <a:extLst>
              <a:ext uri="{FF2B5EF4-FFF2-40B4-BE49-F238E27FC236}">
                <a16:creationId xmlns:a16="http://schemas.microsoft.com/office/drawing/2014/main" id="{A77718B5-48E4-7D4B-981B-F74817BA0313}"/>
              </a:ext>
            </a:extLst>
          </p:cNvPr>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t="64782" r="53841" b="-337"/>
          <a:stretch/>
        </p:blipFill>
        <p:spPr bwMode="auto">
          <a:xfrm>
            <a:off x="8163945" y="687899"/>
            <a:ext cx="4028055" cy="377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4192881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FB2C8-3179-8E49-939C-9D13758AEA11}"/>
              </a:ext>
            </a:extLst>
          </p:cNvPr>
          <p:cNvSpPr>
            <a:spLocks noGrp="1"/>
          </p:cNvSpPr>
          <p:nvPr>
            <p:ph type="title"/>
          </p:nvPr>
        </p:nvSpPr>
        <p:spPr>
          <a:xfrm>
            <a:off x="244433" y="-181139"/>
            <a:ext cx="11844647" cy="1325563"/>
          </a:xfrm>
        </p:spPr>
        <p:txBody>
          <a:bodyPr/>
          <a:lstStyle/>
          <a:p>
            <a:r>
              <a:rPr lang="en-US" dirty="0"/>
              <a:t>Growth chart after methimazole started at age 6.5</a:t>
            </a:r>
          </a:p>
        </p:txBody>
      </p:sp>
      <p:pic>
        <p:nvPicPr>
          <p:cNvPr id="3" name="Picture 2" descr="A close up of a map&#10;&#10;Description automatically generated">
            <a:extLst>
              <a:ext uri="{FF2B5EF4-FFF2-40B4-BE49-F238E27FC236}">
                <a16:creationId xmlns:a16="http://schemas.microsoft.com/office/drawing/2014/main" id="{873E2122-0DCA-0C43-AE05-60329DFEA11C}"/>
              </a:ext>
            </a:extLst>
          </p:cNvPr>
          <p:cNvPicPr/>
          <p:nvPr/>
        </p:nvPicPr>
        <p:blipFill>
          <a:blip r:embed="rId2"/>
          <a:stretch>
            <a:fillRect/>
          </a:stretch>
        </p:blipFill>
        <p:spPr>
          <a:xfrm>
            <a:off x="2779817" y="844447"/>
            <a:ext cx="5943600" cy="5857875"/>
          </a:xfrm>
          <a:prstGeom prst="rect">
            <a:avLst/>
          </a:prstGeom>
        </p:spPr>
      </p:pic>
    </p:spTree>
    <p:extLst>
      <p:ext uri="{BB962C8B-B14F-4D97-AF65-F5344CB8AC3E}">
        <p14:creationId xmlns:p14="http://schemas.microsoft.com/office/powerpoint/2010/main" val="1865890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CB1DB83-69A0-D543-A60B-97A0C6D72FB4}"/>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CASE 3</a:t>
            </a:r>
          </a:p>
        </p:txBody>
      </p:sp>
    </p:spTree>
    <p:extLst>
      <p:ext uri="{BB962C8B-B14F-4D97-AF65-F5344CB8AC3E}">
        <p14:creationId xmlns:p14="http://schemas.microsoft.com/office/powerpoint/2010/main" val="3298284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 Syndrome and TFTs</a:t>
            </a:r>
            <a:br>
              <a:rPr lang="en-US" dirty="0"/>
            </a:br>
            <a:endParaRPr lang="en-US" dirty="0"/>
          </a:p>
        </p:txBody>
      </p:sp>
      <p:sp>
        <p:nvSpPr>
          <p:cNvPr id="3" name="Content Placeholder 2"/>
          <p:cNvSpPr>
            <a:spLocks noGrp="1"/>
          </p:cNvSpPr>
          <p:nvPr>
            <p:ph idx="1"/>
          </p:nvPr>
        </p:nvSpPr>
        <p:spPr>
          <a:xfrm>
            <a:off x="2209800" y="1447800"/>
            <a:ext cx="7772400" cy="4572000"/>
          </a:xfrm>
        </p:spPr>
        <p:txBody>
          <a:bodyPr>
            <a:normAutofit lnSpcReduction="10000"/>
          </a:bodyPr>
          <a:lstStyle/>
          <a:p>
            <a:pPr marL="285750" indent="-285750">
              <a:buFont typeface="Arial" charset="0"/>
              <a:buChar char="•"/>
            </a:pPr>
            <a:r>
              <a:rPr lang="en-US" sz="2400" dirty="0"/>
              <a:t>Male diagnosed prenatally with Trisomy 21</a:t>
            </a:r>
          </a:p>
          <a:p>
            <a:pPr marL="285750" indent="-285750">
              <a:spcBef>
                <a:spcPts val="600"/>
              </a:spcBef>
              <a:spcAft>
                <a:spcPts val="200"/>
              </a:spcAft>
              <a:buFont typeface="Arial" charset="0"/>
              <a:buChar char="•"/>
            </a:pPr>
            <a:r>
              <a:rPr lang="en-US" sz="2400" dirty="0"/>
              <a:t>Born at 39 weeks</a:t>
            </a:r>
          </a:p>
          <a:p>
            <a:pPr marL="285750" indent="-285750">
              <a:spcBef>
                <a:spcPts val="600"/>
              </a:spcBef>
              <a:spcAft>
                <a:spcPts val="200"/>
              </a:spcAft>
              <a:buFont typeface="Arial" charset="0"/>
              <a:buChar char="•"/>
            </a:pPr>
            <a:r>
              <a:rPr lang="en-US" sz="2400" dirty="0"/>
              <a:t>10 days in NICU for pulmonary HTN and feeding difficulties</a:t>
            </a:r>
          </a:p>
          <a:p>
            <a:pPr marL="742950" lvl="1" indent="-285750">
              <a:spcBef>
                <a:spcPts val="600"/>
              </a:spcBef>
              <a:spcAft>
                <a:spcPts val="200"/>
              </a:spcAft>
              <a:buFont typeface="Arial" charset="0"/>
              <a:buChar char="•"/>
            </a:pPr>
            <a:r>
              <a:rPr lang="en-US" dirty="0">
                <a:solidFill>
                  <a:schemeClr val="tx2"/>
                </a:solidFill>
              </a:rPr>
              <a:t>2 small VSDs, following with cardiology</a:t>
            </a:r>
          </a:p>
          <a:p>
            <a:pPr marL="742950" lvl="1" indent="-285750">
              <a:spcBef>
                <a:spcPts val="600"/>
              </a:spcBef>
              <a:spcAft>
                <a:spcPts val="200"/>
              </a:spcAft>
              <a:buFont typeface="Arial" charset="0"/>
              <a:buChar char="•"/>
            </a:pPr>
            <a:r>
              <a:rPr lang="en-US" dirty="0">
                <a:solidFill>
                  <a:schemeClr val="tx2"/>
                </a:solidFill>
              </a:rPr>
              <a:t>No past surgeries</a:t>
            </a:r>
          </a:p>
          <a:p>
            <a:pPr marL="285750" indent="-285750">
              <a:spcBef>
                <a:spcPts val="600"/>
              </a:spcBef>
              <a:spcAft>
                <a:spcPts val="200"/>
              </a:spcAft>
              <a:buFont typeface="Arial" charset="0"/>
              <a:buChar char="•"/>
            </a:pPr>
            <a:r>
              <a:rPr lang="en-US" sz="2400" dirty="0"/>
              <a:t>Referred to Endocrine at age 3 months for TFT abnormalities</a:t>
            </a:r>
          </a:p>
          <a:p>
            <a:pPr marL="285750" indent="-285750">
              <a:spcBef>
                <a:spcPts val="600"/>
              </a:spcBef>
              <a:spcAft>
                <a:spcPts val="200"/>
              </a:spcAft>
              <a:buFont typeface="Arial" charset="0"/>
              <a:buChar char="•"/>
            </a:pPr>
            <a:r>
              <a:rPr lang="en-US" sz="2400" dirty="0"/>
              <a:t>Growth at 25%ile on DS growth chart (height + weight)</a:t>
            </a:r>
          </a:p>
          <a:p>
            <a:pPr marL="285750" indent="-285750">
              <a:spcBef>
                <a:spcPts val="600"/>
              </a:spcBef>
              <a:spcAft>
                <a:spcPts val="200"/>
              </a:spcAft>
              <a:buFont typeface="Arial" charset="0"/>
              <a:buChar char="•"/>
            </a:pPr>
            <a:r>
              <a:rPr lang="en-US" sz="2400" dirty="0"/>
              <a:t>ROS: Constipation, reflux (on Zantac)</a:t>
            </a:r>
          </a:p>
          <a:p>
            <a:pPr marL="285750" indent="-285750">
              <a:spcBef>
                <a:spcPts val="600"/>
              </a:spcBef>
              <a:spcAft>
                <a:spcPts val="200"/>
              </a:spcAft>
              <a:buFont typeface="Arial" charset="0"/>
              <a:buChar char="•"/>
            </a:pPr>
            <a:r>
              <a:rPr lang="en-US" sz="2400" dirty="0"/>
              <a:t>Exam: Trisomy 21 facies, </a:t>
            </a:r>
            <a:r>
              <a:rPr lang="en-US" sz="2400" dirty="0" err="1"/>
              <a:t>Hypotonia</a:t>
            </a:r>
            <a:endParaRPr lang="en-US" sz="2400" dirty="0"/>
          </a:p>
          <a:p>
            <a:pPr marL="285750" indent="-285750">
              <a:spcBef>
                <a:spcPts val="600"/>
              </a:spcBef>
              <a:spcAft>
                <a:spcPts val="200"/>
              </a:spcAft>
              <a:buFont typeface="Arial" charset="0"/>
              <a:buChar char="•"/>
            </a:pPr>
            <a:r>
              <a:rPr lang="en-US" sz="2400" dirty="0"/>
              <a:t>Receives OT/PT</a:t>
            </a:r>
          </a:p>
          <a:p>
            <a:pPr marL="285750" indent="-285750">
              <a:spcBef>
                <a:spcPts val="600"/>
              </a:spcBef>
              <a:spcAft>
                <a:spcPts val="200"/>
              </a:spcAft>
              <a:buFont typeface="Arial" charset="0"/>
              <a:buChar char="•"/>
            </a:pPr>
            <a:endParaRPr lang="en-US" sz="2000" dirty="0"/>
          </a:p>
        </p:txBody>
      </p:sp>
      <p:sp>
        <p:nvSpPr>
          <p:cNvPr id="5" name="Slide Number Placeholder 4"/>
          <p:cNvSpPr>
            <a:spLocks noGrp="1"/>
          </p:cNvSpPr>
          <p:nvPr>
            <p:ph type="sldNum" sz="quarter" idx="4"/>
          </p:nvPr>
        </p:nvSpPr>
        <p:spPr>
          <a:xfrm>
            <a:off x="8375396" y="6566543"/>
            <a:ext cx="768604" cy="291457"/>
          </a:xfrm>
          <a:prstGeom prst="rect">
            <a:avLst/>
          </a:prstGeom>
        </p:spPr>
        <p:txBody>
          <a:bodyPr vert="horz" lIns="0" tIns="45720" rIns="228600" bIns="45720" rtlCol="0" anchor="ctr"/>
          <a:lstStyle>
            <a:defPPr>
              <a:defRPr lang="en-US"/>
            </a:defPPr>
            <a:lvl1pPr marL="0" algn="r" defTabSz="914400" rtl="0" eaLnBrk="1" latinLnBrk="0" hangingPunct="1">
              <a:tabLst>
                <a:tab pos="741363" algn="r"/>
              </a:tabLst>
              <a:defRPr sz="1200" b="1" kern="1200">
                <a:solidFill>
                  <a:schemeClr val="bg1"/>
                </a:solidFill>
                <a:latin typeface="Helvetica" pitchFamily="34" charset="0"/>
                <a:ea typeface="+mn-ea"/>
                <a:cs typeface="Helvetic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49350">
              <a:tabLst/>
            </a:pPr>
            <a:fld id="{0499C290-51E0-41BB-9934-58A3D372F678}" type="slidenum">
              <a:rPr lang="en-US" smtClean="0"/>
              <a:pPr defTabSz="1149350">
                <a:tabLst/>
              </a:pPr>
              <a:t>42</a:t>
            </a:fld>
            <a:endParaRPr lang="en-US" dirty="0"/>
          </a:p>
        </p:txBody>
      </p:sp>
    </p:spTree>
    <p:extLst>
      <p:ext uri="{BB962C8B-B14F-4D97-AF65-F5344CB8AC3E}">
        <p14:creationId xmlns:p14="http://schemas.microsoft.com/office/powerpoint/2010/main" val="32567611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 Syndrome and TFTs</a:t>
            </a:r>
          </a:p>
        </p:txBody>
      </p:sp>
      <p:sp>
        <p:nvSpPr>
          <p:cNvPr id="3" name="Content Placeholder 2"/>
          <p:cNvSpPr>
            <a:spLocks noGrp="1"/>
          </p:cNvSpPr>
          <p:nvPr>
            <p:ph idx="1"/>
          </p:nvPr>
        </p:nvSpPr>
        <p:spPr>
          <a:xfrm>
            <a:off x="2006600" y="1569720"/>
            <a:ext cx="7772400" cy="4038600"/>
          </a:xfrm>
        </p:spPr>
        <p:txBody>
          <a:bodyPr/>
          <a:lstStyle/>
          <a:p>
            <a:pPr marL="285750" indent="-285750">
              <a:buFont typeface="Arial" charset="0"/>
              <a:buChar char="•"/>
            </a:pPr>
            <a:r>
              <a:rPr lang="en-US" sz="2400" dirty="0"/>
              <a:t>Review of thyroid function tests:</a:t>
            </a:r>
          </a:p>
          <a:p>
            <a:pPr marL="742950" lvl="1" indent="-285750">
              <a:buFont typeface="Arial" charset="0"/>
              <a:buChar char="•"/>
            </a:pPr>
            <a:r>
              <a:rPr lang="en-US" dirty="0"/>
              <a:t>Normal newborn screen; persistent mild TSH elevation</a:t>
            </a:r>
          </a:p>
          <a:p>
            <a:pPr marL="285750" indent="-285750">
              <a:spcBef>
                <a:spcPts val="600"/>
              </a:spcBef>
              <a:spcAft>
                <a:spcPts val="200"/>
              </a:spcAft>
              <a:buFont typeface="Arial" charset="0"/>
              <a:buChar char="•"/>
            </a:pPr>
            <a:endParaRPr lang="en-US" sz="2000" dirty="0"/>
          </a:p>
        </p:txBody>
      </p:sp>
      <p:sp>
        <p:nvSpPr>
          <p:cNvPr id="5" name="Slide Number Placeholder 4"/>
          <p:cNvSpPr>
            <a:spLocks noGrp="1"/>
          </p:cNvSpPr>
          <p:nvPr>
            <p:ph type="sldNum" sz="quarter" idx="4"/>
          </p:nvPr>
        </p:nvSpPr>
        <p:spPr>
          <a:xfrm>
            <a:off x="8375396" y="6566543"/>
            <a:ext cx="768604" cy="291457"/>
          </a:xfrm>
          <a:prstGeom prst="rect">
            <a:avLst/>
          </a:prstGeom>
        </p:spPr>
        <p:txBody>
          <a:bodyPr vert="horz" lIns="0" tIns="45720" rIns="228600" bIns="45720" rtlCol="0" anchor="ctr"/>
          <a:lstStyle>
            <a:defPPr>
              <a:defRPr lang="en-US"/>
            </a:defPPr>
            <a:lvl1pPr marL="0" algn="r" defTabSz="914400" rtl="0" eaLnBrk="1" latinLnBrk="0" hangingPunct="1">
              <a:tabLst>
                <a:tab pos="741363" algn="r"/>
              </a:tabLst>
              <a:defRPr sz="1200" b="1" kern="1200">
                <a:solidFill>
                  <a:schemeClr val="bg1"/>
                </a:solidFill>
                <a:latin typeface="Helvetica" pitchFamily="34" charset="0"/>
                <a:ea typeface="+mn-ea"/>
                <a:cs typeface="Helvetic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49350">
              <a:tabLst/>
            </a:pPr>
            <a:fld id="{0499C290-51E0-41BB-9934-58A3D372F678}" type="slidenum">
              <a:rPr lang="en-US" smtClean="0"/>
              <a:pPr defTabSz="1149350">
                <a:tabLst/>
              </a:pPr>
              <a:t>43</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898526264"/>
              </p:ext>
            </p:extLst>
          </p:nvPr>
        </p:nvGraphicFramePr>
        <p:xfrm>
          <a:off x="1852551" y="2682240"/>
          <a:ext cx="7926445" cy="3291840"/>
        </p:xfrm>
        <a:graphic>
          <a:graphicData uri="http://schemas.openxmlformats.org/drawingml/2006/table">
            <a:tbl>
              <a:tblPr firstRow="1" bandRow="1">
                <a:tableStyleId>{5C22544A-7EE6-4342-B048-85BDC9FD1C3A}</a:tableStyleId>
              </a:tblPr>
              <a:tblGrid>
                <a:gridCol w="1585289">
                  <a:extLst>
                    <a:ext uri="{9D8B030D-6E8A-4147-A177-3AD203B41FA5}">
                      <a16:colId xmlns:a16="http://schemas.microsoft.com/office/drawing/2014/main" val="20000"/>
                    </a:ext>
                  </a:extLst>
                </a:gridCol>
                <a:gridCol w="1585289">
                  <a:extLst>
                    <a:ext uri="{9D8B030D-6E8A-4147-A177-3AD203B41FA5}">
                      <a16:colId xmlns:a16="http://schemas.microsoft.com/office/drawing/2014/main" val="20001"/>
                    </a:ext>
                  </a:extLst>
                </a:gridCol>
                <a:gridCol w="1585289">
                  <a:extLst>
                    <a:ext uri="{9D8B030D-6E8A-4147-A177-3AD203B41FA5}">
                      <a16:colId xmlns:a16="http://schemas.microsoft.com/office/drawing/2014/main" val="20002"/>
                    </a:ext>
                  </a:extLst>
                </a:gridCol>
                <a:gridCol w="1585289">
                  <a:extLst>
                    <a:ext uri="{9D8B030D-6E8A-4147-A177-3AD203B41FA5}">
                      <a16:colId xmlns:a16="http://schemas.microsoft.com/office/drawing/2014/main" val="20003"/>
                    </a:ext>
                  </a:extLst>
                </a:gridCol>
                <a:gridCol w="1585289">
                  <a:extLst>
                    <a:ext uri="{9D8B030D-6E8A-4147-A177-3AD203B41FA5}">
                      <a16:colId xmlns:a16="http://schemas.microsoft.com/office/drawing/2014/main" val="20004"/>
                    </a:ext>
                  </a:extLst>
                </a:gridCol>
              </a:tblGrid>
              <a:tr h="502920">
                <a:tc>
                  <a:txBody>
                    <a:bodyPr/>
                    <a:lstStyle/>
                    <a:p>
                      <a:endParaRPr lang="en-US" sz="2200" dirty="0"/>
                    </a:p>
                  </a:txBody>
                  <a:tcPr/>
                </a:tc>
                <a:tc>
                  <a:txBody>
                    <a:bodyPr/>
                    <a:lstStyle/>
                    <a:p>
                      <a:r>
                        <a:rPr lang="en-US" sz="2200" dirty="0"/>
                        <a:t>10/10/16</a:t>
                      </a:r>
                    </a:p>
                  </a:txBody>
                  <a:tcPr/>
                </a:tc>
                <a:tc>
                  <a:txBody>
                    <a:bodyPr/>
                    <a:lstStyle/>
                    <a:p>
                      <a:r>
                        <a:rPr lang="en-US" sz="2200" dirty="0"/>
                        <a:t>10/25/16</a:t>
                      </a:r>
                    </a:p>
                  </a:txBody>
                  <a:tcPr/>
                </a:tc>
                <a:tc>
                  <a:txBody>
                    <a:bodyPr/>
                    <a:lstStyle/>
                    <a:p>
                      <a:r>
                        <a:rPr lang="en-US" sz="2200" dirty="0"/>
                        <a:t>11/29/2016</a:t>
                      </a:r>
                    </a:p>
                  </a:txBody>
                  <a:tcPr/>
                </a:tc>
                <a:tc>
                  <a:txBody>
                    <a:bodyPr/>
                    <a:lstStyle/>
                    <a:p>
                      <a:r>
                        <a:rPr lang="en-US" sz="2200" dirty="0"/>
                        <a:t>4/3/2017</a:t>
                      </a:r>
                    </a:p>
                  </a:txBody>
                  <a:tcPr/>
                </a:tc>
                <a:extLst>
                  <a:ext uri="{0D108BD9-81ED-4DB2-BD59-A6C34878D82A}">
                    <a16:rowId xmlns:a16="http://schemas.microsoft.com/office/drawing/2014/main" val="10000"/>
                  </a:ext>
                </a:extLst>
              </a:tr>
              <a:tr h="502920">
                <a:tc>
                  <a:txBody>
                    <a:bodyPr/>
                    <a:lstStyle/>
                    <a:p>
                      <a:r>
                        <a:rPr lang="en-US" sz="2200" dirty="0"/>
                        <a:t>Age </a:t>
                      </a:r>
                    </a:p>
                  </a:txBody>
                  <a:tcPr/>
                </a:tc>
                <a:tc>
                  <a:txBody>
                    <a:bodyPr/>
                    <a:lstStyle/>
                    <a:p>
                      <a:r>
                        <a:rPr lang="en-US" sz="2200" b="1" dirty="0"/>
                        <a:t>1</a:t>
                      </a:r>
                      <a:r>
                        <a:rPr lang="en-US" sz="2200" b="1" baseline="0" dirty="0"/>
                        <a:t> </a:t>
                      </a:r>
                      <a:r>
                        <a:rPr lang="en-US" sz="2200" b="1" baseline="0" dirty="0" err="1"/>
                        <a:t>mo</a:t>
                      </a:r>
                      <a:endParaRPr lang="en-US" sz="2200" b="1" dirty="0"/>
                    </a:p>
                  </a:txBody>
                  <a:tcPr/>
                </a:tc>
                <a:tc>
                  <a:txBody>
                    <a:bodyPr/>
                    <a:lstStyle/>
                    <a:p>
                      <a:r>
                        <a:rPr lang="en-US" sz="2200" b="1" dirty="0"/>
                        <a:t>1.5 </a:t>
                      </a:r>
                      <a:r>
                        <a:rPr lang="en-US" sz="2200" b="1" dirty="0" err="1"/>
                        <a:t>mos</a:t>
                      </a:r>
                      <a:endParaRPr lang="en-US" sz="2200" b="1" dirty="0"/>
                    </a:p>
                  </a:txBody>
                  <a:tcPr/>
                </a:tc>
                <a:tc>
                  <a:txBody>
                    <a:bodyPr/>
                    <a:lstStyle/>
                    <a:p>
                      <a:r>
                        <a:rPr lang="en-US" sz="2200" b="1" dirty="0"/>
                        <a:t>2.5 </a:t>
                      </a:r>
                      <a:r>
                        <a:rPr lang="en-US" sz="2200" b="1" dirty="0" err="1"/>
                        <a:t>mos</a:t>
                      </a:r>
                      <a:endParaRPr lang="en-US" sz="2200" b="1" dirty="0"/>
                    </a:p>
                  </a:txBody>
                  <a:tcPr/>
                </a:tc>
                <a:tc>
                  <a:txBody>
                    <a:bodyPr/>
                    <a:lstStyle/>
                    <a:p>
                      <a:r>
                        <a:rPr lang="en-US" sz="2200" b="1" dirty="0"/>
                        <a:t>7 </a:t>
                      </a:r>
                      <a:r>
                        <a:rPr lang="en-US" sz="2200" b="1" dirty="0" err="1"/>
                        <a:t>mos</a:t>
                      </a:r>
                      <a:endParaRPr lang="en-US" sz="2200" b="1" dirty="0"/>
                    </a:p>
                  </a:txBody>
                  <a:tcPr/>
                </a:tc>
                <a:extLst>
                  <a:ext uri="{0D108BD9-81ED-4DB2-BD59-A6C34878D82A}">
                    <a16:rowId xmlns:a16="http://schemas.microsoft.com/office/drawing/2014/main" val="10001"/>
                  </a:ext>
                </a:extLst>
              </a:tr>
              <a:tr h="502920">
                <a:tc>
                  <a:txBody>
                    <a:bodyPr/>
                    <a:lstStyle/>
                    <a:p>
                      <a:r>
                        <a:rPr lang="en-US" sz="2200" dirty="0"/>
                        <a:t>TSH</a:t>
                      </a:r>
                    </a:p>
                    <a:p>
                      <a:r>
                        <a:rPr lang="en-US" sz="2200" dirty="0"/>
                        <a:t>(</a:t>
                      </a:r>
                      <a:r>
                        <a:rPr lang="en-US" sz="2200" dirty="0" err="1"/>
                        <a:t>uIU</a:t>
                      </a:r>
                      <a:r>
                        <a:rPr lang="en-US" sz="2200" dirty="0"/>
                        <a:t>/mL)</a:t>
                      </a:r>
                    </a:p>
                  </a:txBody>
                  <a:tcPr/>
                </a:tc>
                <a:tc>
                  <a:txBody>
                    <a:bodyPr/>
                    <a:lstStyle/>
                    <a:p>
                      <a:r>
                        <a:rPr lang="en-US" sz="2200" b="1" dirty="0">
                          <a:solidFill>
                            <a:srgbClr val="C00000"/>
                          </a:solidFill>
                        </a:rPr>
                        <a:t>12.88</a:t>
                      </a:r>
                    </a:p>
                  </a:txBody>
                  <a:tcPr/>
                </a:tc>
                <a:tc>
                  <a:txBody>
                    <a:bodyPr/>
                    <a:lstStyle/>
                    <a:p>
                      <a:r>
                        <a:rPr lang="en-US" sz="2200" b="1" dirty="0">
                          <a:solidFill>
                            <a:srgbClr val="C00000"/>
                          </a:solidFill>
                        </a:rPr>
                        <a:t>9.52</a:t>
                      </a:r>
                    </a:p>
                  </a:txBody>
                  <a:tcPr/>
                </a:tc>
                <a:tc>
                  <a:txBody>
                    <a:bodyPr/>
                    <a:lstStyle/>
                    <a:p>
                      <a:r>
                        <a:rPr lang="en-US" sz="2200" b="1" dirty="0">
                          <a:solidFill>
                            <a:srgbClr val="C00000"/>
                          </a:solidFill>
                        </a:rPr>
                        <a:t>8.06</a:t>
                      </a:r>
                    </a:p>
                  </a:txBody>
                  <a:tcPr/>
                </a:tc>
                <a:tc>
                  <a:txBody>
                    <a:bodyPr/>
                    <a:lstStyle/>
                    <a:p>
                      <a:r>
                        <a:rPr lang="en-US" sz="2200" dirty="0"/>
                        <a:t>0.75</a:t>
                      </a:r>
                    </a:p>
                  </a:txBody>
                  <a:tcPr/>
                </a:tc>
                <a:extLst>
                  <a:ext uri="{0D108BD9-81ED-4DB2-BD59-A6C34878D82A}">
                    <a16:rowId xmlns:a16="http://schemas.microsoft.com/office/drawing/2014/main" val="10002"/>
                  </a:ext>
                </a:extLst>
              </a:tr>
              <a:tr h="502920">
                <a:tc>
                  <a:txBody>
                    <a:bodyPr/>
                    <a:lstStyle/>
                    <a:p>
                      <a:r>
                        <a:rPr lang="en-US" sz="2200" dirty="0"/>
                        <a:t>Free T4</a:t>
                      </a:r>
                    </a:p>
                    <a:p>
                      <a:r>
                        <a:rPr lang="en-US" sz="2200" dirty="0"/>
                        <a:t>(ng/</a:t>
                      </a:r>
                      <a:r>
                        <a:rPr lang="en-US" sz="2200" dirty="0" err="1"/>
                        <a:t>dL</a:t>
                      </a:r>
                      <a:r>
                        <a:rPr lang="en-US" sz="2200" dirty="0"/>
                        <a:t>)</a:t>
                      </a:r>
                    </a:p>
                  </a:txBody>
                  <a:tcPr/>
                </a:tc>
                <a:tc>
                  <a:txBody>
                    <a:bodyPr/>
                    <a:lstStyle/>
                    <a:p>
                      <a:r>
                        <a:rPr lang="en-US" sz="2200" dirty="0"/>
                        <a:t>1.25</a:t>
                      </a:r>
                    </a:p>
                  </a:txBody>
                  <a:tcPr/>
                </a:tc>
                <a:tc>
                  <a:txBody>
                    <a:bodyPr/>
                    <a:lstStyle/>
                    <a:p>
                      <a:r>
                        <a:rPr lang="en-US" sz="2200" dirty="0"/>
                        <a:t>1.16</a:t>
                      </a:r>
                    </a:p>
                  </a:txBody>
                  <a:tcPr/>
                </a:tc>
                <a:tc>
                  <a:txBody>
                    <a:bodyPr/>
                    <a:lstStyle/>
                    <a:p>
                      <a:r>
                        <a:rPr lang="en-US" sz="2200" dirty="0"/>
                        <a:t>0.92</a:t>
                      </a:r>
                    </a:p>
                  </a:txBody>
                  <a:tcPr/>
                </a:tc>
                <a:tc>
                  <a:txBody>
                    <a:bodyPr/>
                    <a:lstStyle/>
                    <a:p>
                      <a:r>
                        <a:rPr lang="en-US" sz="2200" dirty="0"/>
                        <a:t>1.29</a:t>
                      </a:r>
                    </a:p>
                  </a:txBody>
                  <a:tcPr/>
                </a:tc>
                <a:extLst>
                  <a:ext uri="{0D108BD9-81ED-4DB2-BD59-A6C34878D82A}">
                    <a16:rowId xmlns:a16="http://schemas.microsoft.com/office/drawing/2014/main" val="10003"/>
                  </a:ext>
                </a:extLst>
              </a:tr>
              <a:tr h="502920">
                <a:tc>
                  <a:txBody>
                    <a:bodyPr/>
                    <a:lstStyle/>
                    <a:p>
                      <a:r>
                        <a:rPr lang="en-US" sz="2200" dirty="0"/>
                        <a:t>Other</a:t>
                      </a:r>
                    </a:p>
                  </a:txBody>
                  <a:tcPr/>
                </a:tc>
                <a:tc>
                  <a:txBody>
                    <a:bodyPr/>
                    <a:lstStyle/>
                    <a:p>
                      <a:endParaRPr lang="en-US" sz="2200" dirty="0"/>
                    </a:p>
                  </a:txBody>
                  <a:tcPr/>
                </a:tc>
                <a:tc>
                  <a:txBody>
                    <a:bodyPr/>
                    <a:lstStyle/>
                    <a:p>
                      <a:endParaRPr lang="en-US" sz="2200" dirty="0"/>
                    </a:p>
                  </a:txBody>
                  <a:tcPr/>
                </a:tc>
                <a:tc>
                  <a:txBody>
                    <a:bodyPr/>
                    <a:lstStyle/>
                    <a:p>
                      <a:endParaRPr lang="en-US" sz="2200"/>
                    </a:p>
                  </a:txBody>
                  <a:tcPr/>
                </a:tc>
                <a:tc>
                  <a:txBody>
                    <a:bodyPr/>
                    <a:lstStyle/>
                    <a:p>
                      <a:r>
                        <a:rPr lang="en-US" sz="2200" dirty="0" err="1"/>
                        <a:t>Tg</a:t>
                      </a:r>
                      <a:r>
                        <a:rPr lang="en-US" sz="2200" dirty="0"/>
                        <a:t> Ab </a:t>
                      </a:r>
                      <a:r>
                        <a:rPr lang="en-US" sz="2200" dirty="0" err="1"/>
                        <a:t>neg</a:t>
                      </a:r>
                      <a:endParaRPr lang="en-US" sz="2200" dirty="0"/>
                    </a:p>
                    <a:p>
                      <a:r>
                        <a:rPr lang="en-US" sz="2200" dirty="0"/>
                        <a:t>TPO</a:t>
                      </a:r>
                      <a:r>
                        <a:rPr lang="en-US" sz="2200" baseline="0" dirty="0"/>
                        <a:t> Ab </a:t>
                      </a:r>
                      <a:r>
                        <a:rPr lang="en-US" sz="2200" baseline="0" dirty="0" err="1"/>
                        <a:t>neg</a:t>
                      </a:r>
                      <a:endParaRPr lang="en-US" sz="2200" dirty="0"/>
                    </a:p>
                  </a:txBody>
                  <a:tcPr/>
                </a:tc>
                <a:extLst>
                  <a:ext uri="{0D108BD9-81ED-4DB2-BD59-A6C34878D82A}">
                    <a16:rowId xmlns:a16="http://schemas.microsoft.com/office/drawing/2014/main" val="10004"/>
                  </a:ext>
                </a:extLst>
              </a:tr>
            </a:tbl>
          </a:graphicData>
        </a:graphic>
      </p:graphicFrame>
      <p:sp>
        <p:nvSpPr>
          <p:cNvPr id="6" name="Up Arrow 5">
            <a:extLst>
              <a:ext uri="{FF2B5EF4-FFF2-40B4-BE49-F238E27FC236}">
                <a16:creationId xmlns:a16="http://schemas.microsoft.com/office/drawing/2014/main" id="{0D6F4290-9D62-E149-940E-C9C5323C0B68}"/>
              </a:ext>
            </a:extLst>
          </p:cNvPr>
          <p:cNvSpPr/>
          <p:nvPr/>
        </p:nvSpPr>
        <p:spPr>
          <a:xfrm>
            <a:off x="7034151" y="5733727"/>
            <a:ext cx="228600" cy="38100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TextBox 6">
            <a:extLst>
              <a:ext uri="{FF2B5EF4-FFF2-40B4-BE49-F238E27FC236}">
                <a16:creationId xmlns:a16="http://schemas.microsoft.com/office/drawing/2014/main" id="{4E375D72-8FBE-E84E-8364-2B29B422749C}"/>
              </a:ext>
            </a:extLst>
          </p:cNvPr>
          <p:cNvSpPr txBox="1"/>
          <p:nvPr/>
        </p:nvSpPr>
        <p:spPr>
          <a:xfrm>
            <a:off x="6500751" y="6169709"/>
            <a:ext cx="2275114" cy="646331"/>
          </a:xfrm>
          <a:prstGeom prst="rect">
            <a:avLst/>
          </a:prstGeom>
          <a:noFill/>
        </p:spPr>
        <p:txBody>
          <a:bodyPr wrap="square" rtlCol="0">
            <a:spAutoFit/>
          </a:bodyPr>
          <a:lstStyle/>
          <a:p>
            <a:r>
              <a:rPr lang="en-US" b="1" dirty="0"/>
              <a:t>Started levothyroxine 37.5 mcg daily</a:t>
            </a:r>
          </a:p>
        </p:txBody>
      </p:sp>
    </p:spTree>
    <p:extLst>
      <p:ext uri="{BB962C8B-B14F-4D97-AF65-F5344CB8AC3E}">
        <p14:creationId xmlns:p14="http://schemas.microsoft.com/office/powerpoint/2010/main" val="28819096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 Syndrome and TFTs- Another Case</a:t>
            </a:r>
          </a:p>
        </p:txBody>
      </p:sp>
      <p:sp>
        <p:nvSpPr>
          <p:cNvPr id="3" name="Content Placeholder 2"/>
          <p:cNvSpPr>
            <a:spLocks noGrp="1"/>
          </p:cNvSpPr>
          <p:nvPr>
            <p:ph idx="1"/>
          </p:nvPr>
        </p:nvSpPr>
        <p:spPr>
          <a:xfrm>
            <a:off x="2209800" y="1885208"/>
            <a:ext cx="7772400" cy="4114800"/>
          </a:xfrm>
        </p:spPr>
        <p:txBody>
          <a:bodyPr>
            <a:normAutofit/>
          </a:bodyPr>
          <a:lstStyle/>
          <a:p>
            <a:pPr marL="285750" indent="-285750">
              <a:spcBef>
                <a:spcPts val="600"/>
              </a:spcBef>
              <a:spcAft>
                <a:spcPts val="800"/>
              </a:spcAft>
              <a:buFont typeface="Arial" charset="0"/>
              <a:buChar char="•"/>
            </a:pPr>
            <a:r>
              <a:rPr lang="en-US" sz="2400" dirty="0"/>
              <a:t>Female with Trisomy 21 diagnosed prenatally</a:t>
            </a:r>
          </a:p>
          <a:p>
            <a:pPr marL="285750" indent="-285750">
              <a:spcBef>
                <a:spcPts val="600"/>
              </a:spcBef>
              <a:spcAft>
                <a:spcPts val="800"/>
              </a:spcAft>
              <a:buFont typeface="Arial" charset="0"/>
              <a:buChar char="•"/>
            </a:pPr>
            <a:r>
              <a:rPr lang="en-US" sz="2400" dirty="0"/>
              <a:t>Born at 37 1/7 weeks</a:t>
            </a:r>
          </a:p>
          <a:p>
            <a:pPr marL="742950" lvl="1" indent="-285750">
              <a:spcBef>
                <a:spcPts val="600"/>
              </a:spcBef>
              <a:spcAft>
                <a:spcPts val="800"/>
              </a:spcAft>
              <a:buFont typeface="Arial" charset="0"/>
              <a:buChar char="•"/>
            </a:pPr>
            <a:r>
              <a:rPr lang="en-US" dirty="0"/>
              <a:t>PDA, mild to moderate RV dilation, left aortic arch with aberrant right subclavian artery</a:t>
            </a:r>
          </a:p>
          <a:p>
            <a:pPr marL="742950" lvl="1" indent="-285750">
              <a:spcBef>
                <a:spcPts val="600"/>
              </a:spcBef>
              <a:spcAft>
                <a:spcPts val="800"/>
              </a:spcAft>
              <a:buFont typeface="Arial" charset="0"/>
              <a:buChar char="•"/>
            </a:pPr>
            <a:r>
              <a:rPr lang="en-US" dirty="0"/>
              <a:t>Asymptomatic from CV standpoint</a:t>
            </a:r>
          </a:p>
          <a:p>
            <a:pPr marL="742950" lvl="1" indent="-285750">
              <a:spcBef>
                <a:spcPts val="600"/>
              </a:spcBef>
              <a:spcAft>
                <a:spcPts val="800"/>
              </a:spcAft>
              <a:buFont typeface="Arial" charset="0"/>
              <a:buChar char="•"/>
            </a:pPr>
            <a:r>
              <a:rPr lang="en-US" dirty="0"/>
              <a:t>No past surgeries</a:t>
            </a:r>
          </a:p>
          <a:p>
            <a:pPr marL="285750" indent="-285750">
              <a:spcBef>
                <a:spcPts val="600"/>
              </a:spcBef>
              <a:spcAft>
                <a:spcPts val="800"/>
              </a:spcAft>
              <a:buFont typeface="Arial" charset="0"/>
              <a:buChar char="•"/>
            </a:pPr>
            <a:r>
              <a:rPr lang="en-US" sz="2400" dirty="0"/>
              <a:t>Referred to endocrine at age 7 months</a:t>
            </a:r>
          </a:p>
          <a:p>
            <a:pPr marL="285750" indent="-285750">
              <a:spcBef>
                <a:spcPts val="600"/>
              </a:spcBef>
              <a:spcAft>
                <a:spcPts val="800"/>
              </a:spcAft>
              <a:buFont typeface="Arial" charset="0"/>
              <a:buChar char="•"/>
            </a:pPr>
            <a:r>
              <a:rPr lang="en-US" sz="2400" dirty="0"/>
              <a:t>Growth 50%ile on DS growth chart</a:t>
            </a:r>
          </a:p>
        </p:txBody>
      </p:sp>
      <p:sp>
        <p:nvSpPr>
          <p:cNvPr id="5" name="Slide Number Placeholder 4"/>
          <p:cNvSpPr>
            <a:spLocks noGrp="1"/>
          </p:cNvSpPr>
          <p:nvPr>
            <p:ph type="sldNum" sz="quarter" idx="4"/>
          </p:nvPr>
        </p:nvSpPr>
        <p:spPr>
          <a:xfrm>
            <a:off x="8375396" y="6566543"/>
            <a:ext cx="768604" cy="291457"/>
          </a:xfrm>
          <a:prstGeom prst="rect">
            <a:avLst/>
          </a:prstGeom>
        </p:spPr>
        <p:txBody>
          <a:bodyPr vert="horz" lIns="0" tIns="45720" rIns="228600" bIns="45720" rtlCol="0" anchor="ctr"/>
          <a:lstStyle>
            <a:defPPr>
              <a:defRPr lang="en-US"/>
            </a:defPPr>
            <a:lvl1pPr marL="0" algn="r" defTabSz="914400" rtl="0" eaLnBrk="1" latinLnBrk="0" hangingPunct="1">
              <a:tabLst>
                <a:tab pos="741363" algn="r"/>
              </a:tabLst>
              <a:defRPr sz="1200" b="1" kern="1200">
                <a:solidFill>
                  <a:schemeClr val="bg1"/>
                </a:solidFill>
                <a:latin typeface="Helvetica" pitchFamily="34" charset="0"/>
                <a:ea typeface="+mn-ea"/>
                <a:cs typeface="Helvetic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49350">
              <a:tabLst/>
            </a:pPr>
            <a:fld id="{0499C290-51E0-41BB-9934-58A3D372F678}" type="slidenum">
              <a:rPr lang="en-US" smtClean="0"/>
              <a:pPr defTabSz="1149350">
                <a:tabLst/>
              </a:pPr>
              <a:t>44</a:t>
            </a:fld>
            <a:endParaRPr lang="en-US" dirty="0"/>
          </a:p>
        </p:txBody>
      </p:sp>
    </p:spTree>
    <p:extLst>
      <p:ext uri="{BB962C8B-B14F-4D97-AF65-F5344CB8AC3E}">
        <p14:creationId xmlns:p14="http://schemas.microsoft.com/office/powerpoint/2010/main" val="926843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 Syndrome and TFTs- Another Case</a:t>
            </a:r>
          </a:p>
        </p:txBody>
      </p:sp>
      <p:sp>
        <p:nvSpPr>
          <p:cNvPr id="3" name="Content Placeholder 2"/>
          <p:cNvSpPr>
            <a:spLocks noGrp="1"/>
          </p:cNvSpPr>
          <p:nvPr>
            <p:ph idx="1"/>
          </p:nvPr>
        </p:nvSpPr>
        <p:spPr>
          <a:xfrm>
            <a:off x="2203196" y="1690688"/>
            <a:ext cx="7772400" cy="3429000"/>
          </a:xfrm>
        </p:spPr>
        <p:txBody>
          <a:bodyPr>
            <a:normAutofit/>
          </a:bodyPr>
          <a:lstStyle/>
          <a:p>
            <a:pPr marL="285750" indent="-285750">
              <a:spcBef>
                <a:spcPts val="600"/>
              </a:spcBef>
              <a:spcAft>
                <a:spcPts val="800"/>
              </a:spcAft>
              <a:buFont typeface="Arial" charset="0"/>
              <a:buChar char="•"/>
            </a:pPr>
            <a:r>
              <a:rPr lang="en-US" sz="2400" dirty="0"/>
              <a:t>Thyroid function tests:</a:t>
            </a:r>
          </a:p>
          <a:p>
            <a:pPr marL="742950" lvl="1" indent="-285750">
              <a:spcBef>
                <a:spcPts val="600"/>
              </a:spcBef>
              <a:spcAft>
                <a:spcPts val="800"/>
              </a:spcAft>
              <a:buFont typeface="Arial" charset="0"/>
              <a:buChar char="•"/>
            </a:pPr>
            <a:r>
              <a:rPr lang="en-US" dirty="0"/>
              <a:t>Newborn screen normal</a:t>
            </a:r>
          </a:p>
        </p:txBody>
      </p:sp>
      <p:sp>
        <p:nvSpPr>
          <p:cNvPr id="5" name="Slide Number Placeholder 4"/>
          <p:cNvSpPr>
            <a:spLocks noGrp="1"/>
          </p:cNvSpPr>
          <p:nvPr>
            <p:ph type="sldNum" sz="quarter" idx="4"/>
          </p:nvPr>
        </p:nvSpPr>
        <p:spPr>
          <a:xfrm>
            <a:off x="8375396" y="6566543"/>
            <a:ext cx="768604" cy="291457"/>
          </a:xfrm>
          <a:prstGeom prst="rect">
            <a:avLst/>
          </a:prstGeom>
        </p:spPr>
        <p:txBody>
          <a:bodyPr vert="horz" lIns="0" tIns="45720" rIns="228600" bIns="45720" rtlCol="0" anchor="ctr"/>
          <a:lstStyle>
            <a:defPPr>
              <a:defRPr lang="en-US"/>
            </a:defPPr>
            <a:lvl1pPr marL="0" algn="r" defTabSz="914400" rtl="0" eaLnBrk="1" latinLnBrk="0" hangingPunct="1">
              <a:tabLst>
                <a:tab pos="741363" algn="r"/>
              </a:tabLst>
              <a:defRPr sz="1200" b="1" kern="1200">
                <a:solidFill>
                  <a:schemeClr val="bg1"/>
                </a:solidFill>
                <a:latin typeface="Helvetica" pitchFamily="34" charset="0"/>
                <a:ea typeface="+mn-ea"/>
                <a:cs typeface="Helvetic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49350">
              <a:tabLst/>
            </a:pPr>
            <a:fld id="{0499C290-51E0-41BB-9934-58A3D372F678}" type="slidenum">
              <a:rPr lang="en-US" smtClean="0"/>
              <a:pPr defTabSz="1149350">
                <a:tabLst/>
              </a:pPr>
              <a:t>45</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050610553"/>
              </p:ext>
            </p:extLst>
          </p:nvPr>
        </p:nvGraphicFramePr>
        <p:xfrm>
          <a:off x="2216404" y="2883161"/>
          <a:ext cx="8496474" cy="2971800"/>
        </p:xfrm>
        <a:graphic>
          <a:graphicData uri="http://schemas.openxmlformats.org/drawingml/2006/table">
            <a:tbl>
              <a:tblPr firstRow="1" bandRow="1">
                <a:tableStyleId>{5C22544A-7EE6-4342-B048-85BDC9FD1C3A}</a:tableStyleId>
              </a:tblPr>
              <a:tblGrid>
                <a:gridCol w="1416079">
                  <a:extLst>
                    <a:ext uri="{9D8B030D-6E8A-4147-A177-3AD203B41FA5}">
                      <a16:colId xmlns:a16="http://schemas.microsoft.com/office/drawing/2014/main" val="20000"/>
                    </a:ext>
                  </a:extLst>
                </a:gridCol>
                <a:gridCol w="1416079">
                  <a:extLst>
                    <a:ext uri="{9D8B030D-6E8A-4147-A177-3AD203B41FA5}">
                      <a16:colId xmlns:a16="http://schemas.microsoft.com/office/drawing/2014/main" val="20001"/>
                    </a:ext>
                  </a:extLst>
                </a:gridCol>
                <a:gridCol w="1416079">
                  <a:extLst>
                    <a:ext uri="{9D8B030D-6E8A-4147-A177-3AD203B41FA5}">
                      <a16:colId xmlns:a16="http://schemas.microsoft.com/office/drawing/2014/main" val="20002"/>
                    </a:ext>
                  </a:extLst>
                </a:gridCol>
                <a:gridCol w="1416079">
                  <a:extLst>
                    <a:ext uri="{9D8B030D-6E8A-4147-A177-3AD203B41FA5}">
                      <a16:colId xmlns:a16="http://schemas.microsoft.com/office/drawing/2014/main" val="20003"/>
                    </a:ext>
                  </a:extLst>
                </a:gridCol>
                <a:gridCol w="1416079">
                  <a:extLst>
                    <a:ext uri="{9D8B030D-6E8A-4147-A177-3AD203B41FA5}">
                      <a16:colId xmlns:a16="http://schemas.microsoft.com/office/drawing/2014/main" val="20004"/>
                    </a:ext>
                  </a:extLst>
                </a:gridCol>
                <a:gridCol w="1416079">
                  <a:extLst>
                    <a:ext uri="{9D8B030D-6E8A-4147-A177-3AD203B41FA5}">
                      <a16:colId xmlns:a16="http://schemas.microsoft.com/office/drawing/2014/main" val="20005"/>
                    </a:ext>
                  </a:extLst>
                </a:gridCol>
              </a:tblGrid>
              <a:tr h="502920">
                <a:tc>
                  <a:txBody>
                    <a:bodyPr/>
                    <a:lstStyle/>
                    <a:p>
                      <a:endParaRPr lang="en-US" sz="2400" dirty="0"/>
                    </a:p>
                  </a:txBody>
                  <a:tcPr/>
                </a:tc>
                <a:tc>
                  <a:txBody>
                    <a:bodyPr/>
                    <a:lstStyle/>
                    <a:p>
                      <a:r>
                        <a:rPr lang="en-US" sz="2400" dirty="0"/>
                        <a:t>9/3/2016</a:t>
                      </a:r>
                    </a:p>
                  </a:txBody>
                  <a:tcPr/>
                </a:tc>
                <a:tc>
                  <a:txBody>
                    <a:bodyPr/>
                    <a:lstStyle/>
                    <a:p>
                      <a:r>
                        <a:rPr lang="en-US" sz="2400" dirty="0"/>
                        <a:t>9/5/2016</a:t>
                      </a:r>
                    </a:p>
                  </a:txBody>
                  <a:tcPr/>
                </a:tc>
                <a:tc>
                  <a:txBody>
                    <a:bodyPr/>
                    <a:lstStyle/>
                    <a:p>
                      <a:r>
                        <a:rPr lang="en-US" sz="2400" dirty="0"/>
                        <a:t>9/13/2016</a:t>
                      </a:r>
                    </a:p>
                  </a:txBody>
                  <a:tcPr/>
                </a:tc>
                <a:tc>
                  <a:txBody>
                    <a:bodyPr/>
                    <a:lstStyle/>
                    <a:p>
                      <a:r>
                        <a:rPr lang="en-US" sz="2400" dirty="0"/>
                        <a:t>1/12/2017</a:t>
                      </a:r>
                    </a:p>
                  </a:txBody>
                  <a:tcPr/>
                </a:tc>
                <a:tc>
                  <a:txBody>
                    <a:bodyPr/>
                    <a:lstStyle/>
                    <a:p>
                      <a:r>
                        <a:rPr lang="en-US" sz="2400" dirty="0"/>
                        <a:t>6/8/2017</a:t>
                      </a:r>
                    </a:p>
                  </a:txBody>
                  <a:tcPr/>
                </a:tc>
                <a:extLst>
                  <a:ext uri="{0D108BD9-81ED-4DB2-BD59-A6C34878D82A}">
                    <a16:rowId xmlns:a16="http://schemas.microsoft.com/office/drawing/2014/main" val="10000"/>
                  </a:ext>
                </a:extLst>
              </a:tr>
              <a:tr h="502920">
                <a:tc>
                  <a:txBody>
                    <a:bodyPr/>
                    <a:lstStyle/>
                    <a:p>
                      <a:r>
                        <a:rPr lang="en-US" sz="2400" dirty="0"/>
                        <a:t>Age </a:t>
                      </a:r>
                    </a:p>
                  </a:txBody>
                  <a:tcPr/>
                </a:tc>
                <a:tc>
                  <a:txBody>
                    <a:bodyPr/>
                    <a:lstStyle/>
                    <a:p>
                      <a:r>
                        <a:rPr lang="en-US" sz="2400" b="1" dirty="0"/>
                        <a:t>DOL#2</a:t>
                      </a:r>
                    </a:p>
                  </a:txBody>
                  <a:tcPr/>
                </a:tc>
                <a:tc>
                  <a:txBody>
                    <a:bodyPr/>
                    <a:lstStyle/>
                    <a:p>
                      <a:r>
                        <a:rPr lang="en-US" sz="2400" b="1" dirty="0"/>
                        <a:t>DOL#4</a:t>
                      </a:r>
                    </a:p>
                  </a:txBody>
                  <a:tcPr/>
                </a:tc>
                <a:tc>
                  <a:txBody>
                    <a:bodyPr/>
                    <a:lstStyle/>
                    <a:p>
                      <a:r>
                        <a:rPr lang="en-US" sz="2400" b="1" dirty="0"/>
                        <a:t>2</a:t>
                      </a:r>
                      <a:r>
                        <a:rPr lang="en-US" sz="2400" b="1" baseline="0" dirty="0"/>
                        <a:t> weeks</a:t>
                      </a:r>
                      <a:endParaRPr lang="en-US" sz="2400" b="1" dirty="0"/>
                    </a:p>
                  </a:txBody>
                  <a:tcPr/>
                </a:tc>
                <a:tc>
                  <a:txBody>
                    <a:bodyPr/>
                    <a:lstStyle/>
                    <a:p>
                      <a:r>
                        <a:rPr lang="en-US" sz="2400" b="1" dirty="0"/>
                        <a:t>4 </a:t>
                      </a:r>
                      <a:r>
                        <a:rPr lang="en-US" sz="2400" b="1" dirty="0" err="1"/>
                        <a:t>mos</a:t>
                      </a:r>
                      <a:endParaRPr lang="en-US" sz="2400" b="1" dirty="0"/>
                    </a:p>
                  </a:txBody>
                  <a:tcPr/>
                </a:tc>
                <a:tc>
                  <a:txBody>
                    <a:bodyPr/>
                    <a:lstStyle/>
                    <a:p>
                      <a:r>
                        <a:rPr lang="en-US" sz="2400" b="1" dirty="0"/>
                        <a:t>9 </a:t>
                      </a:r>
                      <a:r>
                        <a:rPr lang="en-US" sz="2400" b="1" dirty="0" err="1"/>
                        <a:t>mos</a:t>
                      </a:r>
                      <a:endParaRPr lang="en-US" sz="2400" b="1" dirty="0"/>
                    </a:p>
                  </a:txBody>
                  <a:tcPr/>
                </a:tc>
                <a:extLst>
                  <a:ext uri="{0D108BD9-81ED-4DB2-BD59-A6C34878D82A}">
                    <a16:rowId xmlns:a16="http://schemas.microsoft.com/office/drawing/2014/main" val="10001"/>
                  </a:ext>
                </a:extLst>
              </a:tr>
              <a:tr h="502920">
                <a:tc>
                  <a:txBody>
                    <a:bodyPr/>
                    <a:lstStyle/>
                    <a:p>
                      <a:r>
                        <a:rPr lang="en-US" sz="2400" dirty="0"/>
                        <a:t>TSH</a:t>
                      </a:r>
                    </a:p>
                    <a:p>
                      <a:r>
                        <a:rPr lang="en-US" sz="2400" dirty="0"/>
                        <a:t>(</a:t>
                      </a:r>
                      <a:r>
                        <a:rPr lang="en-US" sz="2400" dirty="0" err="1"/>
                        <a:t>uIU</a:t>
                      </a:r>
                      <a:r>
                        <a:rPr lang="en-US" sz="2400" dirty="0"/>
                        <a:t>/mL)</a:t>
                      </a:r>
                    </a:p>
                  </a:txBody>
                  <a:tcPr/>
                </a:tc>
                <a:tc>
                  <a:txBody>
                    <a:bodyPr/>
                    <a:lstStyle/>
                    <a:p>
                      <a:r>
                        <a:rPr lang="en-US" sz="2400" b="1" dirty="0">
                          <a:solidFill>
                            <a:srgbClr val="C00000"/>
                          </a:solidFill>
                        </a:rPr>
                        <a:t>26.02</a:t>
                      </a:r>
                    </a:p>
                  </a:txBody>
                  <a:tcPr/>
                </a:tc>
                <a:tc>
                  <a:txBody>
                    <a:bodyPr/>
                    <a:lstStyle/>
                    <a:p>
                      <a:r>
                        <a:rPr lang="en-US" sz="2400" b="1" dirty="0">
                          <a:solidFill>
                            <a:srgbClr val="C00000"/>
                          </a:solidFill>
                        </a:rPr>
                        <a:t>11.80</a:t>
                      </a:r>
                    </a:p>
                  </a:txBody>
                  <a:tcPr/>
                </a:tc>
                <a:tc>
                  <a:txBody>
                    <a:bodyPr/>
                    <a:lstStyle/>
                    <a:p>
                      <a:r>
                        <a:rPr lang="en-US" sz="2400" b="0" dirty="0">
                          <a:solidFill>
                            <a:schemeClr val="tx1"/>
                          </a:solidFill>
                        </a:rPr>
                        <a:t>6.24</a:t>
                      </a:r>
                    </a:p>
                  </a:txBody>
                  <a:tcPr/>
                </a:tc>
                <a:tc>
                  <a:txBody>
                    <a:bodyPr/>
                    <a:lstStyle/>
                    <a:p>
                      <a:r>
                        <a:rPr lang="en-US" sz="2400" b="1" dirty="0">
                          <a:solidFill>
                            <a:srgbClr val="C00000"/>
                          </a:solidFill>
                        </a:rPr>
                        <a:t>14.45</a:t>
                      </a:r>
                    </a:p>
                  </a:txBody>
                  <a:tcPr/>
                </a:tc>
                <a:tc>
                  <a:txBody>
                    <a:bodyPr/>
                    <a:lstStyle/>
                    <a:p>
                      <a:r>
                        <a:rPr lang="en-US" sz="2400" dirty="0"/>
                        <a:t>3.89</a:t>
                      </a:r>
                    </a:p>
                  </a:txBody>
                  <a:tcPr/>
                </a:tc>
                <a:extLst>
                  <a:ext uri="{0D108BD9-81ED-4DB2-BD59-A6C34878D82A}">
                    <a16:rowId xmlns:a16="http://schemas.microsoft.com/office/drawing/2014/main" val="10002"/>
                  </a:ext>
                </a:extLst>
              </a:tr>
              <a:tr h="502920">
                <a:tc>
                  <a:txBody>
                    <a:bodyPr/>
                    <a:lstStyle/>
                    <a:p>
                      <a:r>
                        <a:rPr lang="en-US" sz="2400" dirty="0"/>
                        <a:t>Free T4</a:t>
                      </a:r>
                    </a:p>
                    <a:p>
                      <a:r>
                        <a:rPr lang="en-US" sz="2400" dirty="0"/>
                        <a:t>(ng/</a:t>
                      </a:r>
                      <a:r>
                        <a:rPr lang="en-US" sz="2400" dirty="0" err="1"/>
                        <a:t>dL</a:t>
                      </a:r>
                      <a:r>
                        <a:rPr lang="en-US" sz="2400" dirty="0"/>
                        <a:t>)</a:t>
                      </a:r>
                    </a:p>
                  </a:txBody>
                  <a:tcPr/>
                </a:tc>
                <a:tc>
                  <a:txBody>
                    <a:bodyPr/>
                    <a:lstStyle/>
                    <a:p>
                      <a:r>
                        <a:rPr lang="en-US" sz="2400" b="1" dirty="0">
                          <a:solidFill>
                            <a:srgbClr val="C00000"/>
                          </a:solidFill>
                        </a:rPr>
                        <a:t>2.47</a:t>
                      </a:r>
                    </a:p>
                  </a:txBody>
                  <a:tcPr/>
                </a:tc>
                <a:tc>
                  <a:txBody>
                    <a:bodyPr/>
                    <a:lstStyle/>
                    <a:p>
                      <a:r>
                        <a:rPr lang="en-US" sz="2400" b="1" dirty="0">
                          <a:solidFill>
                            <a:srgbClr val="C00000"/>
                          </a:solidFill>
                        </a:rPr>
                        <a:t>2.94</a:t>
                      </a:r>
                    </a:p>
                  </a:txBody>
                  <a:tcPr/>
                </a:tc>
                <a:tc>
                  <a:txBody>
                    <a:bodyPr/>
                    <a:lstStyle/>
                    <a:p>
                      <a:r>
                        <a:rPr lang="en-US" sz="2400" b="0" dirty="0">
                          <a:solidFill>
                            <a:schemeClr val="tx1"/>
                          </a:solidFill>
                        </a:rPr>
                        <a:t>1.58</a:t>
                      </a:r>
                    </a:p>
                  </a:txBody>
                  <a:tcPr/>
                </a:tc>
                <a:tc>
                  <a:txBody>
                    <a:bodyPr/>
                    <a:lstStyle/>
                    <a:p>
                      <a:r>
                        <a:rPr lang="en-US" sz="2400" dirty="0"/>
                        <a:t>1.46</a:t>
                      </a:r>
                    </a:p>
                  </a:txBody>
                  <a:tcPr/>
                </a:tc>
                <a:tc>
                  <a:txBody>
                    <a:bodyPr/>
                    <a:lstStyle/>
                    <a:p>
                      <a:r>
                        <a:rPr lang="en-US" sz="2400" dirty="0"/>
                        <a:t>1.07</a:t>
                      </a:r>
                    </a:p>
                  </a:txBody>
                  <a:tcPr/>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93A08720-A334-0F40-9D22-1C347CDF2AAC}"/>
              </a:ext>
            </a:extLst>
          </p:cNvPr>
          <p:cNvSpPr txBox="1"/>
          <p:nvPr/>
        </p:nvSpPr>
        <p:spPr>
          <a:xfrm>
            <a:off x="2823358" y="6166433"/>
            <a:ext cx="7467600" cy="400110"/>
          </a:xfrm>
          <a:prstGeom prst="rect">
            <a:avLst/>
          </a:prstGeom>
          <a:noFill/>
        </p:spPr>
        <p:txBody>
          <a:bodyPr wrap="square" rtlCol="0">
            <a:spAutoFit/>
          </a:bodyPr>
          <a:lstStyle/>
          <a:p>
            <a:pPr marL="742950" lvl="1" indent="-285750">
              <a:buFont typeface="Arial" charset="0"/>
              <a:buChar char="•"/>
            </a:pPr>
            <a:r>
              <a:rPr lang="en-US" sz="2000" b="1" dirty="0"/>
              <a:t>TFTs normalized without treatment</a:t>
            </a:r>
          </a:p>
        </p:txBody>
      </p:sp>
    </p:spTree>
    <p:extLst>
      <p:ext uri="{BB962C8B-B14F-4D97-AF65-F5344CB8AC3E}">
        <p14:creationId xmlns:p14="http://schemas.microsoft.com/office/powerpoint/2010/main" val="382810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2237"/>
            <a:ext cx="10515600" cy="1325563"/>
          </a:xfrm>
        </p:spPr>
        <p:txBody>
          <a:bodyPr/>
          <a:lstStyle/>
          <a:p>
            <a:pPr algn="ctr"/>
            <a:r>
              <a:rPr lang="en-US" b="1" dirty="0">
                <a:solidFill>
                  <a:srgbClr val="C00000"/>
                </a:solidFill>
                <a:effectLst>
                  <a:outerShdw blurRad="38100" dist="38100" dir="2700000" algn="tl">
                    <a:srgbClr val="000000">
                      <a:alpha val="43137"/>
                    </a:srgbClr>
                  </a:outerShdw>
                </a:effectLst>
              </a:rPr>
              <a:t>Thyroid Dysfunction in</a:t>
            </a:r>
            <a:br>
              <a:rPr lang="en-US" b="1" dirty="0">
                <a:solidFill>
                  <a:srgbClr val="C00000"/>
                </a:solidFill>
                <a:effectLst>
                  <a:outerShdw blurRad="38100" dist="38100" dir="2700000" algn="tl">
                    <a:srgbClr val="000000">
                      <a:alpha val="43137"/>
                    </a:srgbClr>
                  </a:outerShdw>
                </a:effectLst>
              </a:rPr>
            </a:br>
            <a:r>
              <a:rPr lang="en-US" b="1" dirty="0">
                <a:solidFill>
                  <a:srgbClr val="C00000"/>
                </a:solidFill>
                <a:effectLst>
                  <a:outerShdw blurRad="38100" dist="38100" dir="2700000" algn="tl">
                    <a:srgbClr val="000000">
                      <a:alpha val="43137"/>
                    </a:srgbClr>
                  </a:outerShdw>
                </a:effectLst>
              </a:rPr>
              <a:t>Children with Down Syndrome</a:t>
            </a:r>
          </a:p>
        </p:txBody>
      </p:sp>
      <p:sp>
        <p:nvSpPr>
          <p:cNvPr id="3" name="Content Placeholder 2"/>
          <p:cNvSpPr>
            <a:spLocks noGrp="1"/>
          </p:cNvSpPr>
          <p:nvPr>
            <p:ph sz="quarter" idx="1"/>
          </p:nvPr>
        </p:nvSpPr>
        <p:spPr>
          <a:xfrm>
            <a:off x="2438400" y="1524000"/>
            <a:ext cx="7772400" cy="4343400"/>
          </a:xfrm>
          <a:ln>
            <a:solidFill>
              <a:schemeClr val="accent3"/>
            </a:solidFill>
          </a:ln>
        </p:spPr>
        <p:txBody>
          <a:bodyPr>
            <a:normAutofit lnSpcReduction="10000"/>
          </a:bodyPr>
          <a:lstStyle/>
          <a:p>
            <a:r>
              <a:rPr lang="en-US" dirty="0"/>
              <a:t>AAP: 4-18% of children with DS with thyroid d/o        (CH, SCH, AIT, Graves)</a:t>
            </a:r>
          </a:p>
          <a:p>
            <a:r>
              <a:rPr lang="en-US" dirty="0"/>
              <a:t>SCH  10x more common in DS (25-60%) than general population </a:t>
            </a:r>
          </a:p>
          <a:p>
            <a:r>
              <a:rPr lang="en-US" dirty="0"/>
              <a:t>Increased risk for thyroid autoimmunity (HT and Graves), esp. &gt;8 yrs of age</a:t>
            </a:r>
          </a:p>
          <a:p>
            <a:r>
              <a:rPr lang="en-US" dirty="0"/>
              <a:t>Young children with DS and SCH: ~70% chance TFTs will normalize (if Abs negative)</a:t>
            </a:r>
          </a:p>
          <a:p>
            <a:r>
              <a:rPr lang="en-US" dirty="0"/>
              <a:t>AAP: TFT screening at 6 and 12 months, then yearly</a:t>
            </a:r>
          </a:p>
        </p:txBody>
      </p:sp>
      <p:sp>
        <p:nvSpPr>
          <p:cNvPr id="4" name="TextBox 3"/>
          <p:cNvSpPr txBox="1"/>
          <p:nvPr/>
        </p:nvSpPr>
        <p:spPr>
          <a:xfrm>
            <a:off x="2667000" y="5943601"/>
            <a:ext cx="7315200" cy="1200329"/>
          </a:xfrm>
          <a:prstGeom prst="rect">
            <a:avLst/>
          </a:prstGeom>
          <a:noFill/>
        </p:spPr>
        <p:txBody>
          <a:bodyPr wrap="square" rtlCol="0">
            <a:spAutoFit/>
          </a:bodyPr>
          <a:lstStyle/>
          <a:p>
            <a:r>
              <a:rPr lang="en-US" dirty="0"/>
              <a:t>Bull M and Committee on Genetics. Pediatrics. 2011;128:393-406</a:t>
            </a:r>
          </a:p>
          <a:p>
            <a:r>
              <a:rPr lang="en-US" dirty="0"/>
              <a:t>King K, et al. Irish J Medical Science. 2013;183:994</a:t>
            </a:r>
          </a:p>
          <a:p>
            <a:endParaRPr lang="en-US" dirty="0"/>
          </a:p>
          <a:p>
            <a:endParaRPr lang="en-US" dirty="0"/>
          </a:p>
        </p:txBody>
      </p:sp>
    </p:spTree>
    <p:extLst>
      <p:ext uri="{BB962C8B-B14F-4D97-AF65-F5344CB8AC3E}">
        <p14:creationId xmlns:p14="http://schemas.microsoft.com/office/powerpoint/2010/main" val="30507183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6341" y="16476"/>
            <a:ext cx="7772400" cy="1143000"/>
          </a:xfrm>
        </p:spPr>
        <p:txBody>
          <a:bodyPr/>
          <a:lstStyle/>
          <a:p>
            <a:pPr algn="ctr"/>
            <a:r>
              <a:rPr lang="en-US" b="1" dirty="0">
                <a:solidFill>
                  <a:srgbClr val="C00000"/>
                </a:solidFill>
                <a:effectLst>
                  <a:outerShdw blurRad="38100" dist="38100" dir="2700000" algn="tl">
                    <a:srgbClr val="000000">
                      <a:alpha val="43137"/>
                    </a:srgbClr>
                  </a:outerShdw>
                </a:effectLst>
              </a:rPr>
              <a:t>SCH in Young Down Syndrome Pts</a:t>
            </a:r>
          </a:p>
        </p:txBody>
      </p:sp>
      <p:sp>
        <p:nvSpPr>
          <p:cNvPr id="3" name="Content Placeholder 2"/>
          <p:cNvSpPr>
            <a:spLocks noGrp="1"/>
          </p:cNvSpPr>
          <p:nvPr>
            <p:ph sz="quarter" idx="1"/>
          </p:nvPr>
        </p:nvSpPr>
        <p:spPr>
          <a:xfrm>
            <a:off x="2436341" y="1159476"/>
            <a:ext cx="7772400" cy="4876800"/>
          </a:xfrm>
          <a:ln>
            <a:solidFill>
              <a:schemeClr val="accent1"/>
            </a:solidFill>
          </a:ln>
        </p:spPr>
        <p:txBody>
          <a:bodyPr/>
          <a:lstStyle/>
          <a:p>
            <a:r>
              <a:rPr lang="en-US" b="1" u="sng" dirty="0"/>
              <a:t>Catalan DS Foundation Registry</a:t>
            </a:r>
          </a:p>
          <a:p>
            <a:pPr lvl="1"/>
            <a:r>
              <a:rPr lang="en-US" sz="2800" dirty="0"/>
              <a:t>53 pts &lt; 5yrs with SCH (TSH 5.5-25)</a:t>
            </a:r>
          </a:p>
          <a:p>
            <a:pPr lvl="1"/>
            <a:r>
              <a:rPr lang="en-US" sz="2800" dirty="0"/>
              <a:t>28M, 25F followed 54 +/- 19 months</a:t>
            </a:r>
          </a:p>
          <a:p>
            <a:pPr lvl="1"/>
            <a:r>
              <a:rPr lang="en-US" sz="2800" dirty="0"/>
              <a:t>Median age at dx 2.2 yrs (0.3-4.9), med TSH 7.1</a:t>
            </a:r>
          </a:p>
          <a:p>
            <a:pPr lvl="1"/>
            <a:r>
              <a:rPr lang="en-US" sz="2800" dirty="0"/>
              <a:t>SCH resolved in:</a:t>
            </a:r>
          </a:p>
          <a:p>
            <a:pPr lvl="2"/>
            <a:r>
              <a:rPr lang="en-US" sz="2400" dirty="0"/>
              <a:t>35/39 untreated pts</a:t>
            </a:r>
          </a:p>
          <a:p>
            <a:pPr lvl="2"/>
            <a:r>
              <a:rPr lang="en-US" sz="2400" dirty="0"/>
              <a:t>4/14 LT4 treated pts (most had initial TSH&gt;10)</a:t>
            </a:r>
          </a:p>
          <a:p>
            <a:pPr lvl="2"/>
            <a:endParaRPr lang="en-US" dirty="0"/>
          </a:p>
          <a:p>
            <a:pPr lvl="2"/>
            <a:r>
              <a:rPr lang="en-US" sz="2400" dirty="0"/>
              <a:t>Most cases resolved between 4-5 yrs of age</a:t>
            </a:r>
          </a:p>
          <a:p>
            <a:pPr lvl="2"/>
            <a:r>
              <a:rPr lang="en-US" sz="2400" b="1" dirty="0"/>
              <a:t>No pt progressed to overt hypothyroidism</a:t>
            </a:r>
          </a:p>
          <a:p>
            <a:pPr lvl="1"/>
            <a:endParaRPr lang="en-US" dirty="0"/>
          </a:p>
          <a:p>
            <a:pPr lvl="1"/>
            <a:endParaRPr lang="en-US" dirty="0"/>
          </a:p>
          <a:p>
            <a:endParaRPr lang="en-US" dirty="0"/>
          </a:p>
        </p:txBody>
      </p:sp>
      <p:sp>
        <p:nvSpPr>
          <p:cNvPr id="6" name="TextBox 5"/>
          <p:cNvSpPr txBox="1"/>
          <p:nvPr/>
        </p:nvSpPr>
        <p:spPr>
          <a:xfrm>
            <a:off x="2531077" y="6248400"/>
            <a:ext cx="7694141" cy="381000"/>
          </a:xfrm>
          <a:prstGeom prst="rect">
            <a:avLst/>
          </a:prstGeom>
          <a:noFill/>
        </p:spPr>
        <p:txBody>
          <a:bodyPr wrap="square" rtlCol="0">
            <a:spAutoFit/>
          </a:bodyPr>
          <a:lstStyle/>
          <a:p>
            <a:r>
              <a:rPr lang="en-US" dirty="0"/>
              <a:t>Claret C, et al. Pediatr Res 2013;73(5):674-678</a:t>
            </a:r>
          </a:p>
        </p:txBody>
      </p:sp>
    </p:spTree>
    <p:extLst>
      <p:ext uri="{BB962C8B-B14F-4D97-AF65-F5344CB8AC3E}">
        <p14:creationId xmlns:p14="http://schemas.microsoft.com/office/powerpoint/2010/main" val="198812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00000"/>
                </a:solidFill>
                <a:effectLst>
                  <a:outerShdw blurRad="38100" dist="38100" dir="2700000" algn="tl">
                    <a:srgbClr val="000000">
                      <a:alpha val="43137"/>
                    </a:srgbClr>
                  </a:outerShdw>
                </a:effectLst>
              </a:rPr>
              <a:t>Treatment of SCH in DS: </a:t>
            </a:r>
            <a:br>
              <a:rPr lang="en-US" b="1" dirty="0">
                <a:solidFill>
                  <a:srgbClr val="C00000"/>
                </a:solidFill>
                <a:effectLst>
                  <a:outerShdw blurRad="38100" dist="38100" dir="2700000" algn="tl">
                    <a:srgbClr val="000000">
                      <a:alpha val="43137"/>
                    </a:srgbClr>
                  </a:outerShdw>
                </a:effectLst>
              </a:rPr>
            </a:br>
            <a:r>
              <a:rPr lang="en-US" b="1" dirty="0">
                <a:solidFill>
                  <a:srgbClr val="C00000"/>
                </a:solidFill>
                <a:effectLst>
                  <a:outerShdw blurRad="38100" dist="38100" dir="2700000" algn="tl">
                    <a:srgbClr val="000000">
                      <a:alpha val="43137"/>
                    </a:srgbClr>
                  </a:outerShdw>
                </a:effectLst>
              </a:rPr>
              <a:t>No consensus among guidelines</a:t>
            </a:r>
          </a:p>
        </p:txBody>
      </p:sp>
      <p:sp>
        <p:nvSpPr>
          <p:cNvPr id="6" name="Text Placeholder 5"/>
          <p:cNvSpPr>
            <a:spLocks noGrp="1"/>
          </p:cNvSpPr>
          <p:nvPr>
            <p:ph type="body" idx="1"/>
          </p:nvPr>
        </p:nvSpPr>
        <p:spPr/>
        <p:txBody>
          <a:bodyPr/>
          <a:lstStyle/>
          <a:p>
            <a:r>
              <a:rPr lang="en-US" sz="2800" dirty="0">
                <a:solidFill>
                  <a:schemeClr val="accent6"/>
                </a:solidFill>
                <a:effectLst>
                  <a:outerShdw blurRad="38100" dist="38100" dir="2700000" algn="tl">
                    <a:srgbClr val="000000">
                      <a:alpha val="43137"/>
                    </a:srgbClr>
                  </a:outerShdw>
                </a:effectLst>
              </a:rPr>
              <a:t>PRO</a:t>
            </a:r>
          </a:p>
        </p:txBody>
      </p:sp>
      <p:sp>
        <p:nvSpPr>
          <p:cNvPr id="8" name="Text Placeholder 7"/>
          <p:cNvSpPr>
            <a:spLocks noGrp="1"/>
          </p:cNvSpPr>
          <p:nvPr>
            <p:ph type="body" sz="half" idx="3"/>
          </p:nvPr>
        </p:nvSpPr>
        <p:spPr>
          <a:xfrm>
            <a:off x="6477000" y="1496261"/>
            <a:ext cx="3733800" cy="762000"/>
          </a:xfrm>
        </p:spPr>
        <p:txBody>
          <a:bodyPr/>
          <a:lstStyle/>
          <a:p>
            <a:r>
              <a:rPr lang="en-US" sz="2800" dirty="0">
                <a:solidFill>
                  <a:schemeClr val="accent6"/>
                </a:solidFill>
                <a:effectLst>
                  <a:outerShdw blurRad="38100" dist="38100" dir="2700000" algn="tl">
                    <a:srgbClr val="000000">
                      <a:alpha val="43137"/>
                    </a:srgbClr>
                  </a:outerShdw>
                </a:effectLst>
              </a:rPr>
              <a:t>CON</a:t>
            </a:r>
          </a:p>
        </p:txBody>
      </p:sp>
      <p:sp>
        <p:nvSpPr>
          <p:cNvPr id="7" name="Content Placeholder 6"/>
          <p:cNvSpPr>
            <a:spLocks noGrp="1"/>
          </p:cNvSpPr>
          <p:nvPr>
            <p:ph sz="half" idx="2"/>
          </p:nvPr>
        </p:nvSpPr>
        <p:spPr>
          <a:ln>
            <a:solidFill>
              <a:schemeClr val="accent3"/>
            </a:solidFill>
          </a:ln>
        </p:spPr>
        <p:txBody>
          <a:bodyPr/>
          <a:lstStyle/>
          <a:p>
            <a:r>
              <a:rPr lang="en-US" dirty="0"/>
              <a:t>Lack of SE with LT4</a:t>
            </a:r>
          </a:p>
          <a:p>
            <a:r>
              <a:rPr lang="en-US" dirty="0"/>
              <a:t>Possible improved growth, development</a:t>
            </a:r>
          </a:p>
          <a:p>
            <a:r>
              <a:rPr lang="en-US" dirty="0"/>
              <a:t>Prevent progression to overt hypothyroidism</a:t>
            </a:r>
          </a:p>
        </p:txBody>
      </p:sp>
      <p:sp>
        <p:nvSpPr>
          <p:cNvPr id="9" name="Content Placeholder 8"/>
          <p:cNvSpPr>
            <a:spLocks noGrp="1"/>
          </p:cNvSpPr>
          <p:nvPr>
            <p:ph sz="half" idx="4"/>
          </p:nvPr>
        </p:nvSpPr>
        <p:spPr>
          <a:ln>
            <a:solidFill>
              <a:schemeClr val="accent3"/>
            </a:solidFill>
          </a:ln>
        </p:spPr>
        <p:txBody>
          <a:bodyPr/>
          <a:lstStyle/>
          <a:p>
            <a:r>
              <a:rPr lang="en-US" dirty="0"/>
              <a:t>TSH elevation is often transient</a:t>
            </a:r>
          </a:p>
          <a:p>
            <a:r>
              <a:rPr lang="en-US" dirty="0"/>
              <a:t>No clear benefit</a:t>
            </a:r>
          </a:p>
          <a:p>
            <a:r>
              <a:rPr lang="en-US" dirty="0"/>
              <a:t>Risk of progression to overt hypothyroidism overstated</a:t>
            </a:r>
          </a:p>
        </p:txBody>
      </p:sp>
      <p:sp>
        <p:nvSpPr>
          <p:cNvPr id="10" name="TextBox 9"/>
          <p:cNvSpPr txBox="1"/>
          <p:nvPr/>
        </p:nvSpPr>
        <p:spPr>
          <a:xfrm>
            <a:off x="3352800" y="6324600"/>
            <a:ext cx="7772400" cy="369332"/>
          </a:xfrm>
          <a:prstGeom prst="rect">
            <a:avLst/>
          </a:prstGeom>
          <a:noFill/>
        </p:spPr>
        <p:txBody>
          <a:bodyPr wrap="square" rtlCol="0">
            <a:spAutoFit/>
          </a:bodyPr>
          <a:lstStyle/>
          <a:p>
            <a:r>
              <a:rPr lang="en-US" dirty="0"/>
              <a:t>King K, et al. Irish J Medical Science. 2013;183:994</a:t>
            </a:r>
          </a:p>
        </p:txBody>
      </p:sp>
    </p:spTree>
    <p:extLst>
      <p:ext uri="{BB962C8B-B14F-4D97-AF65-F5344CB8AC3E}">
        <p14:creationId xmlns:p14="http://schemas.microsoft.com/office/powerpoint/2010/main" val="3321611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00000"/>
                </a:solidFill>
                <a:effectLst>
                  <a:outerShdw blurRad="38100" dist="38100" dir="2700000" algn="tl">
                    <a:srgbClr val="000000">
                      <a:alpha val="43137"/>
                    </a:srgbClr>
                  </a:outerShdw>
                </a:effectLst>
              </a:rPr>
              <a:t>Approach to DS Pt with SCH</a:t>
            </a:r>
          </a:p>
        </p:txBody>
      </p:sp>
      <p:sp>
        <p:nvSpPr>
          <p:cNvPr id="3" name="Content Placeholder 2"/>
          <p:cNvSpPr>
            <a:spLocks noGrp="1"/>
          </p:cNvSpPr>
          <p:nvPr>
            <p:ph sz="quarter" idx="1"/>
          </p:nvPr>
        </p:nvSpPr>
        <p:spPr>
          <a:xfrm>
            <a:off x="838200" y="1825625"/>
            <a:ext cx="10158351" cy="4351338"/>
          </a:xfrm>
          <a:ln>
            <a:solidFill>
              <a:schemeClr val="accent3"/>
            </a:solidFill>
          </a:ln>
        </p:spPr>
        <p:txBody>
          <a:bodyPr/>
          <a:lstStyle/>
          <a:p>
            <a:pPr>
              <a:buFont typeface="Arial" panose="020B0604020202020204" pitchFamily="34" charset="0"/>
              <a:buChar char="•"/>
            </a:pPr>
            <a:r>
              <a:rPr lang="en-US" dirty="0"/>
              <a:t>Measure TSH and free T4</a:t>
            </a:r>
          </a:p>
          <a:p>
            <a:pPr>
              <a:buFont typeface="Arial" panose="020B0604020202020204" pitchFamily="34" charset="0"/>
              <a:buChar char="•"/>
            </a:pPr>
            <a:r>
              <a:rPr lang="en-US" dirty="0"/>
              <a:t>If TSH elevated, obtain thyroid antibodies (TPO, Tg)</a:t>
            </a:r>
          </a:p>
          <a:p>
            <a:pPr>
              <a:buFont typeface="Arial" panose="020B0604020202020204" pitchFamily="34" charset="0"/>
              <a:buChar char="•"/>
            </a:pPr>
            <a:r>
              <a:rPr lang="en-US" dirty="0"/>
              <a:t>If TSH &gt;5 but &lt;10:</a:t>
            </a:r>
          </a:p>
          <a:p>
            <a:pPr lvl="1">
              <a:buFont typeface="Arial" panose="020B0604020202020204" pitchFamily="34" charset="0"/>
              <a:buChar char="•"/>
            </a:pPr>
            <a:r>
              <a:rPr lang="en-US" dirty="0"/>
              <a:t>Consider tx if goiter and/or + Abs and/or low FT4</a:t>
            </a:r>
          </a:p>
          <a:p>
            <a:pPr lvl="1">
              <a:buFont typeface="Arial" panose="020B0604020202020204" pitchFamily="34" charset="0"/>
              <a:buChar char="•"/>
            </a:pPr>
            <a:r>
              <a:rPr lang="en-US" dirty="0"/>
              <a:t>Follow clinically and with serial TFTs</a:t>
            </a:r>
          </a:p>
          <a:p>
            <a:pPr>
              <a:buFont typeface="Arial" panose="020B0604020202020204" pitchFamily="34" charset="0"/>
              <a:buChar char="•"/>
            </a:pPr>
            <a:r>
              <a:rPr lang="en-US" dirty="0"/>
              <a:t>If TSH &gt;10, tx with LT4-&gt;consider trial off based on clinical course and labs</a:t>
            </a:r>
          </a:p>
          <a:p>
            <a:pPr>
              <a:buFont typeface="Arial" panose="020B0604020202020204" pitchFamily="34" charset="0"/>
              <a:buChar char="•"/>
            </a:pPr>
            <a:endParaRPr lang="en-US" dirty="0"/>
          </a:p>
          <a:p>
            <a:pPr marL="0" indent="0">
              <a:buNone/>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4" name="TextBox 3"/>
          <p:cNvSpPr txBox="1"/>
          <p:nvPr/>
        </p:nvSpPr>
        <p:spPr>
          <a:xfrm>
            <a:off x="2819400" y="6019800"/>
            <a:ext cx="7467600" cy="369332"/>
          </a:xfrm>
          <a:prstGeom prst="rect">
            <a:avLst/>
          </a:prstGeom>
          <a:noFill/>
        </p:spPr>
        <p:txBody>
          <a:bodyPr wrap="square" rtlCol="0">
            <a:spAutoFit/>
          </a:bodyPr>
          <a:lstStyle/>
          <a:p>
            <a:r>
              <a:rPr lang="en-US" dirty="0"/>
              <a:t>Adapted from Claret C, et al. Pediatr Res 2013;73(5):674-678</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32126" y="4563722"/>
            <a:ext cx="1546781" cy="1640744"/>
          </a:xfrm>
          <a:prstGeom prst="rect">
            <a:avLst/>
          </a:prstGeom>
        </p:spPr>
      </p:pic>
    </p:spTree>
    <p:extLst>
      <p:ext uri="{BB962C8B-B14F-4D97-AF65-F5344CB8AC3E}">
        <p14:creationId xmlns:p14="http://schemas.microsoft.com/office/powerpoint/2010/main" val="1733758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81707"/>
            <a:ext cx="7772400" cy="1143000"/>
          </a:xfrm>
        </p:spPr>
        <p:txBody>
          <a:bodyPr/>
          <a:lstStyle/>
          <a:p>
            <a:pPr algn="ctr"/>
            <a:r>
              <a:rPr lang="en-US" b="1" dirty="0">
                <a:solidFill>
                  <a:srgbClr val="C00000"/>
                </a:solidFill>
                <a:effectLst>
                  <a:outerShdw blurRad="38100" dist="38100" dir="2700000" algn="tl">
                    <a:srgbClr val="000000">
                      <a:alpha val="43137"/>
                    </a:srgbClr>
                  </a:outerShdw>
                </a:effectLst>
              </a:rPr>
              <a:t>Thyroid Test Norms</a:t>
            </a:r>
          </a:p>
        </p:txBody>
      </p:sp>
      <p:sp>
        <p:nvSpPr>
          <p:cNvPr id="3" name="Content Placeholder 2"/>
          <p:cNvSpPr>
            <a:spLocks noGrp="1"/>
          </p:cNvSpPr>
          <p:nvPr>
            <p:ph sz="quarter" idx="1"/>
          </p:nvPr>
        </p:nvSpPr>
        <p:spPr>
          <a:xfrm>
            <a:off x="2286000" y="838200"/>
            <a:ext cx="7772400" cy="4572000"/>
          </a:xfrm>
        </p:spPr>
        <p:txBody>
          <a:bodyPr/>
          <a:lstStyle/>
          <a:p>
            <a:r>
              <a:rPr lang="en-US" dirty="0"/>
              <a:t>Reference range usually based on the central 95% of values seen in apparently healthy individuals</a:t>
            </a:r>
          </a:p>
          <a:p>
            <a:r>
              <a:rPr lang="en-US" dirty="0"/>
              <a:t>For adults, TSH reference range:</a:t>
            </a:r>
          </a:p>
          <a:p>
            <a:pPr lvl="1"/>
            <a:r>
              <a:rPr lang="en-US" dirty="0"/>
              <a:t>LL ~0.4-0.5 </a:t>
            </a:r>
            <a:r>
              <a:rPr lang="en-US" dirty="0" err="1"/>
              <a:t>mU</a:t>
            </a:r>
            <a:r>
              <a:rPr lang="en-US" dirty="0"/>
              <a:t>/L</a:t>
            </a:r>
          </a:p>
          <a:p>
            <a:pPr lvl="1"/>
            <a:r>
              <a:rPr lang="en-US" dirty="0"/>
              <a:t>UL ~4.5-5.5 </a:t>
            </a:r>
            <a:r>
              <a:rPr lang="en-US" dirty="0" err="1"/>
              <a:t>mU</a:t>
            </a:r>
            <a:r>
              <a:rPr lang="en-US" dirty="0"/>
              <a:t>/L (Controversy around ULN)</a:t>
            </a:r>
          </a:p>
          <a:p>
            <a:pPr marL="273050" lvl="1" indent="-273050">
              <a:spcBef>
                <a:spcPts val="575"/>
              </a:spcBef>
              <a:buClr>
                <a:schemeClr val="accent1"/>
              </a:buClr>
            </a:pPr>
            <a:r>
              <a:rPr lang="en-US" dirty="0"/>
              <a:t>Data complicated by differing assays/methods and differing study populations</a:t>
            </a:r>
          </a:p>
          <a:p>
            <a:pPr marL="319088" lvl="1" indent="0">
              <a:buNone/>
            </a:pPr>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343400" y="3962401"/>
            <a:ext cx="6136106" cy="2740269"/>
          </a:xfrm>
          <a:prstGeom prst="rect">
            <a:avLst/>
          </a:prstGeom>
          <a:noFill/>
          <a:ln w="9525">
            <a:noFill/>
            <a:miter lim="800000"/>
            <a:headEnd/>
            <a:tailEnd/>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1" y="4191000"/>
            <a:ext cx="2589609" cy="2209800"/>
          </a:xfrm>
          <a:prstGeom prst="rect">
            <a:avLst/>
          </a:prstGeom>
        </p:spPr>
      </p:pic>
      <p:sp>
        <p:nvSpPr>
          <p:cNvPr id="7" name="TextBox 6"/>
          <p:cNvSpPr txBox="1"/>
          <p:nvPr/>
        </p:nvSpPr>
        <p:spPr>
          <a:xfrm>
            <a:off x="1828800" y="6460594"/>
            <a:ext cx="2209800" cy="369332"/>
          </a:xfrm>
          <a:prstGeom prst="rect">
            <a:avLst/>
          </a:prstGeom>
          <a:noFill/>
        </p:spPr>
        <p:txBody>
          <a:bodyPr wrap="square" rtlCol="0">
            <a:spAutoFit/>
          </a:bodyPr>
          <a:lstStyle/>
          <a:p>
            <a:r>
              <a:rPr lang="en-US" dirty="0"/>
              <a:t>Normal Distribution</a:t>
            </a:r>
          </a:p>
        </p:txBody>
      </p:sp>
    </p:spTree>
    <p:extLst>
      <p:ext uri="{BB962C8B-B14F-4D97-AF65-F5344CB8AC3E}">
        <p14:creationId xmlns:p14="http://schemas.microsoft.com/office/powerpoint/2010/main" val="13003311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DA3B-1194-044F-AA54-3ACF0F3182A2}"/>
              </a:ext>
            </a:extLst>
          </p:cNvPr>
          <p:cNvSpPr>
            <a:spLocks noGrp="1"/>
          </p:cNvSpPr>
          <p:nvPr>
            <p:ph type="title"/>
          </p:nvPr>
        </p:nvSpPr>
        <p:spPr>
          <a:xfrm>
            <a:off x="7265884" y="1738709"/>
            <a:ext cx="4050025" cy="3135379"/>
          </a:xfrm>
          <a:solidFill>
            <a:schemeClr val="tx1"/>
          </a:solidFill>
        </p:spPr>
        <p:txBody>
          <a:bodyPr vert="horz" lIns="91440" tIns="45720" rIns="91440" bIns="45720" rtlCol="0" anchor="ctr">
            <a:normAutofit/>
          </a:bodyPr>
          <a:lstStyle/>
          <a:p>
            <a:pPr algn="ctr">
              <a:lnSpc>
                <a:spcPct val="83000"/>
              </a:lnSpc>
            </a:pPr>
            <a:r>
              <a:rPr lang="en-US" sz="4800" cap="all" spc="-100" dirty="0">
                <a:solidFill>
                  <a:schemeClr val="bg1"/>
                </a:solidFill>
              </a:rPr>
              <a:t>Thank you!</a:t>
            </a:r>
            <a:br>
              <a:rPr lang="en-US" sz="4800" cap="all" spc="-100" dirty="0">
                <a:solidFill>
                  <a:schemeClr val="bg1"/>
                </a:solidFill>
              </a:rPr>
            </a:br>
            <a:r>
              <a:rPr lang="en-US" sz="4800" cap="all" spc="-100" dirty="0">
                <a:solidFill>
                  <a:schemeClr val="bg1"/>
                </a:solidFill>
              </a:rPr>
              <a:t>Questions?</a:t>
            </a:r>
          </a:p>
        </p:txBody>
      </p:sp>
      <p:pic>
        <p:nvPicPr>
          <p:cNvPr id="4" name="Picture 3">
            <a:extLst>
              <a:ext uri="{FF2B5EF4-FFF2-40B4-BE49-F238E27FC236}">
                <a16:creationId xmlns:a16="http://schemas.microsoft.com/office/drawing/2014/main" id="{1E01C8DA-9094-3A4A-BC5F-8A9D3822F98E}"/>
              </a:ext>
            </a:extLst>
          </p:cNvPr>
          <p:cNvPicPr>
            <a:picLocks noChangeAspect="1"/>
          </p:cNvPicPr>
          <p:nvPr/>
        </p:nvPicPr>
        <p:blipFill>
          <a:blip r:embed="rId3"/>
          <a:stretch>
            <a:fillRect/>
          </a:stretch>
        </p:blipFill>
        <p:spPr>
          <a:xfrm>
            <a:off x="215955" y="1168466"/>
            <a:ext cx="6340752" cy="4521068"/>
          </a:xfrm>
          <a:prstGeom prst="rect">
            <a:avLst/>
          </a:prstGeom>
        </p:spPr>
      </p:pic>
    </p:spTree>
    <p:extLst>
      <p:ext uri="{BB962C8B-B14F-4D97-AF65-F5344CB8AC3E}">
        <p14:creationId xmlns:p14="http://schemas.microsoft.com/office/powerpoint/2010/main" val="150442064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809" y="537538"/>
            <a:ext cx="7583487" cy="661987"/>
          </a:xfrm>
        </p:spPr>
        <p:txBody>
          <a:bodyPr>
            <a:normAutofit fontScale="90000"/>
          </a:bodyPr>
          <a:lstStyle/>
          <a:p>
            <a:pPr>
              <a:defRPr/>
            </a:pPr>
            <a:r>
              <a:rPr lang="en-US" dirty="0">
                <a:solidFill>
                  <a:srgbClr val="C00000"/>
                </a:solidFill>
              </a:rPr>
              <a:t>Thyroid Function in the Newborn</a:t>
            </a:r>
          </a:p>
        </p:txBody>
      </p:sp>
      <p:sp>
        <p:nvSpPr>
          <p:cNvPr id="3" name="Content Placeholder 2"/>
          <p:cNvSpPr>
            <a:spLocks noGrp="1"/>
          </p:cNvSpPr>
          <p:nvPr>
            <p:ph idx="1"/>
          </p:nvPr>
        </p:nvSpPr>
        <p:spPr>
          <a:xfrm>
            <a:off x="823552" y="1657094"/>
            <a:ext cx="3457503" cy="3995191"/>
          </a:xfrm>
        </p:spPr>
        <p:txBody>
          <a:bodyPr>
            <a:normAutofit/>
          </a:bodyPr>
          <a:lstStyle/>
          <a:p>
            <a:pPr>
              <a:buFont typeface="Wingdings" charset="2"/>
              <a:buChar char="Ø"/>
              <a:defRPr/>
            </a:pPr>
            <a:r>
              <a:rPr lang="en-US" sz="3200" dirty="0">
                <a:solidFill>
                  <a:schemeClr val="accent1">
                    <a:lumMod val="50000"/>
                  </a:schemeClr>
                </a:solidFill>
              </a:rPr>
              <a:t>Term infant vs premature</a:t>
            </a:r>
          </a:p>
          <a:p>
            <a:pPr>
              <a:buFont typeface="Wingdings" charset="2"/>
              <a:buChar char="Ø"/>
              <a:defRPr/>
            </a:pPr>
            <a:r>
              <a:rPr lang="en-US" sz="3200" u="sng" dirty="0">
                <a:solidFill>
                  <a:schemeClr val="accent1">
                    <a:lumMod val="50000"/>
                  </a:schemeClr>
                </a:solidFill>
              </a:rPr>
              <a:t>TSH surge </a:t>
            </a:r>
            <a:r>
              <a:rPr lang="en-US" sz="3200" dirty="0">
                <a:solidFill>
                  <a:schemeClr val="accent1">
                    <a:lumMod val="50000"/>
                  </a:schemeClr>
                </a:solidFill>
              </a:rPr>
              <a:t>= </a:t>
            </a:r>
          </a:p>
          <a:p>
            <a:pPr marL="0" indent="0">
              <a:buNone/>
              <a:defRPr/>
            </a:pPr>
            <a:r>
              <a:rPr lang="en-US" sz="1900" dirty="0"/>
              <a:t>Abrupt rise in the TSH within 30 minutes of delivery, reaching concentrations as high as 60 to 70 </a:t>
            </a:r>
            <a:r>
              <a:rPr lang="en-US" sz="1900" dirty="0" err="1"/>
              <a:t>mU</a:t>
            </a:r>
            <a:r>
              <a:rPr lang="en-US" sz="1900" dirty="0"/>
              <a:t>/L (term)</a:t>
            </a:r>
            <a:endParaRPr lang="en-US" sz="1900" dirty="0">
              <a:solidFill>
                <a:schemeClr val="accent2"/>
              </a:solidFill>
            </a:endParaRPr>
          </a:p>
        </p:txBody>
      </p:sp>
      <p:pic>
        <p:nvPicPr>
          <p:cNvPr id="2867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981200"/>
            <a:ext cx="55626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6" name="Text Box 6"/>
          <p:cNvSpPr txBox="1">
            <a:spLocks noChangeArrowheads="1"/>
          </p:cNvSpPr>
          <p:nvPr/>
        </p:nvSpPr>
        <p:spPr bwMode="auto">
          <a:xfrm>
            <a:off x="6205539" y="2086163"/>
            <a:ext cx="801687" cy="338138"/>
          </a:xfrm>
          <a:prstGeom prst="rect">
            <a:avLst/>
          </a:prstGeom>
          <a:solidFill>
            <a:schemeClr val="bg1"/>
          </a:solidFill>
          <a:ln w="9525">
            <a:solidFill>
              <a:srgbClr val="FF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dirty="0">
                <a:solidFill>
                  <a:srgbClr val="000000"/>
                </a:solidFill>
                <a:latin typeface="Century Schoolbook" charset="0"/>
                <a:cs typeface="Arial" charset="0"/>
              </a:rPr>
              <a:t>TSH</a:t>
            </a:r>
            <a:endParaRPr lang="en-US" sz="1800" dirty="0">
              <a:solidFill>
                <a:srgbClr val="000000"/>
              </a:solidFill>
              <a:latin typeface="Century Schoolbook" charset="0"/>
              <a:cs typeface="Arial" charset="0"/>
            </a:endParaRPr>
          </a:p>
        </p:txBody>
      </p:sp>
      <p:cxnSp>
        <p:nvCxnSpPr>
          <p:cNvPr id="5" name="Straight Connector 4"/>
          <p:cNvCxnSpPr/>
          <p:nvPr/>
        </p:nvCxnSpPr>
        <p:spPr>
          <a:xfrm flipV="1">
            <a:off x="7306235" y="2424302"/>
            <a:ext cx="0" cy="293958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5588001" y="2424301"/>
            <a:ext cx="171823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5691267" y="2651570"/>
            <a:ext cx="1588957" cy="2250215"/>
          </a:xfrm>
          <a:custGeom>
            <a:avLst/>
            <a:gdLst>
              <a:gd name="connsiteX0" fmla="*/ 0 w 1588957"/>
              <a:gd name="connsiteY0" fmla="*/ 751198 h 2250215"/>
              <a:gd name="connsiteX1" fmla="*/ 29980 w 1588957"/>
              <a:gd name="connsiteY1" fmla="*/ 301493 h 2250215"/>
              <a:gd name="connsiteX2" fmla="*/ 44970 w 1588957"/>
              <a:gd name="connsiteY2" fmla="*/ 226542 h 2250215"/>
              <a:gd name="connsiteX3" fmla="*/ 59960 w 1588957"/>
              <a:gd name="connsiteY3" fmla="*/ 46661 h 2250215"/>
              <a:gd name="connsiteX4" fmla="*/ 74950 w 1588957"/>
              <a:gd name="connsiteY4" fmla="*/ 1690 h 2250215"/>
              <a:gd name="connsiteX5" fmla="*/ 119921 w 1588957"/>
              <a:gd name="connsiteY5" fmla="*/ 16680 h 2250215"/>
              <a:gd name="connsiteX6" fmla="*/ 164891 w 1588957"/>
              <a:gd name="connsiteY6" fmla="*/ 166582 h 2250215"/>
              <a:gd name="connsiteX7" fmla="*/ 179882 w 1588957"/>
              <a:gd name="connsiteY7" fmla="*/ 211552 h 2250215"/>
              <a:gd name="connsiteX8" fmla="*/ 194872 w 1588957"/>
              <a:gd name="connsiteY8" fmla="*/ 466385 h 2250215"/>
              <a:gd name="connsiteX9" fmla="*/ 224852 w 1588957"/>
              <a:gd name="connsiteY9" fmla="*/ 571316 h 2250215"/>
              <a:gd name="connsiteX10" fmla="*/ 239842 w 1588957"/>
              <a:gd name="connsiteY10" fmla="*/ 646267 h 2250215"/>
              <a:gd name="connsiteX11" fmla="*/ 269823 w 1588957"/>
              <a:gd name="connsiteY11" fmla="*/ 871120 h 2250215"/>
              <a:gd name="connsiteX12" fmla="*/ 299803 w 1588957"/>
              <a:gd name="connsiteY12" fmla="*/ 1006031 h 2250215"/>
              <a:gd name="connsiteX13" fmla="*/ 329783 w 1588957"/>
              <a:gd name="connsiteY13" fmla="*/ 1095972 h 2250215"/>
              <a:gd name="connsiteX14" fmla="*/ 359764 w 1588957"/>
              <a:gd name="connsiteY14" fmla="*/ 1200903 h 2250215"/>
              <a:gd name="connsiteX15" fmla="*/ 389744 w 1588957"/>
              <a:gd name="connsiteY15" fmla="*/ 1290844 h 2250215"/>
              <a:gd name="connsiteX16" fmla="*/ 419724 w 1588957"/>
              <a:gd name="connsiteY16" fmla="*/ 1410765 h 2250215"/>
              <a:gd name="connsiteX17" fmla="*/ 434714 w 1588957"/>
              <a:gd name="connsiteY17" fmla="*/ 1455736 h 2250215"/>
              <a:gd name="connsiteX18" fmla="*/ 494675 w 1588957"/>
              <a:gd name="connsiteY18" fmla="*/ 1515697 h 2250215"/>
              <a:gd name="connsiteX19" fmla="*/ 509665 w 1588957"/>
              <a:gd name="connsiteY19" fmla="*/ 1560667 h 2250215"/>
              <a:gd name="connsiteX20" fmla="*/ 554636 w 1588957"/>
              <a:gd name="connsiteY20" fmla="*/ 1590647 h 2250215"/>
              <a:gd name="connsiteX21" fmla="*/ 614596 w 1588957"/>
              <a:gd name="connsiteY21" fmla="*/ 1710569 h 2250215"/>
              <a:gd name="connsiteX22" fmla="*/ 629586 w 1588957"/>
              <a:gd name="connsiteY22" fmla="*/ 1755539 h 2250215"/>
              <a:gd name="connsiteX23" fmla="*/ 704537 w 1588957"/>
              <a:gd name="connsiteY23" fmla="*/ 1815500 h 2250215"/>
              <a:gd name="connsiteX24" fmla="*/ 809468 w 1588957"/>
              <a:gd name="connsiteY24" fmla="*/ 1890451 h 2250215"/>
              <a:gd name="connsiteX25" fmla="*/ 884419 w 1588957"/>
              <a:gd name="connsiteY25" fmla="*/ 1950411 h 2250215"/>
              <a:gd name="connsiteX26" fmla="*/ 914400 w 1588957"/>
              <a:gd name="connsiteY26" fmla="*/ 1980392 h 2250215"/>
              <a:gd name="connsiteX27" fmla="*/ 1004341 w 1588957"/>
              <a:gd name="connsiteY27" fmla="*/ 2025362 h 2250215"/>
              <a:gd name="connsiteX28" fmla="*/ 1139252 w 1588957"/>
              <a:gd name="connsiteY28" fmla="*/ 2085323 h 2250215"/>
              <a:gd name="connsiteX29" fmla="*/ 1184223 w 1588957"/>
              <a:gd name="connsiteY29" fmla="*/ 2100313 h 2250215"/>
              <a:gd name="connsiteX30" fmla="*/ 1229193 w 1588957"/>
              <a:gd name="connsiteY30" fmla="*/ 2130293 h 2250215"/>
              <a:gd name="connsiteX31" fmla="*/ 1259173 w 1588957"/>
              <a:gd name="connsiteY31" fmla="*/ 2160274 h 2250215"/>
              <a:gd name="connsiteX32" fmla="*/ 1349114 w 1588957"/>
              <a:gd name="connsiteY32" fmla="*/ 2190254 h 2250215"/>
              <a:gd name="connsiteX33" fmla="*/ 1394085 w 1588957"/>
              <a:gd name="connsiteY33" fmla="*/ 2205244 h 2250215"/>
              <a:gd name="connsiteX34" fmla="*/ 1439055 w 1588957"/>
              <a:gd name="connsiteY34" fmla="*/ 2220234 h 2250215"/>
              <a:gd name="connsiteX35" fmla="*/ 1499016 w 1588957"/>
              <a:gd name="connsiteY35" fmla="*/ 2235224 h 2250215"/>
              <a:gd name="connsiteX36" fmla="*/ 1588957 w 1588957"/>
              <a:gd name="connsiteY36" fmla="*/ 2250215 h 225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88957" h="2250215">
                <a:moveTo>
                  <a:pt x="0" y="751198"/>
                </a:moveTo>
                <a:cubicBezTo>
                  <a:pt x="4765" y="670198"/>
                  <a:pt x="19222" y="398317"/>
                  <a:pt x="29980" y="301493"/>
                </a:cubicBezTo>
                <a:cubicBezTo>
                  <a:pt x="32794" y="276170"/>
                  <a:pt x="39973" y="251526"/>
                  <a:pt x="44970" y="226542"/>
                </a:cubicBezTo>
                <a:cubicBezTo>
                  <a:pt x="49967" y="166582"/>
                  <a:pt x="52008" y="106301"/>
                  <a:pt x="59960" y="46661"/>
                </a:cubicBezTo>
                <a:cubicBezTo>
                  <a:pt x="62048" y="30998"/>
                  <a:pt x="60817" y="8757"/>
                  <a:pt x="74950" y="1690"/>
                </a:cubicBezTo>
                <a:cubicBezTo>
                  <a:pt x="89083" y="-5377"/>
                  <a:pt x="104931" y="11683"/>
                  <a:pt x="119921" y="16680"/>
                </a:cubicBezTo>
                <a:cubicBezTo>
                  <a:pt x="142574" y="107292"/>
                  <a:pt x="128399" y="57107"/>
                  <a:pt x="164891" y="166582"/>
                </a:cubicBezTo>
                <a:lnTo>
                  <a:pt x="179882" y="211552"/>
                </a:lnTo>
                <a:cubicBezTo>
                  <a:pt x="184879" y="296496"/>
                  <a:pt x="186805" y="381677"/>
                  <a:pt x="194872" y="466385"/>
                </a:cubicBezTo>
                <a:cubicBezTo>
                  <a:pt x="199186" y="511682"/>
                  <a:pt x="214474" y="529804"/>
                  <a:pt x="224852" y="571316"/>
                </a:cubicBezTo>
                <a:cubicBezTo>
                  <a:pt x="231031" y="596034"/>
                  <a:pt x="235284" y="621200"/>
                  <a:pt x="239842" y="646267"/>
                </a:cubicBezTo>
                <a:cubicBezTo>
                  <a:pt x="271226" y="818881"/>
                  <a:pt x="238143" y="649368"/>
                  <a:pt x="269823" y="871120"/>
                </a:cubicBezTo>
                <a:cubicBezTo>
                  <a:pt x="273713" y="898350"/>
                  <a:pt x="290876" y="976276"/>
                  <a:pt x="299803" y="1006031"/>
                </a:cubicBezTo>
                <a:cubicBezTo>
                  <a:pt x="308884" y="1036300"/>
                  <a:pt x="319790" y="1065992"/>
                  <a:pt x="329783" y="1095972"/>
                </a:cubicBezTo>
                <a:cubicBezTo>
                  <a:pt x="380160" y="1247104"/>
                  <a:pt x="303296" y="1012677"/>
                  <a:pt x="359764" y="1200903"/>
                </a:cubicBezTo>
                <a:cubicBezTo>
                  <a:pt x="368845" y="1231172"/>
                  <a:pt x="382079" y="1260186"/>
                  <a:pt x="389744" y="1290844"/>
                </a:cubicBezTo>
                <a:cubicBezTo>
                  <a:pt x="399737" y="1330818"/>
                  <a:pt x="406694" y="1371675"/>
                  <a:pt x="419724" y="1410765"/>
                </a:cubicBezTo>
                <a:cubicBezTo>
                  <a:pt x="424721" y="1425755"/>
                  <a:pt x="425530" y="1442878"/>
                  <a:pt x="434714" y="1455736"/>
                </a:cubicBezTo>
                <a:cubicBezTo>
                  <a:pt x="451143" y="1478737"/>
                  <a:pt x="494675" y="1515697"/>
                  <a:pt x="494675" y="1515697"/>
                </a:cubicBezTo>
                <a:cubicBezTo>
                  <a:pt x="499672" y="1530687"/>
                  <a:pt x="499794" y="1548329"/>
                  <a:pt x="509665" y="1560667"/>
                </a:cubicBezTo>
                <a:cubicBezTo>
                  <a:pt x="520920" y="1574735"/>
                  <a:pt x="545087" y="1575369"/>
                  <a:pt x="554636" y="1590647"/>
                </a:cubicBezTo>
                <a:cubicBezTo>
                  <a:pt x="669475" y="1774388"/>
                  <a:pt x="526319" y="1622289"/>
                  <a:pt x="614596" y="1710569"/>
                </a:cubicBezTo>
                <a:cubicBezTo>
                  <a:pt x="619593" y="1725559"/>
                  <a:pt x="621456" y="1741990"/>
                  <a:pt x="629586" y="1755539"/>
                </a:cubicBezTo>
                <a:cubicBezTo>
                  <a:pt x="647597" y="1785557"/>
                  <a:pt x="679305" y="1793872"/>
                  <a:pt x="704537" y="1815500"/>
                </a:cubicBezTo>
                <a:cubicBezTo>
                  <a:pt x="795071" y="1893101"/>
                  <a:pt x="726838" y="1862908"/>
                  <a:pt x="809468" y="1890451"/>
                </a:cubicBezTo>
                <a:cubicBezTo>
                  <a:pt x="881863" y="1962843"/>
                  <a:pt x="789863" y="1874766"/>
                  <a:pt x="884419" y="1950411"/>
                </a:cubicBezTo>
                <a:cubicBezTo>
                  <a:pt x="895455" y="1959240"/>
                  <a:pt x="903364" y="1971563"/>
                  <a:pt x="914400" y="1980392"/>
                </a:cubicBezTo>
                <a:cubicBezTo>
                  <a:pt x="955912" y="2013602"/>
                  <a:pt x="956843" y="2009530"/>
                  <a:pt x="1004341" y="2025362"/>
                </a:cubicBezTo>
                <a:cubicBezTo>
                  <a:pt x="1075605" y="2072871"/>
                  <a:pt x="1032221" y="2049646"/>
                  <a:pt x="1139252" y="2085323"/>
                </a:cubicBezTo>
                <a:lnTo>
                  <a:pt x="1184223" y="2100313"/>
                </a:lnTo>
                <a:cubicBezTo>
                  <a:pt x="1199213" y="2110306"/>
                  <a:pt x="1215125" y="2119039"/>
                  <a:pt x="1229193" y="2130293"/>
                </a:cubicBezTo>
                <a:cubicBezTo>
                  <a:pt x="1240229" y="2139122"/>
                  <a:pt x="1246532" y="2153954"/>
                  <a:pt x="1259173" y="2160274"/>
                </a:cubicBezTo>
                <a:cubicBezTo>
                  <a:pt x="1287439" y="2174407"/>
                  <a:pt x="1319134" y="2180261"/>
                  <a:pt x="1349114" y="2190254"/>
                </a:cubicBezTo>
                <a:lnTo>
                  <a:pt x="1394085" y="2205244"/>
                </a:lnTo>
                <a:cubicBezTo>
                  <a:pt x="1409075" y="2210241"/>
                  <a:pt x="1423726" y="2216402"/>
                  <a:pt x="1439055" y="2220234"/>
                </a:cubicBezTo>
                <a:cubicBezTo>
                  <a:pt x="1459042" y="2225231"/>
                  <a:pt x="1478814" y="2231184"/>
                  <a:pt x="1499016" y="2235224"/>
                </a:cubicBezTo>
                <a:cubicBezTo>
                  <a:pt x="1528820" y="2241185"/>
                  <a:pt x="1588957" y="2250215"/>
                  <a:pt x="1588957" y="2250215"/>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485048"/>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0"/>
            <a:ext cx="7772400" cy="1143000"/>
          </a:xfrm>
        </p:spPr>
        <p:txBody>
          <a:bodyPr/>
          <a:lstStyle/>
          <a:p>
            <a:pPr algn="ctr"/>
            <a:r>
              <a:rPr lang="en-US" sz="3600" b="1" dirty="0">
                <a:solidFill>
                  <a:srgbClr val="C00000"/>
                </a:solidFill>
              </a:rPr>
              <a:t>TSH in Children: What’s Normal?</a:t>
            </a:r>
          </a:p>
        </p:txBody>
      </p:sp>
      <p:sp>
        <p:nvSpPr>
          <p:cNvPr id="3" name="Content Placeholder 2"/>
          <p:cNvSpPr>
            <a:spLocks noGrp="1"/>
          </p:cNvSpPr>
          <p:nvPr>
            <p:ph sz="quarter" idx="1"/>
          </p:nvPr>
        </p:nvSpPr>
        <p:spPr>
          <a:xfrm>
            <a:off x="2286000" y="1143000"/>
            <a:ext cx="7772400" cy="4572000"/>
          </a:xfrm>
        </p:spPr>
        <p:txBody>
          <a:bodyPr/>
          <a:lstStyle/>
          <a:p>
            <a:pPr marL="0" indent="0">
              <a:buNone/>
            </a:pP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979312417"/>
              </p:ext>
            </p:extLst>
          </p:nvPr>
        </p:nvGraphicFramePr>
        <p:xfrm>
          <a:off x="2400300" y="1175086"/>
          <a:ext cx="7543800" cy="4267198"/>
        </p:xfrm>
        <a:graphic>
          <a:graphicData uri="http://schemas.openxmlformats.org/drawingml/2006/table">
            <a:tbl>
              <a:tblPr firstRow="1" bandRow="1">
                <a:tableStyleId>{5C22544A-7EE6-4342-B048-85BDC9FD1C3A}</a:tableStyleId>
              </a:tblPr>
              <a:tblGrid>
                <a:gridCol w="2694214">
                  <a:extLst>
                    <a:ext uri="{9D8B030D-6E8A-4147-A177-3AD203B41FA5}">
                      <a16:colId xmlns:a16="http://schemas.microsoft.com/office/drawing/2014/main" val="20000"/>
                    </a:ext>
                  </a:extLst>
                </a:gridCol>
                <a:gridCol w="3079102">
                  <a:extLst>
                    <a:ext uri="{9D8B030D-6E8A-4147-A177-3AD203B41FA5}">
                      <a16:colId xmlns:a16="http://schemas.microsoft.com/office/drawing/2014/main" val="20001"/>
                    </a:ext>
                  </a:extLst>
                </a:gridCol>
                <a:gridCol w="1770484">
                  <a:extLst>
                    <a:ext uri="{9D8B030D-6E8A-4147-A177-3AD203B41FA5}">
                      <a16:colId xmlns:a16="http://schemas.microsoft.com/office/drawing/2014/main" val="20002"/>
                    </a:ext>
                  </a:extLst>
                </a:gridCol>
              </a:tblGrid>
              <a:tr h="477370">
                <a:tc>
                  <a:txBody>
                    <a:bodyPr/>
                    <a:lstStyle/>
                    <a:p>
                      <a:r>
                        <a:rPr lang="en-US" sz="2400" u="sng" dirty="0">
                          <a:effectLst>
                            <a:outerShdw blurRad="38100" dist="38100" dir="2700000" algn="tl">
                              <a:srgbClr val="000000">
                                <a:alpha val="43137"/>
                              </a:srgbClr>
                            </a:outerShdw>
                          </a:effectLst>
                        </a:rPr>
                        <a:t>AGE</a:t>
                      </a:r>
                    </a:p>
                  </a:txBody>
                  <a:tcPr/>
                </a:tc>
                <a:tc>
                  <a:txBody>
                    <a:bodyPr/>
                    <a:lstStyle/>
                    <a:p>
                      <a:r>
                        <a:rPr lang="en-US" sz="2400" u="sng" dirty="0">
                          <a:effectLst>
                            <a:outerShdw blurRad="38100" dist="38100" dir="2700000" algn="tl">
                              <a:srgbClr val="000000">
                                <a:alpha val="43137"/>
                              </a:srgbClr>
                            </a:outerShdw>
                          </a:effectLst>
                        </a:rPr>
                        <a:t>TSH RANGE (</a:t>
                      </a:r>
                      <a:r>
                        <a:rPr lang="en-US" sz="2400" u="sng" dirty="0" err="1">
                          <a:effectLst>
                            <a:outerShdw blurRad="38100" dist="38100" dir="2700000" algn="tl">
                              <a:srgbClr val="000000">
                                <a:alpha val="43137"/>
                              </a:srgbClr>
                            </a:outerShdw>
                          </a:effectLst>
                          <a:latin typeface="Symbol" panose="05050102010706020507" pitchFamily="18" charset="2"/>
                        </a:rPr>
                        <a:t>m</a:t>
                      </a:r>
                      <a:r>
                        <a:rPr lang="en-US" sz="2400" u="sng" dirty="0" err="1">
                          <a:effectLst>
                            <a:outerShdw blurRad="38100" dist="38100" dir="2700000" algn="tl">
                              <a:srgbClr val="000000">
                                <a:alpha val="43137"/>
                              </a:srgbClr>
                            </a:outerShdw>
                          </a:effectLst>
                          <a:latin typeface="+mn-lt"/>
                        </a:rPr>
                        <a:t>U</a:t>
                      </a:r>
                      <a:r>
                        <a:rPr lang="en-US" sz="2400" u="sng" dirty="0">
                          <a:effectLst>
                            <a:outerShdw blurRad="38100" dist="38100" dir="2700000" algn="tl">
                              <a:srgbClr val="000000">
                                <a:alpha val="43137"/>
                              </a:srgbClr>
                            </a:outerShdw>
                          </a:effectLst>
                          <a:latin typeface="+mn-lt"/>
                        </a:rPr>
                        <a:t>/mL)</a:t>
                      </a:r>
                      <a:endParaRPr lang="en-US" sz="2400" u="sng" dirty="0">
                        <a:effectLst>
                          <a:outerShdw blurRad="38100" dist="38100" dir="2700000" algn="tl">
                            <a:srgbClr val="000000">
                              <a:alpha val="43137"/>
                            </a:srgbClr>
                          </a:outerShdw>
                        </a:effectLst>
                      </a:endParaRPr>
                    </a:p>
                  </a:txBody>
                  <a:tcPr/>
                </a:tc>
                <a:tc>
                  <a:txBody>
                    <a:bodyPr/>
                    <a:lstStyle/>
                    <a:p>
                      <a:r>
                        <a:rPr lang="en-US" sz="2400" u="sng" dirty="0">
                          <a:effectLst>
                            <a:outerShdw blurRad="38100" dist="38100" dir="2700000" algn="tl">
                              <a:srgbClr val="000000">
                                <a:alpha val="43137"/>
                              </a:srgbClr>
                            </a:outerShdw>
                          </a:effectLst>
                        </a:rPr>
                        <a:t>TSH MEAN</a:t>
                      </a:r>
                    </a:p>
                  </a:txBody>
                  <a:tcPr/>
                </a:tc>
                <a:extLst>
                  <a:ext uri="{0D108BD9-81ED-4DB2-BD59-A6C34878D82A}">
                    <a16:rowId xmlns:a16="http://schemas.microsoft.com/office/drawing/2014/main" val="10000"/>
                  </a:ext>
                </a:extLst>
              </a:tr>
              <a:tr h="807093">
                <a:tc>
                  <a:txBody>
                    <a:bodyPr/>
                    <a:lstStyle/>
                    <a:p>
                      <a:pPr algn="l"/>
                      <a:r>
                        <a:rPr lang="en-US" sz="2200" b="1" dirty="0" err="1"/>
                        <a:t>Prem</a:t>
                      </a:r>
                      <a:r>
                        <a:rPr lang="en-US" sz="2200" b="1" dirty="0"/>
                        <a:t> 26-32 </a:t>
                      </a:r>
                      <a:r>
                        <a:rPr lang="en-US" sz="2200" b="1" dirty="0" err="1"/>
                        <a:t>wk</a:t>
                      </a:r>
                      <a:r>
                        <a:rPr lang="en-US" sz="2200" b="1" dirty="0"/>
                        <a:t>, </a:t>
                      </a:r>
                    </a:p>
                    <a:p>
                      <a:pPr algn="l"/>
                      <a:r>
                        <a:rPr lang="en-US" sz="2200" b="1" dirty="0"/>
                        <a:t>DOL</a:t>
                      </a:r>
                      <a:r>
                        <a:rPr lang="en-US" sz="2200" b="1" baseline="0" dirty="0"/>
                        <a:t> 3-4</a:t>
                      </a:r>
                      <a:endParaRPr lang="en-US" sz="2200" b="1" dirty="0"/>
                    </a:p>
                  </a:txBody>
                  <a:tcPr/>
                </a:tc>
                <a:tc>
                  <a:txBody>
                    <a:bodyPr/>
                    <a:lstStyle/>
                    <a:p>
                      <a:pPr algn="ctr"/>
                      <a:r>
                        <a:rPr lang="en-US" sz="2200" b="1" dirty="0"/>
                        <a:t>0.8-6.9</a:t>
                      </a:r>
                    </a:p>
                  </a:txBody>
                  <a:tcPr/>
                </a:tc>
                <a:tc>
                  <a:txBody>
                    <a:bodyPr/>
                    <a:lstStyle/>
                    <a:p>
                      <a:pPr algn="ctr"/>
                      <a:r>
                        <a:rPr lang="en-US" sz="2200" b="1" dirty="0"/>
                        <a:t>2.3</a:t>
                      </a:r>
                    </a:p>
                  </a:txBody>
                  <a:tcPr/>
                </a:tc>
                <a:extLst>
                  <a:ext uri="{0D108BD9-81ED-4DB2-BD59-A6C34878D82A}">
                    <a16:rowId xmlns:a16="http://schemas.microsoft.com/office/drawing/2014/main" val="10001"/>
                  </a:ext>
                </a:extLst>
              </a:tr>
              <a:tr h="807093">
                <a:tc>
                  <a:txBody>
                    <a:bodyPr/>
                    <a:lstStyle/>
                    <a:p>
                      <a:pPr algn="l"/>
                      <a:r>
                        <a:rPr lang="en-US" sz="2200" b="1" dirty="0"/>
                        <a:t>Full Term Newborn</a:t>
                      </a:r>
                    </a:p>
                  </a:txBody>
                  <a:tcPr/>
                </a:tc>
                <a:tc>
                  <a:txBody>
                    <a:bodyPr/>
                    <a:lstStyle/>
                    <a:p>
                      <a:pPr algn="ctr"/>
                      <a:r>
                        <a:rPr lang="en-US" sz="2200" b="1" dirty="0"/>
                        <a:t>Surge to 25-160 </a:t>
                      </a:r>
                    </a:p>
                    <a:p>
                      <a:pPr algn="ctr"/>
                      <a:r>
                        <a:rPr lang="en-US" sz="2200" b="1" dirty="0"/>
                        <a:t>in 15-60 hours</a:t>
                      </a:r>
                    </a:p>
                  </a:txBody>
                  <a:tcPr/>
                </a:tc>
                <a:tc>
                  <a:txBody>
                    <a:bodyPr/>
                    <a:lstStyle/>
                    <a:p>
                      <a:pPr algn="ctr"/>
                      <a:endParaRPr lang="en-US" sz="2200" b="1" dirty="0"/>
                    </a:p>
                  </a:txBody>
                  <a:tcPr/>
                </a:tc>
                <a:extLst>
                  <a:ext uri="{0D108BD9-81ED-4DB2-BD59-A6C34878D82A}">
                    <a16:rowId xmlns:a16="http://schemas.microsoft.com/office/drawing/2014/main" val="10002"/>
                  </a:ext>
                </a:extLst>
              </a:tr>
              <a:tr h="456183">
                <a:tc>
                  <a:txBody>
                    <a:bodyPr/>
                    <a:lstStyle/>
                    <a:p>
                      <a:pPr algn="l"/>
                      <a:r>
                        <a:rPr lang="en-US" sz="2200" b="1" dirty="0"/>
                        <a:t>Full Term,</a:t>
                      </a:r>
                      <a:r>
                        <a:rPr lang="en-US" sz="2200" b="1" baseline="0" dirty="0"/>
                        <a:t> DOL 4</a:t>
                      </a:r>
                      <a:endParaRPr lang="en-US" sz="2200" b="1" dirty="0"/>
                    </a:p>
                  </a:txBody>
                  <a:tcPr/>
                </a:tc>
                <a:tc>
                  <a:txBody>
                    <a:bodyPr/>
                    <a:lstStyle/>
                    <a:p>
                      <a:pPr algn="ctr"/>
                      <a:r>
                        <a:rPr lang="en-US" sz="2200" b="1" dirty="0"/>
                        <a:t>1.3-16</a:t>
                      </a:r>
                    </a:p>
                  </a:txBody>
                  <a:tcPr/>
                </a:tc>
                <a:tc>
                  <a:txBody>
                    <a:bodyPr/>
                    <a:lstStyle/>
                    <a:p>
                      <a:pPr algn="ctr"/>
                      <a:r>
                        <a:rPr lang="en-US" sz="2200" b="1" dirty="0"/>
                        <a:t>4.9</a:t>
                      </a:r>
                    </a:p>
                  </a:txBody>
                  <a:tcPr/>
                </a:tc>
                <a:extLst>
                  <a:ext uri="{0D108BD9-81ED-4DB2-BD59-A6C34878D82A}">
                    <a16:rowId xmlns:a16="http://schemas.microsoft.com/office/drawing/2014/main" val="10003"/>
                  </a:ext>
                </a:extLst>
              </a:tr>
              <a:tr h="456183">
                <a:tc>
                  <a:txBody>
                    <a:bodyPr/>
                    <a:lstStyle/>
                    <a:p>
                      <a:pPr algn="l"/>
                      <a:r>
                        <a:rPr lang="en-US" sz="2200" b="1" dirty="0"/>
                        <a:t>Full Term, 1-11 </a:t>
                      </a:r>
                      <a:r>
                        <a:rPr lang="en-US" sz="2200" b="1" dirty="0" err="1"/>
                        <a:t>mos</a:t>
                      </a:r>
                      <a:endParaRPr lang="en-US" sz="2200" b="1" dirty="0"/>
                    </a:p>
                  </a:txBody>
                  <a:tcPr/>
                </a:tc>
                <a:tc>
                  <a:txBody>
                    <a:bodyPr/>
                    <a:lstStyle/>
                    <a:p>
                      <a:pPr algn="ctr"/>
                      <a:r>
                        <a:rPr lang="en-US" sz="2200" b="1" dirty="0"/>
                        <a:t>0.9-7.7</a:t>
                      </a:r>
                    </a:p>
                  </a:txBody>
                  <a:tcPr/>
                </a:tc>
                <a:tc>
                  <a:txBody>
                    <a:bodyPr/>
                    <a:lstStyle/>
                    <a:p>
                      <a:pPr algn="ctr"/>
                      <a:r>
                        <a:rPr lang="en-US" sz="2200" b="1" dirty="0"/>
                        <a:t>2.9</a:t>
                      </a:r>
                    </a:p>
                  </a:txBody>
                  <a:tcPr/>
                </a:tc>
                <a:extLst>
                  <a:ext uri="{0D108BD9-81ED-4DB2-BD59-A6C34878D82A}">
                    <a16:rowId xmlns:a16="http://schemas.microsoft.com/office/drawing/2014/main" val="10004"/>
                  </a:ext>
                </a:extLst>
              </a:tr>
              <a:tr h="456183">
                <a:tc>
                  <a:txBody>
                    <a:bodyPr/>
                    <a:lstStyle/>
                    <a:p>
                      <a:pPr algn="l"/>
                      <a:r>
                        <a:rPr lang="en-US" sz="2200" b="1" dirty="0" err="1"/>
                        <a:t>Prepubertal</a:t>
                      </a:r>
                      <a:r>
                        <a:rPr lang="en-US" sz="2200" b="1" dirty="0"/>
                        <a:t> Children</a:t>
                      </a:r>
                    </a:p>
                  </a:txBody>
                  <a:tcPr/>
                </a:tc>
                <a:tc>
                  <a:txBody>
                    <a:bodyPr/>
                    <a:lstStyle/>
                    <a:p>
                      <a:pPr algn="ctr"/>
                      <a:r>
                        <a:rPr lang="en-US" sz="2200" b="1" dirty="0"/>
                        <a:t>0.6-5.5</a:t>
                      </a:r>
                    </a:p>
                  </a:txBody>
                  <a:tcPr/>
                </a:tc>
                <a:tc>
                  <a:txBody>
                    <a:bodyPr/>
                    <a:lstStyle/>
                    <a:p>
                      <a:pPr algn="ctr"/>
                      <a:r>
                        <a:rPr lang="en-US" sz="2200" b="1" dirty="0"/>
                        <a:t>1.9</a:t>
                      </a:r>
                    </a:p>
                  </a:txBody>
                  <a:tcPr/>
                </a:tc>
                <a:extLst>
                  <a:ext uri="{0D108BD9-81ED-4DB2-BD59-A6C34878D82A}">
                    <a16:rowId xmlns:a16="http://schemas.microsoft.com/office/drawing/2014/main" val="10005"/>
                  </a:ext>
                </a:extLst>
              </a:tr>
              <a:tr h="807093">
                <a:tc>
                  <a:txBody>
                    <a:bodyPr/>
                    <a:lstStyle/>
                    <a:p>
                      <a:pPr algn="l"/>
                      <a:r>
                        <a:rPr lang="en-US" sz="2200" b="1" dirty="0"/>
                        <a:t>Pubertal Children and Adults</a:t>
                      </a:r>
                    </a:p>
                  </a:txBody>
                  <a:tcPr/>
                </a:tc>
                <a:tc>
                  <a:txBody>
                    <a:bodyPr/>
                    <a:lstStyle/>
                    <a:p>
                      <a:pPr algn="ctr"/>
                      <a:r>
                        <a:rPr lang="en-US" sz="2200" b="1" dirty="0"/>
                        <a:t>0.5-4.8</a:t>
                      </a:r>
                    </a:p>
                  </a:txBody>
                  <a:tcPr/>
                </a:tc>
                <a:tc>
                  <a:txBody>
                    <a:bodyPr/>
                    <a:lstStyle/>
                    <a:p>
                      <a:pPr algn="ctr"/>
                      <a:r>
                        <a:rPr lang="en-US" sz="2200" b="1" dirty="0"/>
                        <a:t>1.6</a:t>
                      </a:r>
                    </a:p>
                  </a:txBody>
                  <a:tcPr/>
                </a:tc>
                <a:extLst>
                  <a:ext uri="{0D108BD9-81ED-4DB2-BD59-A6C34878D82A}">
                    <a16:rowId xmlns:a16="http://schemas.microsoft.com/office/drawing/2014/main" val="10006"/>
                  </a:ext>
                </a:extLst>
              </a:tr>
            </a:tbl>
          </a:graphicData>
        </a:graphic>
      </p:graphicFrame>
      <p:sp>
        <p:nvSpPr>
          <p:cNvPr id="6" name="TextBox 5"/>
          <p:cNvSpPr txBox="1"/>
          <p:nvPr/>
        </p:nvSpPr>
        <p:spPr>
          <a:xfrm>
            <a:off x="1847850" y="5727032"/>
            <a:ext cx="8648700" cy="923330"/>
          </a:xfrm>
          <a:prstGeom prst="rect">
            <a:avLst/>
          </a:prstGeom>
          <a:noFill/>
        </p:spPr>
        <p:txBody>
          <a:bodyPr wrap="square" rtlCol="0">
            <a:spAutoFit/>
          </a:bodyPr>
          <a:lstStyle/>
          <a:p>
            <a:r>
              <a:rPr lang="en-US" dirty="0"/>
              <a:t>Adapted from www.Esoterix.com http://www.esoterix.com/sites/default/files/imce/uploads/Endo%20Expected%20Values.pdf</a:t>
            </a:r>
          </a:p>
        </p:txBody>
      </p:sp>
    </p:spTree>
    <p:extLst>
      <p:ext uri="{BB962C8B-B14F-4D97-AF65-F5344CB8AC3E}">
        <p14:creationId xmlns:p14="http://schemas.microsoft.com/office/powerpoint/2010/main" val="2562331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22" y="16461"/>
            <a:ext cx="7772400" cy="1143000"/>
          </a:xfrm>
        </p:spPr>
        <p:txBody>
          <a:bodyPr/>
          <a:lstStyle/>
          <a:p>
            <a:r>
              <a:rPr lang="en-US" b="1" dirty="0">
                <a:solidFill>
                  <a:srgbClr val="C00000"/>
                </a:solidFill>
                <a:effectLst>
                  <a:outerShdw blurRad="38100" dist="38100" dir="2700000" algn="tl">
                    <a:srgbClr val="000000">
                      <a:alpha val="43137"/>
                    </a:srgbClr>
                  </a:outerShdw>
                </a:effectLst>
              </a:rPr>
              <a:t>TFTs in Childhood</a:t>
            </a:r>
          </a:p>
        </p:txBody>
      </p:sp>
      <p:sp>
        <p:nvSpPr>
          <p:cNvPr id="3" name="Content Placeholder 2"/>
          <p:cNvSpPr>
            <a:spLocks noGrp="1"/>
          </p:cNvSpPr>
          <p:nvPr>
            <p:ph sz="quarter" idx="1"/>
          </p:nvPr>
        </p:nvSpPr>
        <p:spPr>
          <a:xfrm>
            <a:off x="1653084" y="1159461"/>
            <a:ext cx="3780709" cy="4817089"/>
          </a:xfrm>
          <a:ln>
            <a:solidFill>
              <a:schemeClr val="accent3"/>
            </a:solidFill>
          </a:ln>
        </p:spPr>
        <p:txBody>
          <a:bodyPr/>
          <a:lstStyle/>
          <a:p>
            <a:r>
              <a:rPr lang="en-US" dirty="0"/>
              <a:t>Study of 1000 children from birth to 20 </a:t>
            </a:r>
          </a:p>
          <a:p>
            <a:pPr lvl="1"/>
            <a:r>
              <a:rPr lang="en-US" sz="2200" dirty="0"/>
              <a:t>“TSH is the most robust diagnostic parameter to evaluate thyroid function in children.” </a:t>
            </a:r>
          </a:p>
          <a:p>
            <a:pPr marL="0" indent="0">
              <a:buNone/>
            </a:pPr>
            <a:r>
              <a:rPr lang="en-US" sz="2000" b="1" i="1" dirty="0"/>
              <a:t>Caveat: Central hypothyroidism</a:t>
            </a:r>
          </a:p>
          <a:p>
            <a:pPr lvl="1">
              <a:buFont typeface="Arial" panose="020B0604020202020204" pitchFamily="34" charset="0"/>
              <a:buChar char="•"/>
            </a:pPr>
            <a:r>
              <a:rPr lang="en-US" sz="2200" dirty="0"/>
              <a:t>Free T4 levels show negligible variations between 3 months and adulthood </a:t>
            </a:r>
          </a:p>
          <a:p>
            <a:pPr lvl="1">
              <a:buFont typeface="Arial" panose="020B0604020202020204" pitchFamily="34" charset="0"/>
              <a:buChar char="•"/>
            </a:pPr>
            <a:r>
              <a:rPr lang="en-US" sz="2200" dirty="0"/>
              <a:t>Total T3 runs higher in children than adults</a:t>
            </a:r>
          </a:p>
          <a:p>
            <a:pPr marL="0" indent="0">
              <a:buNone/>
            </a:pPr>
            <a:endParaRPr lang="en-US" dirty="0"/>
          </a:p>
        </p:txBody>
      </p:sp>
      <p:sp>
        <p:nvSpPr>
          <p:cNvPr id="6" name="Content Placeholder 5"/>
          <p:cNvSpPr>
            <a:spLocks noGrp="1"/>
          </p:cNvSpPr>
          <p:nvPr>
            <p:ph sz="quarter" idx="2"/>
          </p:nvPr>
        </p:nvSpPr>
        <p:spPr>
          <a:xfrm>
            <a:off x="6378076" y="681707"/>
            <a:ext cx="3896892" cy="5614819"/>
          </a:xfrm>
          <a:ln>
            <a:solidFill>
              <a:schemeClr val="accent3"/>
            </a:solidFill>
          </a:ln>
        </p:spPr>
        <p:txBody>
          <a:bodyPr/>
          <a:lstStyle/>
          <a:p>
            <a:endParaRPr lang="en-US" dirty="0"/>
          </a:p>
        </p:txBody>
      </p:sp>
      <p:sp>
        <p:nvSpPr>
          <p:cNvPr id="4" name="TextBox 3"/>
          <p:cNvSpPr txBox="1"/>
          <p:nvPr/>
        </p:nvSpPr>
        <p:spPr>
          <a:xfrm>
            <a:off x="1600200" y="6296526"/>
            <a:ext cx="6019800" cy="338554"/>
          </a:xfrm>
          <a:prstGeom prst="rect">
            <a:avLst/>
          </a:prstGeom>
          <a:noFill/>
        </p:spPr>
        <p:txBody>
          <a:bodyPr wrap="square" rtlCol="0">
            <a:spAutoFit/>
          </a:bodyPr>
          <a:lstStyle/>
          <a:p>
            <a:r>
              <a:rPr lang="en-US" sz="1600" dirty="0" err="1"/>
              <a:t>Kratzsch</a:t>
            </a:r>
            <a:r>
              <a:rPr lang="en-US" sz="1600" dirty="0"/>
              <a:t>, et al. Clinical </a:t>
            </a:r>
            <a:r>
              <a:rPr lang="en-US" sz="1600" dirty="0" err="1"/>
              <a:t>Biochem</a:t>
            </a:r>
            <a:r>
              <a:rPr lang="en-US" sz="1600" dirty="0"/>
              <a:t>. 2008;41: 1091-1098</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077" y="355015"/>
            <a:ext cx="4160839" cy="5941511"/>
          </a:xfrm>
          <a:prstGeom prst="rect">
            <a:avLst/>
          </a:prstGeom>
        </p:spPr>
      </p:pic>
    </p:spTree>
    <p:extLst>
      <p:ext uri="{BB962C8B-B14F-4D97-AF65-F5344CB8AC3E}">
        <p14:creationId xmlns:p14="http://schemas.microsoft.com/office/powerpoint/2010/main" val="2777564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50237" y="217491"/>
            <a:ext cx="184666" cy="369332"/>
          </a:xfrm>
          <a:prstGeom prst="rect">
            <a:avLst/>
          </a:prstGeom>
          <a:noFill/>
        </p:spPr>
        <p:txBody>
          <a:bodyPr wrap="none" rtlCol="0">
            <a:spAutoFit/>
          </a:bodyPr>
          <a:lstStyle/>
          <a:p>
            <a:endParaRPr lang="en-US" dirty="0"/>
          </a:p>
        </p:txBody>
      </p:sp>
      <p:pic>
        <p:nvPicPr>
          <p:cNvPr id="5" name="Picture 4" descr="Screen Shot 2014-01-10 at 11.50.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461" y="180424"/>
            <a:ext cx="6239021" cy="4698254"/>
          </a:xfrm>
          <a:prstGeom prst="rect">
            <a:avLst/>
          </a:prstGeom>
        </p:spPr>
      </p:pic>
      <p:sp>
        <p:nvSpPr>
          <p:cNvPr id="9" name="TextBox 8"/>
          <p:cNvSpPr txBox="1"/>
          <p:nvPr/>
        </p:nvSpPr>
        <p:spPr>
          <a:xfrm>
            <a:off x="6775770" y="180424"/>
            <a:ext cx="5166769" cy="4678204"/>
          </a:xfrm>
          <a:prstGeom prst="rect">
            <a:avLst/>
          </a:prstGeom>
          <a:solidFill>
            <a:srgbClr val="FF6600">
              <a:alpha val="14000"/>
            </a:srgbClr>
          </a:solidFill>
        </p:spPr>
        <p:txBody>
          <a:bodyPr wrap="square" rtlCol="0">
            <a:spAutoFit/>
          </a:bodyPr>
          <a:lstStyle/>
          <a:p>
            <a:r>
              <a:rPr lang="en-US" b="1" dirty="0"/>
              <a:t>TSH </a:t>
            </a:r>
            <a:r>
              <a:rPr lang="en-US" dirty="0"/>
              <a:t>= thyroid stimulating hormone</a:t>
            </a:r>
          </a:p>
          <a:p>
            <a:endParaRPr lang="en-US" dirty="0"/>
          </a:p>
          <a:p>
            <a:r>
              <a:rPr lang="en-US" b="1" dirty="0"/>
              <a:t>TRH</a:t>
            </a:r>
            <a:r>
              <a:rPr lang="en-US" dirty="0"/>
              <a:t> = thyroid releasing hormone</a:t>
            </a:r>
          </a:p>
          <a:p>
            <a:endParaRPr lang="en-US" dirty="0"/>
          </a:p>
          <a:p>
            <a:r>
              <a:rPr lang="en-US" b="1" dirty="0"/>
              <a:t>Thyroid hormones (TH) </a:t>
            </a:r>
            <a:r>
              <a:rPr lang="en-US" dirty="0"/>
              <a:t>= T4, T3</a:t>
            </a:r>
          </a:p>
          <a:p>
            <a:endParaRPr lang="en-US" dirty="0"/>
          </a:p>
          <a:p>
            <a:pPr marL="285750" indent="-285750">
              <a:buFont typeface="Wingdings" charset="2"/>
              <a:buChar char="Ø"/>
            </a:pPr>
            <a:r>
              <a:rPr lang="en-US" dirty="0"/>
              <a:t>0.04% T4 circulates unbound (= </a:t>
            </a:r>
            <a:r>
              <a:rPr lang="en-US" b="1" dirty="0"/>
              <a:t>free T4 = fT4</a:t>
            </a:r>
            <a:r>
              <a:rPr lang="en-US" dirty="0"/>
              <a:t>)</a:t>
            </a:r>
          </a:p>
          <a:p>
            <a:endParaRPr lang="en-US" dirty="0"/>
          </a:p>
          <a:p>
            <a:r>
              <a:rPr lang="en-US" u="sng" dirty="0"/>
              <a:t>3 main proteins:</a:t>
            </a:r>
          </a:p>
          <a:p>
            <a:r>
              <a:rPr lang="en-US" dirty="0"/>
              <a:t>1) TBG (thyroxine binding globulin)</a:t>
            </a:r>
          </a:p>
          <a:p>
            <a:r>
              <a:rPr lang="en-US" dirty="0"/>
              <a:t>2) Pre-albumin</a:t>
            </a:r>
          </a:p>
          <a:p>
            <a:r>
              <a:rPr lang="en-US" dirty="0"/>
              <a:t>3) Albumin</a:t>
            </a:r>
          </a:p>
          <a:p>
            <a:endParaRPr lang="en-US" dirty="0"/>
          </a:p>
          <a:p>
            <a:pPr marL="273050" lvl="1" indent="-273050">
              <a:spcBef>
                <a:spcPts val="575"/>
              </a:spcBef>
              <a:buClr>
                <a:schemeClr val="accent1"/>
              </a:buClr>
            </a:pPr>
            <a:r>
              <a:rPr lang="en-US" b="1" dirty="0"/>
              <a:t>Serum Total T4, T3 </a:t>
            </a:r>
            <a:r>
              <a:rPr lang="en-US" dirty="0"/>
              <a:t>= “circulating storage pool” of TH</a:t>
            </a:r>
          </a:p>
          <a:p>
            <a:pPr marL="273050" lvl="1" indent="-273050">
              <a:spcBef>
                <a:spcPts val="575"/>
              </a:spcBef>
              <a:buClr>
                <a:schemeClr val="accent1"/>
              </a:buClr>
            </a:pPr>
            <a:r>
              <a:rPr lang="en-US" b="1" dirty="0"/>
              <a:t>Free T4 = unbound T4</a:t>
            </a:r>
            <a:r>
              <a:rPr lang="en-US" dirty="0"/>
              <a:t>: “active” hormone, available for cell uptake/interaction with nuclear receptors</a:t>
            </a:r>
          </a:p>
        </p:txBody>
      </p:sp>
      <p:sp>
        <p:nvSpPr>
          <p:cNvPr id="2" name="TextBox 1"/>
          <p:cNvSpPr txBox="1"/>
          <p:nvPr/>
        </p:nvSpPr>
        <p:spPr>
          <a:xfrm>
            <a:off x="181792" y="5123383"/>
            <a:ext cx="10220991" cy="1708160"/>
          </a:xfrm>
          <a:prstGeom prst="rect">
            <a:avLst/>
          </a:prstGeom>
          <a:noFill/>
        </p:spPr>
        <p:txBody>
          <a:bodyPr wrap="square" rtlCol="0">
            <a:spAutoFit/>
          </a:bodyPr>
          <a:lstStyle/>
          <a:p>
            <a:pPr marL="273050" lvl="1" indent="-273050">
              <a:spcBef>
                <a:spcPts val="575"/>
              </a:spcBef>
              <a:buClr>
                <a:schemeClr val="accent1"/>
              </a:buClr>
            </a:pPr>
            <a:r>
              <a:rPr lang="en-US" b="1" u="sng" dirty="0">
                <a:solidFill>
                  <a:srgbClr val="C00000"/>
                </a:solidFill>
              </a:rPr>
              <a:t>Assays: </a:t>
            </a:r>
          </a:p>
          <a:p>
            <a:pPr marL="285750" lvl="1" indent="-285750">
              <a:spcBef>
                <a:spcPts val="575"/>
              </a:spcBef>
              <a:buClr>
                <a:schemeClr val="accent1"/>
              </a:buClr>
              <a:buFont typeface="Arial" panose="020B0604020202020204" pitchFamily="34" charset="0"/>
              <a:buChar char="•"/>
            </a:pPr>
            <a:r>
              <a:rPr lang="en-US" b="1" dirty="0">
                <a:solidFill>
                  <a:srgbClr val="C00000"/>
                </a:solidFill>
              </a:rPr>
              <a:t>Total T4 assays (RIA, </a:t>
            </a:r>
            <a:r>
              <a:rPr lang="en-US" b="1" dirty="0" err="1">
                <a:solidFill>
                  <a:srgbClr val="C00000"/>
                </a:solidFill>
              </a:rPr>
              <a:t>chemiluminetric</a:t>
            </a:r>
            <a:r>
              <a:rPr lang="en-US" b="1" dirty="0">
                <a:solidFill>
                  <a:srgbClr val="C00000"/>
                </a:solidFill>
              </a:rPr>
              <a:t>, </a:t>
            </a:r>
            <a:r>
              <a:rPr lang="en-US" b="1" dirty="0" err="1">
                <a:solidFill>
                  <a:srgbClr val="C00000"/>
                </a:solidFill>
              </a:rPr>
              <a:t>etc</a:t>
            </a:r>
            <a:r>
              <a:rPr lang="en-US" b="1" dirty="0">
                <a:solidFill>
                  <a:srgbClr val="C00000"/>
                </a:solidFill>
              </a:rPr>
              <a:t>) measure bound and unbound hormone</a:t>
            </a:r>
          </a:p>
          <a:p>
            <a:pPr marL="285750" lvl="1" indent="-285750">
              <a:spcBef>
                <a:spcPts val="575"/>
              </a:spcBef>
              <a:buClr>
                <a:schemeClr val="accent1"/>
              </a:buClr>
              <a:buFont typeface="Arial" panose="020B0604020202020204" pitchFamily="34" charset="0"/>
              <a:buChar char="•"/>
            </a:pPr>
            <a:r>
              <a:rPr lang="en-US" b="1" dirty="0">
                <a:solidFill>
                  <a:srgbClr val="C00000"/>
                </a:solidFill>
              </a:rPr>
              <a:t>Free T4 results are estimates (even when “direct” assay) and include some bound T4</a:t>
            </a:r>
          </a:p>
          <a:p>
            <a:pPr marL="742950" lvl="2" indent="-285750">
              <a:spcBef>
                <a:spcPts val="575"/>
              </a:spcBef>
              <a:buClr>
                <a:schemeClr val="accent1"/>
              </a:buClr>
              <a:buFont typeface="Arial" panose="020B0604020202020204" pitchFamily="34" charset="0"/>
              <a:buChar char="•"/>
            </a:pPr>
            <a:endParaRPr lang="en-US" b="1" dirty="0">
              <a:solidFill>
                <a:srgbClr val="C00000"/>
              </a:solidFill>
            </a:endParaRPr>
          </a:p>
          <a:p>
            <a:endParaRPr lang="en-US" b="1" dirty="0">
              <a:solidFill>
                <a:srgbClr val="C00000"/>
              </a:solidFill>
            </a:endParaRPr>
          </a:p>
        </p:txBody>
      </p:sp>
    </p:spTree>
    <p:extLst>
      <p:ext uri="{BB962C8B-B14F-4D97-AF65-F5344CB8AC3E}">
        <p14:creationId xmlns:p14="http://schemas.microsoft.com/office/powerpoint/2010/main" val="139719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ags/tag2.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1663</TotalTime>
  <Words>4081</Words>
  <Application>Microsoft Macintosh PowerPoint</Application>
  <PresentationFormat>Widescreen</PresentationFormat>
  <Paragraphs>640</Paragraphs>
  <Slides>50</Slides>
  <Notes>22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50</vt:i4>
      </vt:variant>
    </vt:vector>
  </HeadingPairs>
  <TitlesOfParts>
    <vt:vector size="62" baseType="lpstr">
      <vt:lpstr>Arial Unicode MS</vt:lpstr>
      <vt:lpstr>Arial</vt:lpstr>
      <vt:lpstr>Calibri</vt:lpstr>
      <vt:lpstr>Calibri Light</vt:lpstr>
      <vt:lpstr>Century Schoolbook</vt:lpstr>
      <vt:lpstr>Guardian TextSans Web</vt:lpstr>
      <vt:lpstr>Helvetica</vt:lpstr>
      <vt:lpstr>Symbol</vt:lpstr>
      <vt:lpstr>Verdana</vt:lpstr>
      <vt:lpstr>Wingdings</vt:lpstr>
      <vt:lpstr>Wingdings 2</vt:lpstr>
      <vt:lpstr>Office Theme</vt:lpstr>
      <vt:lpstr>THYROID FUNCTION AND DISORDERS</vt:lpstr>
      <vt:lpstr>Objectives</vt:lpstr>
      <vt:lpstr>The Thyroid System</vt:lpstr>
      <vt:lpstr>Thyroid Exam</vt:lpstr>
      <vt:lpstr>Thyroid Test Norms</vt:lpstr>
      <vt:lpstr>Thyroid Function in the Newborn</vt:lpstr>
      <vt:lpstr>TSH in Children: What’s Normal?</vt:lpstr>
      <vt:lpstr>TFTs in Childhood</vt:lpstr>
      <vt:lpstr>PowerPoint Presentation</vt:lpstr>
      <vt:lpstr>Interpretation of Thyroid Function Tests</vt:lpstr>
      <vt:lpstr>Interpretation of Thyroid Function Tests</vt:lpstr>
      <vt:lpstr>Caveats in TSH Measurement</vt:lpstr>
      <vt:lpstr>Caveats in Thyroid Hormone Measurement</vt:lpstr>
      <vt:lpstr>Thyroid Hormone Secretion is Suppressed in Illness   Non-thyroidal illness (“Sick Euthyroid Syndrome, ” “Low T3 Syndrome”)</vt:lpstr>
      <vt:lpstr>Subclinical Hypothyroidism (SCH)</vt:lpstr>
      <vt:lpstr>Causes of Subclinical Hypothyroidism</vt:lpstr>
      <vt:lpstr>Outcomes of Subclinical Hypothyroidism (SCH)</vt:lpstr>
      <vt:lpstr>Subclinical Hypothyroidism</vt:lpstr>
      <vt:lpstr>Chronic Autoimmune Thyroiditis aka Hashimoto Thyroiditis</vt:lpstr>
      <vt:lpstr>Hashimoto Thyroiditis  Our General Approach…</vt:lpstr>
      <vt:lpstr>PowerPoint Presentation</vt:lpstr>
      <vt:lpstr>TFTs in Children with Obesity</vt:lpstr>
      <vt:lpstr>Subclinical Hyperthyroidism</vt:lpstr>
      <vt:lpstr>Approach to Subclinical Hyperthyroidism</vt:lpstr>
      <vt:lpstr> Normal or High TSH with High Thyroid Hormone Levels </vt:lpstr>
      <vt:lpstr>Key Points</vt:lpstr>
      <vt:lpstr>CASE 1</vt:lpstr>
      <vt:lpstr>12yo female with short stature</vt:lpstr>
      <vt:lpstr>Repeat Brain/Pituitary MRI showed sellar mass</vt:lpstr>
      <vt:lpstr>Initial Labs</vt:lpstr>
      <vt:lpstr>Additional Results</vt:lpstr>
      <vt:lpstr>Diagnosis:  Severe primary acquired hypothyroidism</vt:lpstr>
      <vt:lpstr>Diagnosis:  Severe primary acquired hypothyroidism</vt:lpstr>
      <vt:lpstr>CASE 2</vt:lpstr>
      <vt:lpstr>HPI</vt:lpstr>
      <vt:lpstr>Differential Diagnosis of  Thyrotoxicosis</vt:lpstr>
      <vt:lpstr>Graves Disease</vt:lpstr>
      <vt:lpstr>Laboratory Findings – Graves Disease</vt:lpstr>
      <vt:lpstr> Graves Disease Treatment Options in Children</vt:lpstr>
      <vt:lpstr>Growth chart after methimazole started at age 6.5</vt:lpstr>
      <vt:lpstr>CASE 3</vt:lpstr>
      <vt:lpstr>Down Syndrome and TFTs </vt:lpstr>
      <vt:lpstr>Down Syndrome and TFTs</vt:lpstr>
      <vt:lpstr>Down Syndrome and TFTs- Another Case</vt:lpstr>
      <vt:lpstr>Down Syndrome and TFTs- Another Case</vt:lpstr>
      <vt:lpstr>Thyroid Dysfunction in Children with Down Syndrome</vt:lpstr>
      <vt:lpstr>SCH in Young Down Syndrome Pts</vt:lpstr>
      <vt:lpstr>Treatment of SCH in DS:  No consensus among guidelines</vt:lpstr>
      <vt:lpstr>Approach to DS Pt with SCH</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PRECOCIOUS PUBERTY</dc:title>
  <dc:creator>Jasmine Gujral</dc:creator>
  <cp:lastModifiedBy>Samuels, Stephanie</cp:lastModifiedBy>
  <cp:revision>127</cp:revision>
  <dcterms:created xsi:type="dcterms:W3CDTF">2020-07-20T03:46:01Z</dcterms:created>
  <dcterms:modified xsi:type="dcterms:W3CDTF">2020-08-17T15:57:21Z</dcterms:modified>
</cp:coreProperties>
</file>