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7" r:id="rId2"/>
    <p:sldId id="315" r:id="rId3"/>
    <p:sldId id="316" r:id="rId4"/>
    <p:sldId id="317" r:id="rId5"/>
    <p:sldId id="292" r:id="rId6"/>
    <p:sldId id="294" r:id="rId7"/>
    <p:sldId id="293" r:id="rId8"/>
    <p:sldId id="295" r:id="rId9"/>
    <p:sldId id="296" r:id="rId10"/>
    <p:sldId id="297" r:id="rId11"/>
    <p:sldId id="314" r:id="rId12"/>
    <p:sldId id="298" r:id="rId13"/>
    <p:sldId id="299" r:id="rId14"/>
    <p:sldId id="302" r:id="rId15"/>
    <p:sldId id="303" r:id="rId16"/>
    <p:sldId id="300" r:id="rId17"/>
    <p:sldId id="301" r:id="rId18"/>
    <p:sldId id="304" r:id="rId19"/>
    <p:sldId id="308" r:id="rId20"/>
    <p:sldId id="305" r:id="rId21"/>
    <p:sldId id="306" r:id="rId22"/>
    <p:sldId id="259" r:id="rId23"/>
    <p:sldId id="31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7"/>
    <p:restoredTop sz="94570"/>
  </p:normalViewPr>
  <p:slideViewPr>
    <p:cSldViewPr snapToGrid="0" snapToObjects="1">
      <p:cViewPr varScale="1">
        <p:scale>
          <a:sx n="59" d="100"/>
          <a:sy n="59" d="100"/>
        </p:scale>
        <p:origin x="2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9C2D7-B158-DA41-A85C-95BF6F39ADB6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2ECF2-2316-E143-BC9B-0D57CC11D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9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AE2B-DC63-A543-89B5-CB39DEEE75A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4A21-92D0-DE41-A850-25357824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9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AE2B-DC63-A543-89B5-CB39DEEE75A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4A21-92D0-DE41-A850-25357824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79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AE2B-DC63-A543-89B5-CB39DEEE75A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4A21-92D0-DE41-A850-25357824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7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AE2B-DC63-A543-89B5-CB39DEEE75A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4A21-92D0-DE41-A850-25357824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67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AE2B-DC63-A543-89B5-CB39DEEE75A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4A21-92D0-DE41-A850-25357824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5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AE2B-DC63-A543-89B5-CB39DEEE75A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4A21-92D0-DE41-A850-25357824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1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AE2B-DC63-A543-89B5-CB39DEEE75A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4A21-92D0-DE41-A850-25357824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96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AE2B-DC63-A543-89B5-CB39DEEE75A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4A21-92D0-DE41-A850-25357824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69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AE2B-DC63-A543-89B5-CB39DEEE75A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4A21-92D0-DE41-A850-25357824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79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AE2B-DC63-A543-89B5-CB39DEEE75A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4A21-92D0-DE41-A850-25357824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AE2B-DC63-A543-89B5-CB39DEEE75A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4A21-92D0-DE41-A850-25357824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00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EAE2B-DC63-A543-89B5-CB39DEEE75A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34A21-92D0-DE41-A850-25357824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5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520506" y="1815736"/>
            <a:ext cx="11183814" cy="4936755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Bruises, Bites and Burns</a:t>
            </a:r>
            <a:br>
              <a:rPr lang="en-US" sz="7300" b="1" dirty="0"/>
            </a:br>
            <a:r>
              <a:rPr lang="en-US" sz="4000" b="1" dirty="0"/>
              <a:t>March 9, 2020</a:t>
            </a:r>
            <a:br>
              <a:rPr lang="en-US" sz="4000" b="1" dirty="0"/>
            </a:br>
            <a:br>
              <a:rPr lang="en-US" sz="5400" b="1" dirty="0"/>
            </a:br>
            <a:r>
              <a:rPr lang="en-US" sz="5400" b="1" dirty="0"/>
              <a:t>Lisa Pavlovic, MD</a:t>
            </a:r>
            <a:br>
              <a:rPr lang="en-US" sz="5400" b="1" dirty="0"/>
            </a:br>
            <a:r>
              <a:rPr lang="en-US" sz="5400" b="1" dirty="0"/>
              <a:t>Yale University School of Medicine</a:t>
            </a:r>
            <a:br>
              <a:rPr lang="en-US" sz="5400" b="1" dirty="0"/>
            </a:br>
            <a:endParaRPr lang="en-US" sz="5400" b="1" dirty="0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BA2B881-ADF7-4D3C-B7BE-93747BD65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439" y="274319"/>
            <a:ext cx="6267121" cy="20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74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Can have sharp lines of demarcation.</a:t>
            </a:r>
          </a:p>
          <a:p>
            <a:r>
              <a:rPr lang="en-US" dirty="0"/>
              <a:t>Can be accidental or inflicted.</a:t>
            </a:r>
          </a:p>
          <a:p>
            <a:r>
              <a:rPr lang="en-US" dirty="0"/>
              <a:t>Key is an understanding of a child’s developmental ability.</a:t>
            </a:r>
          </a:p>
          <a:p>
            <a:r>
              <a:rPr lang="en-US" dirty="0"/>
              <a:t>Babies as young as 10 months can get into the tub (even when not yet walking).</a:t>
            </a:r>
          </a:p>
          <a:p>
            <a:r>
              <a:rPr lang="en-US" dirty="0"/>
              <a:t>Scene investigation is crucial.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397" y="1825625"/>
            <a:ext cx="3685668" cy="279496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73" y="3358802"/>
            <a:ext cx="3957738" cy="299657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Immersion burns</a:t>
            </a:r>
          </a:p>
        </p:txBody>
      </p:sp>
    </p:spTree>
    <p:extLst>
      <p:ext uri="{BB962C8B-B14F-4D97-AF65-F5344CB8AC3E}">
        <p14:creationId xmlns:p14="http://schemas.microsoft.com/office/powerpoint/2010/main" val="20525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0E99B-C53F-FD42-AA4F-DA30CA7AF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Distinguishing between </a:t>
            </a:r>
            <a:r>
              <a:rPr lang="en-US" dirty="0"/>
              <a:t>accidental and abusive water burns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A5568-4520-3241-825E-4F422AE84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1225" cy="4351338"/>
          </a:xfrm>
        </p:spPr>
        <p:txBody>
          <a:bodyPr/>
          <a:lstStyle/>
          <a:p>
            <a:r>
              <a:rPr lang="en-US" dirty="0"/>
              <a:t>The history is critical.</a:t>
            </a:r>
          </a:p>
          <a:p>
            <a:r>
              <a:rPr lang="en-US" dirty="0"/>
              <a:t>Pay special attention to the developmental ability of the child and the details of the caregiver history.</a:t>
            </a:r>
          </a:p>
          <a:p>
            <a:r>
              <a:rPr lang="en-US" dirty="0"/>
              <a:t>Patterns matter: symmetrical and sharp borders versus asymmetry, irregular borders and splash marks.</a:t>
            </a:r>
          </a:p>
          <a:p>
            <a:r>
              <a:rPr lang="en-US" dirty="0"/>
              <a:t>Locations matter: hands, feet, buttocks and perineum are more worrisome.</a:t>
            </a:r>
          </a:p>
        </p:txBody>
      </p:sp>
    </p:spTree>
    <p:extLst>
      <p:ext uri="{BB962C8B-B14F-4D97-AF65-F5344CB8AC3E}">
        <p14:creationId xmlns:p14="http://schemas.microsoft.com/office/powerpoint/2010/main" val="232990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Splash and splatter 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Can be due to liquids other than water than be much hotter (e.g., grease, wax).</a:t>
            </a:r>
          </a:p>
          <a:p>
            <a:r>
              <a:rPr lang="en-US" dirty="0"/>
              <a:t>Can be altered based on clothing.</a:t>
            </a:r>
          </a:p>
          <a:p>
            <a:r>
              <a:rPr lang="en-US" dirty="0"/>
              <a:t>Usually diminish in severity as the liquid flows and cools.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47229"/>
            <a:ext cx="5181600" cy="3904359"/>
          </a:xfrm>
        </p:spPr>
      </p:pic>
      <p:sp>
        <p:nvSpPr>
          <p:cNvPr id="6" name="TextBox 5"/>
          <p:cNvSpPr txBox="1"/>
          <p:nvPr/>
        </p:nvSpPr>
        <p:spPr>
          <a:xfrm>
            <a:off x="7419373" y="5463251"/>
            <a:ext cx="2867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Hot grease from a frying pan</a:t>
            </a:r>
          </a:p>
        </p:txBody>
      </p:sp>
    </p:spTree>
    <p:extLst>
      <p:ext uri="{BB962C8B-B14F-4D97-AF65-F5344CB8AC3E}">
        <p14:creationId xmlns:p14="http://schemas.microsoft.com/office/powerpoint/2010/main" val="1463470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Heaters</a:t>
            </a:r>
          </a:p>
          <a:p>
            <a:r>
              <a:rPr lang="en-US" dirty="0"/>
              <a:t>Irons</a:t>
            </a:r>
          </a:p>
          <a:p>
            <a:r>
              <a:rPr lang="en-US" dirty="0"/>
              <a:t>Hair styling tools</a:t>
            </a:r>
          </a:p>
          <a:p>
            <a:r>
              <a:rPr lang="en-US" dirty="0"/>
              <a:t>Lighters</a:t>
            </a:r>
          </a:p>
          <a:p>
            <a:r>
              <a:rPr lang="en-US" dirty="0"/>
              <a:t>Cigarettes</a:t>
            </a:r>
          </a:p>
          <a:p>
            <a:r>
              <a:rPr lang="en-US" dirty="0"/>
              <a:t>Heated up metal objects (e.g., forks, spatulas)</a:t>
            </a:r>
          </a:p>
          <a:p>
            <a:r>
              <a:rPr lang="en-US" dirty="0"/>
              <a:t>May be accidental or inflicted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32" y="1260476"/>
            <a:ext cx="3695700" cy="2387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129" y="2252260"/>
            <a:ext cx="3822700" cy="295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583" y="3801269"/>
            <a:ext cx="35814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5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 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09257" cy="4351338"/>
          </a:xfrm>
        </p:spPr>
        <p:txBody>
          <a:bodyPr/>
          <a:lstStyle/>
          <a:p>
            <a:r>
              <a:rPr lang="en-US" dirty="0"/>
              <a:t>Can occur when clothing catches fire.</a:t>
            </a:r>
          </a:p>
          <a:p>
            <a:r>
              <a:rPr lang="en-US" dirty="0"/>
              <a:t>Can be abusive (i.e., hands or other body parts held over an open flame).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32" y="579221"/>
            <a:ext cx="3364359" cy="5229906"/>
          </a:xfrm>
        </p:spPr>
      </p:pic>
      <p:sp>
        <p:nvSpPr>
          <p:cNvPr id="6" name="TextBox 5"/>
          <p:cNvSpPr txBox="1"/>
          <p:nvPr/>
        </p:nvSpPr>
        <p:spPr>
          <a:xfrm>
            <a:off x="4854744" y="6023223"/>
            <a:ext cx="586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Burns sustained after the child’s shirt was ignited by </a:t>
            </a:r>
            <a:r>
              <a:rPr lang="en-US"/>
              <a:t>a lighter</a:t>
            </a:r>
          </a:p>
        </p:txBody>
      </p:sp>
    </p:spTree>
    <p:extLst>
      <p:ext uri="{BB962C8B-B14F-4D97-AF65-F5344CB8AC3E}">
        <p14:creationId xmlns:p14="http://schemas.microsoft.com/office/powerpoint/2010/main" val="733616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211286" cy="4351338"/>
          </a:xfrm>
        </p:spPr>
        <p:txBody>
          <a:bodyPr/>
          <a:lstStyle/>
          <a:p>
            <a:r>
              <a:rPr lang="en-US" dirty="0"/>
              <a:t>Biting an electrical cord, playing with outlets</a:t>
            </a:r>
          </a:p>
          <a:p>
            <a:r>
              <a:rPr lang="en-US" dirty="0"/>
              <a:t>Stun guns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53" y="666297"/>
            <a:ext cx="2949893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072" y="1991860"/>
            <a:ext cx="4143829" cy="43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1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619500" cy="4351338"/>
          </a:xfrm>
        </p:spPr>
        <p:txBody>
          <a:bodyPr/>
          <a:lstStyle/>
          <a:p>
            <a:r>
              <a:rPr lang="en-US" dirty="0"/>
              <a:t>Household products</a:t>
            </a:r>
          </a:p>
          <a:p>
            <a:r>
              <a:rPr lang="en-US" dirty="0"/>
              <a:t>Chemicals used in manufacturing drugs (methamphetamine)</a:t>
            </a:r>
          </a:p>
          <a:p>
            <a:r>
              <a:rPr lang="en-US" dirty="0"/>
              <a:t>Battery fluid</a:t>
            </a:r>
          </a:p>
          <a:p>
            <a:r>
              <a:rPr lang="en-US" dirty="0"/>
              <a:t>May be accidental, intentional or due to neglectful supervision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22" y="905573"/>
            <a:ext cx="2669725" cy="315419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21" y="3326632"/>
            <a:ext cx="2780106" cy="3027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10" y="4233875"/>
            <a:ext cx="3111500" cy="1917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47" y="475616"/>
            <a:ext cx="3751438" cy="27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75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Laxative dermatitis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Can be confused with immersion injury to the buttocks.</a:t>
            </a:r>
          </a:p>
          <a:p>
            <a:r>
              <a:rPr lang="en-US" dirty="0"/>
              <a:t>Occurs after laxative ingestion.</a:t>
            </a:r>
          </a:p>
          <a:p>
            <a:r>
              <a:rPr lang="en-US" dirty="0"/>
              <a:t>First described by our own Dr. Leventhal.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731611"/>
            <a:ext cx="5136823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77" y="1570947"/>
            <a:ext cx="3679975" cy="3804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958" y="3121359"/>
            <a:ext cx="4136571" cy="305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0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 healing practices can mimic 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74571" cy="4351338"/>
          </a:xfrm>
        </p:spPr>
        <p:txBody>
          <a:bodyPr/>
          <a:lstStyle/>
          <a:p>
            <a:r>
              <a:rPr lang="en-US" dirty="0"/>
              <a:t>Cupping</a:t>
            </a:r>
          </a:p>
          <a:p>
            <a:r>
              <a:rPr lang="en-US" dirty="0" err="1"/>
              <a:t>Moxibustion</a:t>
            </a:r>
            <a:endParaRPr lang="en-US" dirty="0"/>
          </a:p>
          <a:p>
            <a:r>
              <a:rPr lang="en-US" dirty="0"/>
              <a:t>Cao </a:t>
            </a:r>
            <a:r>
              <a:rPr lang="en-US" dirty="0" err="1"/>
              <a:t>gio</a:t>
            </a:r>
            <a:r>
              <a:rPr lang="en-US" dirty="0"/>
              <a:t> (i.e., coin rubbing)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635" y="1690688"/>
            <a:ext cx="4657225" cy="296689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09" y="2382044"/>
            <a:ext cx="3086100" cy="323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443" y="3165546"/>
            <a:ext cx="3634014" cy="347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3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Phytophotodermatitis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076700" cy="4351338"/>
          </a:xfrm>
        </p:spPr>
        <p:txBody>
          <a:bodyPr/>
          <a:lstStyle/>
          <a:p>
            <a:r>
              <a:rPr lang="en-US" dirty="0"/>
              <a:t>“Lime disease”</a:t>
            </a:r>
          </a:p>
          <a:p>
            <a:r>
              <a:rPr lang="en-US" dirty="0"/>
              <a:t>Reaction to certain plants (juice or sap) plus sunshine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5181600" cy="2882369"/>
          </a:xfrm>
        </p:spPr>
      </p:pic>
    </p:spTree>
    <p:extLst>
      <p:ext uri="{BB962C8B-B14F-4D97-AF65-F5344CB8AC3E}">
        <p14:creationId xmlns:p14="http://schemas.microsoft.com/office/powerpoint/2010/main" val="999634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6DE9-D0DC-428C-814A-6FB369653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973A8-B750-4CC6-855B-21FF0CD3D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following individuals have no conflicts of interest to disclose relevant to this activity:</a:t>
            </a:r>
          </a:p>
          <a:p>
            <a:r>
              <a:rPr lang="en-US" dirty="0"/>
              <a:t>Lisa Pavlovic, MD</a:t>
            </a:r>
          </a:p>
          <a:p>
            <a:r>
              <a:rPr lang="en-US" dirty="0"/>
              <a:t>Gunjan </a:t>
            </a:r>
            <a:r>
              <a:rPr lang="en-US" dirty="0" err="1"/>
              <a:t>Tiyyagura</a:t>
            </a:r>
            <a:r>
              <a:rPr lang="en-US" dirty="0"/>
              <a:t>, MD</a:t>
            </a:r>
          </a:p>
          <a:p>
            <a:r>
              <a:rPr lang="en-US" dirty="0"/>
              <a:t>Sandra Selzer, MSHQ</a:t>
            </a:r>
          </a:p>
          <a:p>
            <a:r>
              <a:rPr lang="en-US" dirty="0"/>
              <a:t>Kris Samara</a:t>
            </a:r>
          </a:p>
          <a:p>
            <a:r>
              <a:rPr lang="en-US" dirty="0"/>
              <a:t>Jessica Runyon </a:t>
            </a:r>
          </a:p>
        </p:txBody>
      </p:sp>
    </p:spTree>
    <p:extLst>
      <p:ext uri="{BB962C8B-B14F-4D97-AF65-F5344CB8AC3E}">
        <p14:creationId xmlns:p14="http://schemas.microsoft.com/office/powerpoint/2010/main" val="564029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History is key:</a:t>
            </a:r>
          </a:p>
          <a:p>
            <a:pPr lvl="1"/>
            <a:r>
              <a:rPr lang="en-US" dirty="0"/>
              <a:t>Developmental ability of the child.</a:t>
            </a:r>
          </a:p>
          <a:p>
            <a:pPr lvl="1"/>
            <a:r>
              <a:rPr lang="en-US" dirty="0"/>
              <a:t>History inconsistent with observed injury.</a:t>
            </a:r>
          </a:p>
          <a:p>
            <a:pPr lvl="1"/>
            <a:r>
              <a:rPr lang="en-US" dirty="0"/>
              <a:t>Changing stories.</a:t>
            </a:r>
          </a:p>
          <a:p>
            <a:pPr lvl="1"/>
            <a:r>
              <a:rPr lang="en-US" dirty="0"/>
              <a:t>Unexplained delay in seeking care.</a:t>
            </a:r>
          </a:p>
          <a:p>
            <a:r>
              <a:rPr lang="en-US" dirty="0"/>
              <a:t>Scene investigation is likely to be crucial.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28" y="1483066"/>
            <a:ext cx="5181600" cy="4318000"/>
          </a:xfrm>
        </p:spPr>
      </p:pic>
    </p:spTree>
    <p:extLst>
      <p:ext uri="{BB962C8B-B14F-4D97-AF65-F5344CB8AC3E}">
        <p14:creationId xmlns:p14="http://schemas.microsoft.com/office/powerpoint/2010/main" val="366651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Burns 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Burns may be accidental or inflicted and may also be due to supervisory neglect.</a:t>
            </a:r>
          </a:p>
          <a:p>
            <a:r>
              <a:rPr lang="en-US" dirty="0"/>
              <a:t>The history and careful scene investigation are likely to be most useful.</a:t>
            </a:r>
          </a:p>
          <a:p>
            <a:r>
              <a:rPr lang="en-US" dirty="0"/>
              <a:t>Don’t forget common burn mimics.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3509421"/>
          </a:xfrm>
        </p:spPr>
      </p:pic>
    </p:spTree>
    <p:extLst>
      <p:ext uri="{BB962C8B-B14F-4D97-AF65-F5344CB8AC3E}">
        <p14:creationId xmlns:p14="http://schemas.microsoft.com/office/powerpoint/2010/main" val="1182051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Child Abuse Centers of Excellence Contact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8162" y="3759946"/>
            <a:ext cx="4177694" cy="167468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203-688-2468</a:t>
            </a:r>
          </a:p>
          <a:p>
            <a:pPr marL="0" indent="0">
              <a:buNone/>
            </a:pPr>
            <a:r>
              <a:rPr lang="en-US" dirty="0"/>
              <a:t>Region 1 (Norwalk, Bridgeport)</a:t>
            </a:r>
          </a:p>
          <a:p>
            <a:pPr marL="0" indent="0">
              <a:buNone/>
            </a:pPr>
            <a:r>
              <a:rPr lang="en-US" dirty="0"/>
              <a:t>Region 2 (New Haven, Milford) </a:t>
            </a:r>
          </a:p>
          <a:p>
            <a:pPr marL="0" indent="0">
              <a:buNone/>
            </a:pPr>
            <a:r>
              <a:rPr lang="en-US" dirty="0"/>
              <a:t>Middletown, Danbury, Meriden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527" y="1819487"/>
            <a:ext cx="1235253" cy="18116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290487" y="3759945"/>
            <a:ext cx="4263081" cy="16746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860-</a:t>
            </a:r>
            <a:r>
              <a:rPr lang="nb-NO" dirty="0"/>
              <a:t>837-5890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Region 4 (Hartford, Manchester) </a:t>
            </a:r>
          </a:p>
          <a:p>
            <a:pPr marL="0" indent="0">
              <a:buNone/>
            </a:pPr>
            <a:r>
              <a:rPr lang="en-US" dirty="0"/>
              <a:t>Willimantic, Norwich, Waterbury and New Britain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7618" y="5682936"/>
            <a:ext cx="3183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are here to help!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ED8576-7025-3D4E-A74D-40EF6771A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162" y="1954746"/>
            <a:ext cx="2032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A90D3A-C0E6-4CD1-9CB4-642587690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2B0539-61AA-49F9-AAE2-31D33EC5C1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64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8CA7C-2CDF-407F-B3AD-906C315CB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70A74-F232-430C-BBBE-D8528BCBC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Participants  will: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Discuss how infants and toddlers are at highest risk for victimization.</a:t>
            </a:r>
          </a:p>
          <a:p>
            <a:r>
              <a:rPr lang="en-US" dirty="0"/>
              <a:t>Review the importance of understanding a child’s developmental ability in the setting of a burn </a:t>
            </a:r>
          </a:p>
          <a:p>
            <a:r>
              <a:rPr lang="en-US" dirty="0"/>
              <a:t>Identify different burns and an approach to evaluating them.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5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4C756-B231-4423-BC7E-A938334F5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Accreditation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3DEA3-F170-4F63-928F-465434DB7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This activity has been planned and implemented in accordance with the accreditation requirements and policies of the Accreditation Council for Continuing Medical Education (</a:t>
            </a:r>
            <a:r>
              <a:rPr lang="en-US" sz="2400" dirty="0" err="1"/>
              <a:t>ACCME</a:t>
            </a:r>
            <a:r>
              <a:rPr lang="en-US" sz="2400" dirty="0"/>
              <a:t>) through the joint </a:t>
            </a:r>
            <a:r>
              <a:rPr lang="en-US" sz="2400" dirty="0" err="1"/>
              <a:t>providership</a:t>
            </a:r>
            <a:r>
              <a:rPr lang="en-US" sz="2400" dirty="0"/>
              <a:t> of the New Jersey of Academy of Family Physicians and Hezekiah Beardsley Connecticut Chapter of the American Academy of Pediatrics and the Yale University School </a:t>
            </a:r>
            <a:r>
              <a:rPr lang="en-US" sz="2400"/>
              <a:t>of Medicine. </a:t>
            </a:r>
            <a:r>
              <a:rPr lang="en-US" sz="2400" dirty="0"/>
              <a:t>The New Jersey Academy of Family Physicians is accredited by the </a:t>
            </a:r>
            <a:r>
              <a:rPr lang="en-US" sz="2400" dirty="0" err="1"/>
              <a:t>ACCME</a:t>
            </a:r>
            <a:r>
              <a:rPr lang="en-US" sz="2400" dirty="0"/>
              <a:t> to provide continuing medical education for physicians.</a:t>
            </a:r>
          </a:p>
          <a:p>
            <a:pPr marL="0" indent="0">
              <a:buNone/>
            </a:pPr>
            <a:r>
              <a:rPr lang="en-US" sz="2400" dirty="0"/>
              <a:t>The New Jersey Academy of Family Physicians designates this live activity for a maximum of</a:t>
            </a:r>
            <a:r>
              <a:rPr lang="en-US" sz="2400" i="1" dirty="0"/>
              <a:t> 1.0 AMA PRA Category 1 Credit(s)™. </a:t>
            </a:r>
          </a:p>
          <a:p>
            <a:pPr marL="0" indent="0">
              <a:buNone/>
            </a:pPr>
            <a:r>
              <a:rPr lang="en-US" sz="2400" dirty="0"/>
              <a:t>Physicians should claim only the credit commensurate with the extent of their participation in the activity.</a:t>
            </a:r>
          </a:p>
        </p:txBody>
      </p:sp>
    </p:spTree>
    <p:extLst>
      <p:ext uri="{BB962C8B-B14F-4D97-AF65-F5344CB8AC3E}">
        <p14:creationId xmlns:p14="http://schemas.microsoft.com/office/powerpoint/2010/main" val="3391655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895DF-0877-3A4C-8F44-62F90EBA0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burns are accidental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DEA0A-AAC2-414E-9952-9B56FAFB22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Estimates of the frequency of abuse as the cause of burns range from 0-19.5% .*</a:t>
            </a:r>
          </a:p>
          <a:p>
            <a:endParaRPr lang="en-US" dirty="0"/>
          </a:p>
          <a:p>
            <a:r>
              <a:rPr lang="en-US" dirty="0"/>
              <a:t>Thermal burns are most common (e.g., scalds, contact with a hot object or open flame, radiation injury).</a:t>
            </a:r>
          </a:p>
          <a:p>
            <a:endParaRPr lang="en-US" dirty="0"/>
          </a:p>
          <a:p>
            <a:r>
              <a:rPr lang="en-US" dirty="0"/>
              <a:t>Scalds are the most common of these.</a:t>
            </a:r>
          </a:p>
          <a:p>
            <a:pPr marL="0" indent="0" algn="r">
              <a:buNone/>
            </a:pPr>
            <a:r>
              <a:rPr lang="en-US" sz="1600" dirty="0"/>
              <a:t>* Rosenberg 1989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D3C745-A786-C944-A0D9-ACBA7A4700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92950" y="1945481"/>
            <a:ext cx="3340100" cy="3340100"/>
          </a:xfrm>
        </p:spPr>
      </p:pic>
    </p:spTree>
    <p:extLst>
      <p:ext uri="{BB962C8B-B14F-4D97-AF65-F5344CB8AC3E}">
        <p14:creationId xmlns:p14="http://schemas.microsoft.com/office/powerpoint/2010/main" val="2530775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9BF96-7D72-2C4D-B831-130ACACD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of burns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63104-1603-E94E-98CC-CD4A59421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0600" y="1695451"/>
            <a:ext cx="4624388" cy="4351338"/>
          </a:xfrm>
        </p:spPr>
        <p:txBody>
          <a:bodyPr>
            <a:normAutofit/>
          </a:bodyPr>
          <a:lstStyle/>
          <a:p>
            <a:r>
              <a:rPr lang="en-US" sz="3200" dirty="0"/>
              <a:t>Superficial (first degree)</a:t>
            </a:r>
          </a:p>
          <a:p>
            <a:endParaRPr lang="en-US" sz="3200" dirty="0"/>
          </a:p>
          <a:p>
            <a:r>
              <a:rPr lang="en-US" sz="3200" dirty="0"/>
              <a:t>Partial thickness (second degree)</a:t>
            </a:r>
          </a:p>
          <a:p>
            <a:endParaRPr lang="en-US" sz="3200" dirty="0"/>
          </a:p>
          <a:p>
            <a:r>
              <a:rPr lang="en-US" sz="3200" dirty="0"/>
              <a:t>Full thickness (third degree)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4577F51-58EE-8B43-A940-38496B49CB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35562" y="2228849"/>
            <a:ext cx="4651063" cy="3228975"/>
          </a:xfrm>
        </p:spPr>
      </p:pic>
    </p:spTree>
    <p:extLst>
      <p:ext uri="{BB962C8B-B14F-4D97-AF65-F5344CB8AC3E}">
        <p14:creationId xmlns:p14="http://schemas.microsoft.com/office/powerpoint/2010/main" val="1258519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08B2-6224-224E-9713-4AADCEBC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Scald burns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2DBF9-8582-D74E-82D8-0E93B07E40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/>
              <a:t>Scald burns can be further classified into:</a:t>
            </a:r>
          </a:p>
          <a:p>
            <a:pPr lvl="1"/>
            <a:r>
              <a:rPr lang="en-US" sz="2800" dirty="0"/>
              <a:t>Immersion burns</a:t>
            </a:r>
          </a:p>
          <a:p>
            <a:pPr lvl="1"/>
            <a:r>
              <a:rPr lang="en-US" sz="2800" dirty="0"/>
              <a:t>Flowing liquid burns</a:t>
            </a:r>
          </a:p>
          <a:p>
            <a:pPr lvl="1"/>
            <a:r>
              <a:rPr lang="en-US" sz="2800" dirty="0"/>
              <a:t>Splash burns</a:t>
            </a:r>
          </a:p>
          <a:p>
            <a:pPr lvl="1"/>
            <a:r>
              <a:rPr lang="en-US" sz="2800" dirty="0"/>
              <a:t>Splatter burns</a:t>
            </a:r>
          </a:p>
          <a:p>
            <a:pPr lvl="1"/>
            <a:endParaRPr lang="en-US" sz="2800" dirty="0"/>
          </a:p>
          <a:p>
            <a:r>
              <a:rPr lang="en-US" sz="3200" dirty="0"/>
              <a:t>Scalds can be accidental or abusive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613E5E-A050-F941-850E-B4D6FD1CDF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9400" y="1987897"/>
            <a:ext cx="3937000" cy="3715197"/>
          </a:xfrm>
        </p:spPr>
      </p:pic>
    </p:spTree>
    <p:extLst>
      <p:ext uri="{BB962C8B-B14F-4D97-AF65-F5344CB8AC3E}">
        <p14:creationId xmlns:p14="http://schemas.microsoft.com/office/powerpoint/2010/main" val="1170029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9AF2-1633-6A41-B652-9A7DD48CD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Commonplace accidental scald burns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2272A-425C-9C4C-9064-4AD4D2672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290888" cy="4351338"/>
          </a:xfrm>
        </p:spPr>
        <p:txBody>
          <a:bodyPr/>
          <a:lstStyle/>
          <a:p>
            <a:r>
              <a:rPr lang="en-US" dirty="0"/>
              <a:t>Hot liquids in the kitchen, on the table, in mugs</a:t>
            </a:r>
          </a:p>
          <a:p>
            <a:r>
              <a:rPr lang="en-US" dirty="0"/>
              <a:t>Sinks/tubs when the temperature is set too high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E1C764-4BDD-B249-BBE1-25CBA2F19F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0294" y="1670738"/>
            <a:ext cx="5181600" cy="290334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EBDB0D-A2EA-AF49-8CF1-6C53DF62C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016" y="2389366"/>
            <a:ext cx="5330429" cy="3273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7CDF56-A893-BB44-B58A-818C282A0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171" y="2779333"/>
            <a:ext cx="4949825" cy="36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9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43567-C7E1-9E4C-A38D-73B0F7B95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water temperature is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F4971-2CA7-B143-AE12-8B2E90CFB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6691" y="1825625"/>
            <a:ext cx="4115765" cy="4351338"/>
          </a:xfrm>
        </p:spPr>
        <p:txBody>
          <a:bodyPr/>
          <a:lstStyle/>
          <a:p>
            <a:r>
              <a:rPr lang="en-US" dirty="0"/>
              <a:t>Depending on the temperature, hot water can badly burn skin in as little as less than one second (150 degrees).</a:t>
            </a:r>
          </a:p>
          <a:p>
            <a:r>
              <a:rPr lang="en-US" dirty="0"/>
              <a:t>Measurement of water temperature can be crucial.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96" y="1825625"/>
            <a:ext cx="1816295" cy="4351338"/>
          </a:xfrm>
        </p:spPr>
      </p:pic>
    </p:spTree>
    <p:extLst>
      <p:ext uri="{BB962C8B-B14F-4D97-AF65-F5344CB8AC3E}">
        <p14:creationId xmlns:p14="http://schemas.microsoft.com/office/powerpoint/2010/main" val="2788953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3659</TotalTime>
  <Words>829</Words>
  <Application>Microsoft Office PowerPoint</Application>
  <PresentationFormat>Widescreen</PresentationFormat>
  <Paragraphs>113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  Bruises, Bites and Burns March 9, 2020  Lisa Pavlovic, MD Yale University School of Medicine </vt:lpstr>
      <vt:lpstr>Disclosures</vt:lpstr>
      <vt:lpstr>Learning Objectives</vt:lpstr>
      <vt:lpstr>Accreditation</vt:lpstr>
      <vt:lpstr>Most burns are accidental</vt:lpstr>
      <vt:lpstr>Classification of burns</vt:lpstr>
      <vt:lpstr>Scald burns</vt:lpstr>
      <vt:lpstr>Commonplace accidental scald burns</vt:lpstr>
      <vt:lpstr>Hot water temperature is key</vt:lpstr>
      <vt:lpstr>Immersion burns</vt:lpstr>
      <vt:lpstr>Distinguishing between accidental and abusive water burns</vt:lpstr>
      <vt:lpstr>Splash and splatter burns</vt:lpstr>
      <vt:lpstr>Contact burns</vt:lpstr>
      <vt:lpstr>Flame burns</vt:lpstr>
      <vt:lpstr>Electrical burns</vt:lpstr>
      <vt:lpstr>Chemical burns</vt:lpstr>
      <vt:lpstr>Laxative dermatitis</vt:lpstr>
      <vt:lpstr>Cultural healing practices can mimic burns</vt:lpstr>
      <vt:lpstr>Phytophotodermatitis</vt:lpstr>
      <vt:lpstr>Approach to burns</vt:lpstr>
      <vt:lpstr>Burns key points</vt:lpstr>
      <vt:lpstr>Child Abuse Centers of Excellence Contact Info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Bruises, Bites and Burns</dc:title>
  <dc:creator>Asnes, Andrea</dc:creator>
  <cp:lastModifiedBy>Theresa Barrett</cp:lastModifiedBy>
  <cp:revision>55</cp:revision>
  <dcterms:created xsi:type="dcterms:W3CDTF">2017-11-29T13:48:06Z</dcterms:created>
  <dcterms:modified xsi:type="dcterms:W3CDTF">2021-01-31T19:24:30Z</dcterms:modified>
</cp:coreProperties>
</file>